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80" r:id="rId3"/>
    <p:sldId id="281" r:id="rId4"/>
    <p:sldId id="282" r:id="rId5"/>
    <p:sldId id="283" r:id="rId6"/>
    <p:sldId id="284" r:id="rId7"/>
    <p:sldId id="285" r:id="rId8"/>
    <p:sldId id="286" r:id="rId9"/>
    <p:sldId id="287" r:id="rId10"/>
    <p:sldId id="288" r:id="rId11"/>
    <p:sldId id="289" r:id="rId12"/>
    <p:sldId id="290" r:id="rId13"/>
    <p:sldId id="291" r:id="rId14"/>
    <p:sldId id="292" r:id="rId15"/>
    <p:sldId id="257" r:id="rId16"/>
    <p:sldId id="258" r:id="rId17"/>
    <p:sldId id="259" r:id="rId18"/>
    <p:sldId id="260" r:id="rId19"/>
    <p:sldId id="262" r:id="rId20"/>
    <p:sldId id="263" r:id="rId21"/>
    <p:sldId id="264" r:id="rId22"/>
    <p:sldId id="265" r:id="rId23"/>
    <p:sldId id="266" r:id="rId24"/>
    <p:sldId id="268" r:id="rId25"/>
    <p:sldId id="270" r:id="rId26"/>
    <p:sldId id="272" r:id="rId27"/>
    <p:sldId id="293" r:id="rId2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89" d="100"/>
          <a:sy n="89" d="100"/>
        </p:scale>
        <p:origin x="235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az panoramiczny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10/30/2023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10/30/2023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10/30/2023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10/30/2023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um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10/30/2023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umna obraz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10/30/2023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4206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10/30/2023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10/30/2023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10/30/2023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10/30/2023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10/30/2023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10/30/2023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0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10/30/2023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  <p:sldLayoutId id="2147483669" r:id="rId18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System prawa finansów publicznych</a:t>
            </a:r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C4E0A165-3481-EB12-7734-120A0D0F3D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1969" y="5557215"/>
            <a:ext cx="2267909" cy="646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16517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3775" y="140044"/>
            <a:ext cx="10364451" cy="420130"/>
          </a:xfrm>
        </p:spPr>
        <p:txBody>
          <a:bodyPr>
            <a:normAutofit fontScale="90000"/>
          </a:bodyPr>
          <a:lstStyle/>
          <a:p>
            <a:r>
              <a:rPr lang="pl-PL" dirty="0"/>
              <a:t>Źródła prawa finansów publicznych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>
          <a:xfrm>
            <a:off x="913774" y="881450"/>
            <a:ext cx="10363826" cy="4909750"/>
          </a:xfrm>
        </p:spPr>
        <p:txBody>
          <a:bodyPr/>
          <a:lstStyle/>
          <a:p>
            <a:endParaRPr lang="pl-PL" dirty="0"/>
          </a:p>
        </p:txBody>
      </p:sp>
      <p:sp>
        <p:nvSpPr>
          <p:cNvPr id="4" name="Prostokąt zaokrąglony 3"/>
          <p:cNvSpPr/>
          <p:nvPr/>
        </p:nvSpPr>
        <p:spPr>
          <a:xfrm>
            <a:off x="7512907" y="881450"/>
            <a:ext cx="2594919" cy="5601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/>
              <a:t>wewnętrzne</a:t>
            </a:r>
          </a:p>
        </p:txBody>
      </p:sp>
      <p:sp>
        <p:nvSpPr>
          <p:cNvPr id="5" name="Prostokąt zaokrąglony 4"/>
          <p:cNvSpPr/>
          <p:nvPr/>
        </p:nvSpPr>
        <p:spPr>
          <a:xfrm>
            <a:off x="1837038" y="881451"/>
            <a:ext cx="3089189" cy="5601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/>
              <a:t>zewnętrzne</a:t>
            </a:r>
          </a:p>
        </p:txBody>
      </p:sp>
      <p:sp>
        <p:nvSpPr>
          <p:cNvPr id="6" name="Prostokąt zaokrąglony 5"/>
          <p:cNvSpPr/>
          <p:nvPr/>
        </p:nvSpPr>
        <p:spPr>
          <a:xfrm>
            <a:off x="1334530" y="1762898"/>
            <a:ext cx="4069492" cy="434957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/>
              <a:t>Międzynarodowe i unijne:</a:t>
            </a:r>
          </a:p>
          <a:p>
            <a:pPr algn="ctr"/>
            <a:endParaRPr lang="pl-PL" dirty="0"/>
          </a:p>
          <a:p>
            <a:pPr marL="285750" indent="-285750" algn="ctr">
              <a:buFontTx/>
              <a:buChar char="-"/>
            </a:pPr>
            <a:r>
              <a:rPr lang="pl-PL" dirty="0"/>
              <a:t>Ratyfikowane umowy międzynarodowe (unikanie podwójnego opodatkowania, organizacje międzynarodowe)</a:t>
            </a:r>
          </a:p>
          <a:p>
            <a:pPr marL="285750" indent="-285750" algn="ctr">
              <a:buFontTx/>
              <a:buChar char="-"/>
            </a:pPr>
            <a:r>
              <a:rPr lang="pl-PL" dirty="0"/>
              <a:t>Konwencje wiedeńskie (konsularna, dyplomatyczna)</a:t>
            </a:r>
          </a:p>
          <a:p>
            <a:pPr marL="285750" indent="-285750" algn="ctr">
              <a:buFontTx/>
              <a:buChar char="-"/>
            </a:pPr>
            <a:r>
              <a:rPr lang="pl-PL" dirty="0"/>
              <a:t>Europejska Karta Samorządu Terytorialnego</a:t>
            </a:r>
          </a:p>
          <a:p>
            <a:pPr marL="285750" indent="-285750" algn="ctr">
              <a:buFontTx/>
              <a:buChar char="-"/>
            </a:pPr>
            <a:r>
              <a:rPr lang="pl-PL" dirty="0"/>
              <a:t>Prawo stanowione przez organy UE (traktaty, rozporządzenia, dyrektywy)</a:t>
            </a:r>
          </a:p>
          <a:p>
            <a:pPr marL="285750" indent="-285750" algn="just">
              <a:buFontTx/>
              <a:buChar char="-"/>
            </a:pPr>
            <a:endParaRPr lang="pl-PL" dirty="0"/>
          </a:p>
          <a:p>
            <a:pPr marL="285750" indent="-285750" algn="just">
              <a:buFontTx/>
              <a:buChar char="-"/>
            </a:pPr>
            <a:endParaRPr lang="pl-PL" dirty="0"/>
          </a:p>
          <a:p>
            <a:pPr marL="285750" indent="-285750" algn="just">
              <a:buFontTx/>
              <a:buChar char="-"/>
            </a:pPr>
            <a:endParaRPr lang="pl-PL" dirty="0"/>
          </a:p>
        </p:txBody>
      </p:sp>
      <p:sp>
        <p:nvSpPr>
          <p:cNvPr id="7" name="Prostokąt zaokrąglony 6"/>
          <p:cNvSpPr/>
          <p:nvPr/>
        </p:nvSpPr>
        <p:spPr>
          <a:xfrm>
            <a:off x="6853881" y="2306595"/>
            <a:ext cx="4151870" cy="243428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ctr">
              <a:buFontTx/>
              <a:buChar char="-"/>
            </a:pPr>
            <a:r>
              <a:rPr lang="pl-PL" dirty="0"/>
              <a:t>Konstytucja,</a:t>
            </a:r>
          </a:p>
          <a:p>
            <a:pPr marL="285750" indent="-285750" algn="ctr">
              <a:buFontTx/>
              <a:buChar char="-"/>
            </a:pPr>
            <a:r>
              <a:rPr lang="pl-PL" dirty="0"/>
              <a:t>Ustawy</a:t>
            </a:r>
          </a:p>
          <a:p>
            <a:pPr marL="285750" indent="-285750" algn="ctr">
              <a:buFontTx/>
              <a:buChar char="-"/>
            </a:pPr>
            <a:r>
              <a:rPr lang="pl-PL" dirty="0"/>
              <a:t>Rozporządzenia wykonawcze</a:t>
            </a:r>
          </a:p>
          <a:p>
            <a:pPr marL="285750" indent="-285750" algn="ctr">
              <a:buFontTx/>
              <a:buChar char="-"/>
            </a:pPr>
            <a:r>
              <a:rPr lang="pl-PL" dirty="0"/>
              <a:t>Akty prawa miejscowego</a:t>
            </a:r>
          </a:p>
        </p:txBody>
      </p:sp>
      <p:cxnSp>
        <p:nvCxnSpPr>
          <p:cNvPr id="9" name="Łącznik prosty ze strzałką 8"/>
          <p:cNvCxnSpPr/>
          <p:nvPr/>
        </p:nvCxnSpPr>
        <p:spPr>
          <a:xfrm>
            <a:off x="3319849" y="1515762"/>
            <a:ext cx="0" cy="15651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Łącznik prosty ze strzałką 10"/>
          <p:cNvCxnSpPr/>
          <p:nvPr/>
        </p:nvCxnSpPr>
        <p:spPr>
          <a:xfrm>
            <a:off x="8847438" y="1524000"/>
            <a:ext cx="8238" cy="5931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535003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141413" y="304800"/>
            <a:ext cx="9905998" cy="444843"/>
          </a:xfrm>
        </p:spPr>
        <p:txBody>
          <a:bodyPr>
            <a:normAutofit/>
          </a:bodyPr>
          <a:lstStyle/>
          <a:p>
            <a:pPr algn="ctr"/>
            <a:r>
              <a:rPr lang="pl-PL" sz="2400" dirty="0"/>
              <a:t>Finanse publiczne a Skarb państwa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33168" y="1005015"/>
            <a:ext cx="11030464" cy="5758249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pl-PL" dirty="0"/>
              <a:t>Konstrukcja prawna umożliwiająca państwu występowanie w stosunkach cywilnoprawnych, czyli „Państwo” wyposażone w osobowość cywilnoprawną. </a:t>
            </a:r>
          </a:p>
          <a:p>
            <a:pPr algn="just"/>
            <a:endParaRPr lang="pl-PL" dirty="0"/>
          </a:p>
          <a:p>
            <a:pPr algn="just"/>
            <a:r>
              <a:rPr lang="pl-PL" dirty="0"/>
              <a:t>Konstytucja (art. 216  ust. 2 i 218) nie tylko rozstrzyga o osobowości prawnej Skarbu Państwa, ale wyklucza możliwość jej zniesienia. Podkreśla się, że </a:t>
            </a:r>
            <a:r>
              <a:rPr lang="pl-PL" u="sng" dirty="0"/>
              <a:t>prawa i obowiązki Skarbu Państwa są wyznaczane przez cel tej osoby prawnej, którym jest gospodarowanie majątkiem państwowym</a:t>
            </a:r>
            <a:r>
              <a:rPr lang="pl-PL" dirty="0"/>
              <a:t>. Nabywanie, zbywanie i obciążanie nieruchomości, udziałów lub akcji, a także papierów wartościowych, są zatem związane z ryzykiem powstania pasywów i długu Skarbu Państwa, stanowiących istotny element finansów publicznych.</a:t>
            </a:r>
          </a:p>
          <a:p>
            <a:pPr algn="just"/>
            <a:endParaRPr lang="pl-PL" dirty="0"/>
          </a:p>
          <a:p>
            <a:pPr algn="just"/>
            <a:r>
              <a:rPr lang="pl-PL" b="1" dirty="0"/>
              <a:t>To osoba prawna, która w stosunkach cywilnoprawnych jest podmiotem praw i obowiązków dotyczących mienia państwowego nienależącego do innych państwowych osób prawnych </a:t>
            </a:r>
            <a:r>
              <a:rPr lang="pl-PL" dirty="0"/>
              <a:t>(art. 33 i 34 Kodeksu cywilnego), czyli Skarb Państwa ma status osoby prawnej (zapis wynika bezpośrednio z konstytucji), nie podlega wpisowi do żadnego rejestru, a w obrocie cywilnoprawnym działa przez jednostki organizacyjne określone w ustawie.</a:t>
            </a:r>
          </a:p>
          <a:p>
            <a:pPr algn="just"/>
            <a:endParaRPr lang="pl-PL" dirty="0"/>
          </a:p>
          <a:p>
            <a:pPr algn="just"/>
            <a:r>
              <a:rPr lang="pl-PL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Zgodnie z art. 146 ust. 4 pkt 4 Konstytucji, organem, któremu powierzono ochronę interesów Skarbu Państwa jest Rada Ministrów.</a:t>
            </a:r>
          </a:p>
          <a:p>
            <a:pPr algn="just"/>
            <a:endParaRPr lang="pl-PL" dirty="0"/>
          </a:p>
          <a:p>
            <a:pPr algn="just"/>
            <a:r>
              <a:rPr lang="pl-P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 1.1.2017 r. - właściwość reprezentowania skarbu państwa </a:t>
            </a:r>
            <a:r>
              <a:rPr lang="pl-PL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przysługiwała Ministrowi </a:t>
            </a:r>
            <a:r>
              <a:rPr lang="pl-P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Skarbu Państwa.</a:t>
            </a:r>
          </a:p>
          <a:p>
            <a:pPr algn="just"/>
            <a:endParaRPr lang="pl-P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pl-P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Aktualnie ochronę praw i interesów Skarbu Państwa zapewnia Prokuratoria Generalna rzeczypospolitej Polskiej.</a:t>
            </a:r>
          </a:p>
        </p:txBody>
      </p:sp>
    </p:spTree>
    <p:extLst>
      <p:ext uri="{BB962C8B-B14F-4D97-AF65-F5344CB8AC3E}">
        <p14:creationId xmlns:p14="http://schemas.microsoft.com/office/powerpoint/2010/main" val="14828218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141413" y="190500"/>
            <a:ext cx="9905998" cy="749300"/>
          </a:xfrm>
        </p:spPr>
        <p:txBody>
          <a:bodyPr>
            <a:normAutofit/>
          </a:bodyPr>
          <a:lstStyle/>
          <a:p>
            <a:pPr algn="ctr"/>
            <a:r>
              <a:rPr lang="pl-PL" sz="2400" dirty="0"/>
              <a:t>Skarb państwa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33400" y="1117600"/>
            <a:ext cx="11112500" cy="5448300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pl-PL" dirty="0"/>
              <a:t>Mienie Skarbu Państwa obejmuje wszystkie prawa podmiotowe o charakterze majątkowym, stanowiące ogół aktywów danego podmiotu (nie wchodzą tu pasywa). </a:t>
            </a:r>
          </a:p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dirty="0"/>
              <a:t>Można wyróżnić następujące kategorie mienia:</a:t>
            </a:r>
          </a:p>
          <a:p>
            <a:pPr algn="just"/>
            <a:r>
              <a:rPr lang="pl-PL" dirty="0"/>
              <a:t> </a:t>
            </a:r>
            <a:r>
              <a:rPr lang="pl-PL" b="1" dirty="0"/>
              <a:t>Publiczne</a:t>
            </a:r>
            <a:r>
              <a:rPr lang="pl-PL" dirty="0"/>
              <a:t> – udostępniane obywatelom w celu wspierania różnorodnej działalności gospodarczej i niegospodarczej</a:t>
            </a:r>
          </a:p>
          <a:p>
            <a:pPr algn="just"/>
            <a:r>
              <a:rPr lang="pl-PL" b="1" dirty="0"/>
              <a:t>Administracyjne</a:t>
            </a:r>
            <a:r>
              <a:rPr lang="pl-PL" dirty="0"/>
              <a:t> – przedmioty powierzone państwowym jednostkom administracji i usług publicznych służące wykonywaniu funkcji państwa</a:t>
            </a:r>
          </a:p>
          <a:p>
            <a:pPr algn="just"/>
            <a:r>
              <a:rPr lang="pl-PL" b="1" dirty="0"/>
              <a:t>Gospodarcze</a:t>
            </a:r>
            <a:r>
              <a:rPr lang="pl-PL" dirty="0"/>
              <a:t> – tj. akcje, udziały w spółkach będących przedsiębiorcami, czy majątek rzeczowy (zasoby nieruchomości rolnych), której funkcja jest generowanie dochodów lub przychodów pozwalających na finansowanie potrzeb publicznych</a:t>
            </a:r>
          </a:p>
          <a:p>
            <a:pPr algn="just"/>
            <a:r>
              <a:rPr lang="pl-PL" b="1" dirty="0"/>
              <a:t>Prawa majątkowe </a:t>
            </a:r>
            <a:r>
              <a:rPr lang="pl-PL" dirty="0"/>
              <a:t>uzyskane w zamian za mienie państwowe wyodrębnione do państwowych osób prawnych tworzonych dla prowadzenia  np. działalności naukowej, kulturalnej, edukacyjnej ochrony zdrowia i in.</a:t>
            </a:r>
          </a:p>
          <a:p>
            <a:pPr algn="just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262135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141413" y="321276"/>
            <a:ext cx="9905998" cy="823784"/>
          </a:xfrm>
        </p:spPr>
        <p:txBody>
          <a:bodyPr>
            <a:normAutofit/>
          </a:bodyPr>
          <a:lstStyle/>
          <a:p>
            <a:pPr algn="ctr"/>
            <a:r>
              <a:rPr lang="pl-PL" sz="2400" dirty="0"/>
              <a:t>Skarb państwa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141412" y="1474573"/>
            <a:ext cx="9905999" cy="4316628"/>
          </a:xfrm>
        </p:spPr>
        <p:txBody>
          <a:bodyPr/>
          <a:lstStyle/>
          <a:p>
            <a:r>
              <a:rPr lang="pl-PL" dirty="0"/>
              <a:t>Mienie podlega ewidencji – jak w ustawie o rachunkowości, a także wg zasad właściwych dla wyróżnionych przedmiotowo mienia wg reguł przewidzianych w odrębnych przepisach.</a:t>
            </a:r>
          </a:p>
          <a:p>
            <a:endParaRPr lang="pl-PL" dirty="0"/>
          </a:p>
          <a:p>
            <a:r>
              <a:rPr lang="pl-PL" dirty="0"/>
              <a:t>Stan mienia ustala lub rejestruje na dzień 31 grudnia każdego roku.</a:t>
            </a:r>
          </a:p>
          <a:p>
            <a:endParaRPr lang="pl-PL" dirty="0"/>
          </a:p>
          <a:p>
            <a:r>
              <a:rPr lang="pl-PL" dirty="0"/>
              <a:t>Prezes Prokuratorii Generalnej przygotowuje i przedkłada Sejmowi sprawozdanie o stanie mienia SP, a także prowadzi zbiorczą ewidencję.</a:t>
            </a:r>
          </a:p>
        </p:txBody>
      </p:sp>
    </p:spTree>
    <p:extLst>
      <p:ext uri="{BB962C8B-B14F-4D97-AF65-F5344CB8AC3E}">
        <p14:creationId xmlns:p14="http://schemas.microsoft.com/office/powerpoint/2010/main" val="5465774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141413" y="107093"/>
            <a:ext cx="9905998" cy="774356"/>
          </a:xfrm>
        </p:spPr>
        <p:txBody>
          <a:bodyPr>
            <a:normAutofit/>
          </a:bodyPr>
          <a:lstStyle/>
          <a:p>
            <a:pPr algn="ctr"/>
            <a:r>
              <a:rPr lang="pl-PL" sz="2400" dirty="0"/>
              <a:t>Skarb Państwa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57881" y="881448"/>
            <a:ext cx="10873945" cy="5725297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pl-PL" dirty="0"/>
              <a:t>Majątek w prawie cywilnym oznacza aktywa i pasywa majątkowe. Do majątku mogą wchodzić długi zaliczane do pasywów majątkowych.</a:t>
            </a:r>
          </a:p>
          <a:p>
            <a:pPr algn="just"/>
            <a:endParaRPr lang="pl-PL" dirty="0"/>
          </a:p>
          <a:p>
            <a:pPr algn="just"/>
            <a:r>
              <a:rPr lang="pl-PL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Majątek SP to zasób dóbr stanowiących własność państwową</a:t>
            </a:r>
            <a:r>
              <a:rPr lang="pl-PL" dirty="0"/>
              <a:t>, pozostającą we władaniu państwowych jednostek organizacyjnych podległych organom władzy publicznej, innych państwowych jednostek organizacyjnych, którym powierzono mienie SP oraz niepaństwowych jednostek organizacyjnych uprawnionych do wykonywania praw w odniesieniu do SP na podstawie ustaw oraz wydanych na ich podstawię przepisów  z zakresu zadań zleconych administracji rządowej.</a:t>
            </a:r>
          </a:p>
          <a:p>
            <a:pPr algn="just"/>
            <a:endParaRPr lang="pl-PL" dirty="0"/>
          </a:p>
          <a:p>
            <a:pPr marL="0" indent="0" algn="just">
              <a:buNone/>
            </a:pPr>
            <a:r>
              <a:rPr lang="pl-PL" b="1" u="sng" dirty="0"/>
              <a:t>SP należy odróżnić od budżetu państwa. SP reprezentuje zasoby materialne, natomiast budżet państwa jest planem finansowym, odzwierciedlającym przepływy publicznych środków pieniężnych.</a:t>
            </a:r>
          </a:p>
          <a:p>
            <a:pPr marL="0" indent="0" algn="just">
              <a:buNone/>
            </a:pPr>
            <a:endParaRPr lang="pl-PL" b="1" u="sng" dirty="0"/>
          </a:p>
          <a:p>
            <a:pPr marL="0" indent="0" algn="just">
              <a:buNone/>
            </a:pPr>
            <a:r>
              <a:rPr lang="pl-PL" b="1" u="sng" dirty="0"/>
              <a:t>Między SP a BP występują stałe współzależności, będące konsekwencją realizowanych przepływów.</a:t>
            </a:r>
          </a:p>
          <a:p>
            <a:pPr marL="0" indent="0" algn="just">
              <a:buNone/>
            </a:pPr>
            <a:r>
              <a:rPr lang="pl-PL" sz="2100" dirty="0"/>
              <a:t>np. wniesienie wkładów do spółek SP utworzonych wg prawa handlowego będzie dokonane poprzez wydatek budżetowy, stanowiących rozdysponowanie środków publicznych.</a:t>
            </a:r>
          </a:p>
        </p:txBody>
      </p:sp>
    </p:spTree>
    <p:extLst>
      <p:ext uri="{BB962C8B-B14F-4D97-AF65-F5344CB8AC3E}">
        <p14:creationId xmlns:p14="http://schemas.microsoft.com/office/powerpoint/2010/main" val="29245520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3775" y="254001"/>
            <a:ext cx="10364451" cy="1003300"/>
          </a:xfrm>
        </p:spPr>
        <p:txBody>
          <a:bodyPr/>
          <a:lstStyle/>
          <a:p>
            <a:r>
              <a:rPr lang="pl-PL" dirty="0"/>
              <a:t>Struktura systemu finansów publicznych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>
          <a:xfrm>
            <a:off x="913774" y="1358900"/>
            <a:ext cx="10363826" cy="44322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2400" cap="none" dirty="0"/>
              <a:t>W </a:t>
            </a:r>
            <a:r>
              <a:rPr lang="pl-PL" sz="2400" cap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przekroju podmiotowym </a:t>
            </a:r>
            <a:r>
              <a:rPr lang="pl-PL" sz="2400" cap="none" dirty="0"/>
              <a:t>elementami systemu finansów publicznych są:</a:t>
            </a:r>
          </a:p>
          <a:p>
            <a:pPr marL="457200" indent="-457200">
              <a:buAutoNum type="arabicPeriod"/>
            </a:pPr>
            <a:r>
              <a:rPr lang="pl-PL" sz="2400" cap="none" dirty="0"/>
              <a:t>Władze ustawodawcze szczebla centralnego (parlament) oraz władze szczebla pośredniego (rady regionalne) i szczebla samorządowego (rady gminne);</a:t>
            </a:r>
          </a:p>
          <a:p>
            <a:pPr marL="457200" indent="-457200">
              <a:buAutoNum type="arabicPeriod"/>
            </a:pPr>
            <a:r>
              <a:rPr lang="pl-PL" sz="2400" cap="none" dirty="0"/>
              <a:t>Władze wykonawcze (rządy, zarządy itp. www. szczebli);</a:t>
            </a:r>
          </a:p>
          <a:p>
            <a:pPr marL="457200" indent="-457200">
              <a:buAutoNum type="arabicPeriod"/>
            </a:pPr>
            <a:r>
              <a:rPr lang="pl-PL" sz="2400" cap="none" dirty="0"/>
              <a:t>Władze kontrolne działające w imieniu władz stanowionych (NIK, RIO);</a:t>
            </a:r>
          </a:p>
          <a:p>
            <a:pPr marL="457200" indent="-457200">
              <a:buAutoNum type="arabicPeriod"/>
            </a:pPr>
            <a:r>
              <a:rPr lang="pl-PL" sz="2400" cap="none" dirty="0"/>
              <a:t>Aparat skarbowy (tzw. policja skarbowa),</a:t>
            </a:r>
          </a:p>
          <a:p>
            <a:pPr marL="457200" indent="-457200">
              <a:buAutoNum type="arabicPeriod"/>
            </a:pPr>
            <a:r>
              <a:rPr lang="pl-PL" sz="2400" cap="none" dirty="0"/>
              <a:t>Podmioty (jednostki) które są finansowane z funduszy publicznych.</a:t>
            </a:r>
          </a:p>
          <a:p>
            <a:endParaRPr lang="pl-PL" sz="2400" cap="none" dirty="0"/>
          </a:p>
          <a:p>
            <a:endParaRPr lang="pl-PL" sz="2400" cap="none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990567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143000" y="266701"/>
            <a:ext cx="10135226" cy="761999"/>
          </a:xfrm>
        </p:spPr>
        <p:txBody>
          <a:bodyPr/>
          <a:lstStyle/>
          <a:p>
            <a:r>
              <a:rPr lang="pl-PL" dirty="0"/>
              <a:t>Struktura systemu finansów publicznych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>
          <a:xfrm>
            <a:off x="913774" y="1143000"/>
            <a:ext cx="10363826" cy="55499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l-PL" cap="none" dirty="0"/>
              <a:t>W </a:t>
            </a:r>
            <a:r>
              <a:rPr lang="pl-PL" cap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przekroju prawnym</a:t>
            </a:r>
            <a:r>
              <a:rPr lang="pl-PL" cap="none" dirty="0"/>
              <a:t>:</a:t>
            </a:r>
          </a:p>
          <a:p>
            <a:pPr marL="457200" indent="-457200">
              <a:buAutoNum type="arabicPeriod"/>
            </a:pPr>
            <a:r>
              <a:rPr lang="pl-PL" cap="none" dirty="0"/>
              <a:t>Konstytucja lub inna ustawa zasadnicza zawierająca ogólne zasady tworzenia funduszy publicznych oraz obowiązki władz;</a:t>
            </a:r>
          </a:p>
          <a:p>
            <a:pPr marL="457200" indent="-457200">
              <a:buAutoNum type="arabicPeriod"/>
            </a:pPr>
            <a:r>
              <a:rPr lang="pl-PL" cap="none" dirty="0"/>
              <a:t>Prawo o finansach publicznych;</a:t>
            </a:r>
          </a:p>
          <a:p>
            <a:pPr marL="457200" indent="-457200">
              <a:buAutoNum type="arabicPeriod"/>
            </a:pPr>
            <a:r>
              <a:rPr lang="pl-PL" cap="none" dirty="0"/>
              <a:t>Ustawy budżetowe;</a:t>
            </a:r>
          </a:p>
          <a:p>
            <a:pPr marL="457200" indent="-457200">
              <a:buAutoNum type="arabicPeriod"/>
            </a:pPr>
            <a:r>
              <a:rPr lang="pl-PL" cap="none" dirty="0"/>
              <a:t>Ustawy podatkowe;</a:t>
            </a:r>
          </a:p>
          <a:p>
            <a:pPr marL="457200" indent="-457200">
              <a:buAutoNum type="arabicPeriod"/>
            </a:pPr>
            <a:r>
              <a:rPr lang="pl-PL" cap="none" dirty="0"/>
              <a:t>Ustawy o poza budżetowych funduszach publicznych;</a:t>
            </a:r>
          </a:p>
          <a:p>
            <a:pPr marL="457200" indent="-457200">
              <a:buAutoNum type="arabicPeriod"/>
            </a:pPr>
            <a:r>
              <a:rPr lang="pl-PL" cap="none" dirty="0"/>
              <a:t>Ustawy o finansach samorządowych;</a:t>
            </a:r>
          </a:p>
          <a:p>
            <a:pPr marL="457200" indent="-457200">
              <a:buAutoNum type="arabicPeriod"/>
            </a:pPr>
            <a:r>
              <a:rPr lang="pl-PL" cap="none" dirty="0"/>
              <a:t>Ustawy regulujące działalność ministra finansów;</a:t>
            </a:r>
          </a:p>
          <a:p>
            <a:pPr marL="457200" indent="-457200">
              <a:buAutoNum type="arabicPeriod"/>
            </a:pPr>
            <a:r>
              <a:rPr lang="pl-PL" cap="none" dirty="0"/>
              <a:t>Ustawa karnoskarbowa;</a:t>
            </a:r>
          </a:p>
          <a:p>
            <a:pPr marL="457200" indent="-457200">
              <a:buAutoNum type="arabicPeriod"/>
            </a:pPr>
            <a:r>
              <a:rPr lang="pl-PL" cap="none" dirty="0"/>
              <a:t>Ustawa o zobowiązaniach podatkowych;</a:t>
            </a:r>
          </a:p>
          <a:p>
            <a:pPr marL="457200" indent="-457200">
              <a:buAutoNum type="arabicPeriod"/>
            </a:pPr>
            <a:r>
              <a:rPr lang="pl-PL" cap="none" dirty="0"/>
              <a:t>Akty wykonawcze wydawane w szczególności przez ministra finansów.</a:t>
            </a:r>
          </a:p>
          <a:p>
            <a:pPr marL="457200" indent="-457200">
              <a:buAutoNum type="arabicPeriod"/>
            </a:pPr>
            <a:endParaRPr lang="pl-PL" cap="none" dirty="0"/>
          </a:p>
        </p:txBody>
      </p:sp>
    </p:spTree>
    <p:extLst>
      <p:ext uri="{BB962C8B-B14F-4D97-AF65-F5344CB8AC3E}">
        <p14:creationId xmlns:p14="http://schemas.microsoft.com/office/powerpoint/2010/main" val="38577266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3775" y="228601"/>
            <a:ext cx="10364451" cy="711199"/>
          </a:xfrm>
        </p:spPr>
        <p:txBody>
          <a:bodyPr/>
          <a:lstStyle/>
          <a:p>
            <a:r>
              <a:rPr lang="pl-PL" dirty="0"/>
              <a:t>Struktura systemu finansów publicznych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>
          <a:xfrm>
            <a:off x="913774" y="939800"/>
            <a:ext cx="10605126" cy="59182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l-PL" cap="none" dirty="0"/>
              <a:t>W </a:t>
            </a:r>
            <a:r>
              <a:rPr lang="pl-PL" cap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przekroju instytucjonalnym </a:t>
            </a:r>
            <a:r>
              <a:rPr lang="pl-PL" cap="none" dirty="0"/>
              <a:t>system finansów publicznych tworzą fundusze przyjmujące kształt:</a:t>
            </a:r>
          </a:p>
          <a:p>
            <a:pPr marL="457200" indent="-457200">
              <a:buAutoNum type="arabicPeriod"/>
            </a:pPr>
            <a:r>
              <a:rPr lang="pl-PL" cap="none" dirty="0"/>
              <a:t>Budżetu państwa;</a:t>
            </a:r>
          </a:p>
          <a:p>
            <a:pPr marL="457200" indent="-457200">
              <a:buAutoNum type="arabicPeriod"/>
            </a:pPr>
            <a:r>
              <a:rPr lang="pl-PL" cap="none" dirty="0"/>
              <a:t>Budżetów samorządowych szczebla podstawowego i wyższego;</a:t>
            </a:r>
          </a:p>
          <a:p>
            <a:pPr marL="457200" indent="-457200">
              <a:buAutoNum type="arabicPeriod"/>
            </a:pPr>
            <a:r>
              <a:rPr lang="pl-PL" cap="none" dirty="0"/>
              <a:t>Funduszy ubezpieczeń społecznych;</a:t>
            </a:r>
          </a:p>
          <a:p>
            <a:pPr marL="457200" indent="-457200">
              <a:buAutoNum type="arabicPeriod"/>
            </a:pPr>
            <a:r>
              <a:rPr lang="pl-PL" cap="none" dirty="0"/>
              <a:t>Pozostałych funduszy publicznych.</a:t>
            </a:r>
          </a:p>
          <a:p>
            <a:pPr marL="0" indent="0">
              <a:buNone/>
            </a:pPr>
            <a:endParaRPr lang="pl-PL" cap="none" dirty="0"/>
          </a:p>
          <a:p>
            <a:pPr marL="0" indent="0">
              <a:buNone/>
            </a:pPr>
            <a:r>
              <a:rPr lang="pl-PL" cap="none" dirty="0"/>
              <a:t>W </a:t>
            </a:r>
            <a:r>
              <a:rPr lang="pl-PL" cap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przekroju instrumentalnym </a:t>
            </a:r>
            <a:r>
              <a:rPr lang="pl-PL" cap="none" dirty="0"/>
              <a:t>funkcjonowanie systemu finansów publicznych zapewniają narzędzia:</a:t>
            </a:r>
          </a:p>
          <a:p>
            <a:pPr marL="457200" indent="-457200">
              <a:buAutoNum type="arabicPeriod"/>
            </a:pPr>
            <a:r>
              <a:rPr lang="pl-PL" cap="none" dirty="0"/>
              <a:t>Podatki centralne i lokalne;</a:t>
            </a:r>
          </a:p>
          <a:p>
            <a:pPr marL="457200" indent="-457200">
              <a:buAutoNum type="arabicPeriod"/>
            </a:pPr>
            <a:r>
              <a:rPr lang="pl-PL" cap="none" dirty="0"/>
              <a:t>Opłaty i cła;</a:t>
            </a:r>
          </a:p>
          <a:p>
            <a:pPr marL="457200" indent="-457200">
              <a:buAutoNum type="arabicPeriod"/>
            </a:pPr>
            <a:r>
              <a:rPr lang="pl-PL" cap="none" dirty="0"/>
              <a:t>Dochody z majątku publicznego (dywidendy, renty, itp.);</a:t>
            </a:r>
          </a:p>
          <a:p>
            <a:pPr marL="457200" indent="-457200">
              <a:buAutoNum type="arabicPeriod"/>
            </a:pPr>
            <a:r>
              <a:rPr lang="pl-PL" cap="none" dirty="0"/>
              <a:t>Składki na ubezpieczenie zdrowotne;</a:t>
            </a:r>
          </a:p>
          <a:p>
            <a:pPr marL="457200" indent="-457200">
              <a:buAutoNum type="arabicPeriod"/>
            </a:pPr>
            <a:r>
              <a:rPr lang="pl-PL" cap="none" dirty="0"/>
              <a:t>Subwencje, dotacje;</a:t>
            </a:r>
          </a:p>
          <a:p>
            <a:pPr marL="457200" indent="-457200">
              <a:buAutoNum type="arabicPeriod"/>
            </a:pPr>
            <a:r>
              <a:rPr lang="pl-PL" cap="none" dirty="0"/>
              <a:t>Kredyty i pożyczki publiczne.</a:t>
            </a:r>
          </a:p>
          <a:p>
            <a:pPr marL="457200" indent="-457200">
              <a:buAutoNum type="arabicPeriod"/>
            </a:pPr>
            <a:endParaRPr lang="pl-PL" cap="none" dirty="0"/>
          </a:p>
          <a:p>
            <a:pPr marL="0" indent="0">
              <a:buNone/>
            </a:pPr>
            <a:endParaRPr lang="pl-PL" cap="none" dirty="0"/>
          </a:p>
          <a:p>
            <a:pPr marL="457200" indent="-457200">
              <a:buAutoNum type="arabicPeriod"/>
            </a:pPr>
            <a:endParaRPr lang="pl-PL" cap="none" dirty="0"/>
          </a:p>
          <a:p>
            <a:pPr marL="0" indent="0">
              <a:buNone/>
            </a:pPr>
            <a:endParaRPr lang="pl-PL" cap="none" dirty="0"/>
          </a:p>
          <a:p>
            <a:pPr marL="0" indent="0">
              <a:buNone/>
            </a:pPr>
            <a:endParaRPr lang="pl-PL" cap="none" dirty="0"/>
          </a:p>
          <a:p>
            <a:pPr marL="0" indent="0">
              <a:buNone/>
            </a:pPr>
            <a:endParaRPr lang="pl-PL" cap="none" dirty="0"/>
          </a:p>
        </p:txBody>
      </p:sp>
    </p:spTree>
    <p:extLst>
      <p:ext uri="{BB962C8B-B14F-4D97-AF65-F5344CB8AC3E}">
        <p14:creationId xmlns:p14="http://schemas.microsoft.com/office/powerpoint/2010/main" val="25158486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3775" y="520701"/>
            <a:ext cx="10364451" cy="787400"/>
          </a:xfrm>
        </p:spPr>
        <p:txBody>
          <a:bodyPr/>
          <a:lstStyle/>
          <a:p>
            <a:r>
              <a:rPr lang="pl-PL" dirty="0"/>
              <a:t>Struktura systemu finansów publicznych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>
          <a:xfrm>
            <a:off x="913774" y="1308102"/>
            <a:ext cx="10363826" cy="4483098"/>
          </a:xfrm>
        </p:spPr>
        <p:txBody>
          <a:bodyPr/>
          <a:lstStyle/>
          <a:p>
            <a:pPr marL="0" indent="0">
              <a:buNone/>
            </a:pPr>
            <a:endParaRPr lang="pl-PL" cap="none" dirty="0"/>
          </a:p>
          <a:p>
            <a:pPr marL="0" indent="0">
              <a:buNone/>
            </a:pPr>
            <a:endParaRPr lang="pl-PL" cap="none" dirty="0"/>
          </a:p>
          <a:p>
            <a:pPr marL="0" indent="0">
              <a:buNone/>
            </a:pPr>
            <a:r>
              <a:rPr lang="pl-PL" cap="none" dirty="0"/>
              <a:t>Do innych </a:t>
            </a:r>
            <a:r>
              <a:rPr lang="pl-PL" cap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elementów „technicznych” </a:t>
            </a:r>
            <a:r>
              <a:rPr lang="pl-PL" cap="none" dirty="0"/>
              <a:t>należą:</a:t>
            </a:r>
          </a:p>
          <a:p>
            <a:pPr marL="457200" indent="-457200">
              <a:buAutoNum type="arabicPeriod"/>
            </a:pPr>
            <a:r>
              <a:rPr lang="pl-PL" cap="none" dirty="0"/>
              <a:t>Klasyfikacja budżetowa;</a:t>
            </a:r>
          </a:p>
          <a:p>
            <a:pPr marL="457200" indent="-457200">
              <a:buAutoNum type="arabicPeriod"/>
            </a:pPr>
            <a:r>
              <a:rPr lang="pl-PL" cap="none" dirty="0"/>
              <a:t>Procedura budżetowa;</a:t>
            </a:r>
          </a:p>
          <a:p>
            <a:pPr marL="457200" indent="-457200">
              <a:buAutoNum type="arabicPeriod"/>
            </a:pPr>
            <a:r>
              <a:rPr lang="pl-PL" cap="none" dirty="0"/>
              <a:t>Metody planowania dochodów i wydatków.</a:t>
            </a:r>
          </a:p>
        </p:txBody>
      </p:sp>
    </p:spTree>
    <p:extLst>
      <p:ext uri="{BB962C8B-B14F-4D97-AF65-F5344CB8AC3E}">
        <p14:creationId xmlns:p14="http://schemas.microsoft.com/office/powerpoint/2010/main" val="8910086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3775" y="368302"/>
            <a:ext cx="10364451" cy="579050"/>
          </a:xfrm>
        </p:spPr>
        <p:txBody>
          <a:bodyPr>
            <a:normAutofit fontScale="90000"/>
          </a:bodyPr>
          <a:lstStyle/>
          <a:p>
            <a:r>
              <a:rPr lang="pl-PL" dirty="0"/>
              <a:t>Rozwój budżetu państwa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>
          <a:xfrm>
            <a:off x="913774" y="1371600"/>
            <a:ext cx="10363826" cy="5041900"/>
          </a:xfrm>
        </p:spPr>
        <p:txBody>
          <a:bodyPr/>
          <a:lstStyle/>
          <a:p>
            <a:pPr marL="0" indent="0">
              <a:buNone/>
            </a:pPr>
            <a:endParaRPr lang="pl-PL" sz="2200" cap="none" dirty="0"/>
          </a:p>
          <a:p>
            <a:pPr marL="0" indent="0">
              <a:buNone/>
            </a:pPr>
            <a:r>
              <a:rPr lang="pl-PL" sz="2200" cap="none" dirty="0"/>
              <a:t>Decydujące znaczenie miały:</a:t>
            </a:r>
          </a:p>
          <a:p>
            <a:pPr marL="457200" indent="-457200">
              <a:buAutoNum type="arabicPeriod"/>
            </a:pPr>
            <a:r>
              <a:rPr lang="pl-PL" sz="2200" cap="none" dirty="0"/>
              <a:t>Rozwój stosunków towarowo – pieniężnych;</a:t>
            </a:r>
          </a:p>
          <a:p>
            <a:pPr marL="457200" indent="-457200">
              <a:buAutoNum type="arabicPeriod"/>
            </a:pPr>
            <a:r>
              <a:rPr lang="pl-PL" sz="2200" cap="none" dirty="0"/>
              <a:t>Oddzielenie majątku państwa od majątku królewskiego;</a:t>
            </a:r>
          </a:p>
          <a:p>
            <a:pPr marL="457200" indent="-457200">
              <a:buAutoNum type="arabicPeriod"/>
            </a:pPr>
            <a:r>
              <a:rPr lang="pl-PL" sz="2200" cap="none" dirty="0"/>
              <a:t>Rozwój parlamentaryzmu;</a:t>
            </a:r>
          </a:p>
          <a:p>
            <a:pPr marL="457200" indent="-457200">
              <a:buAutoNum type="arabicPeriod"/>
            </a:pPr>
            <a:r>
              <a:rPr lang="pl-PL" sz="2200" cap="none" dirty="0"/>
              <a:t>Rozwój socjalnych funkcji państwa;</a:t>
            </a:r>
          </a:p>
          <a:p>
            <a:pPr marL="457200" indent="-457200">
              <a:buAutoNum type="arabicPeriod"/>
            </a:pPr>
            <a:r>
              <a:rPr lang="pl-PL" sz="2200" cap="none" dirty="0"/>
              <a:t>Rozwój gospodarczych funkcji państwa;</a:t>
            </a:r>
          </a:p>
          <a:p>
            <a:pPr marL="457200" indent="-457200">
              <a:buAutoNum type="arabicPeriod"/>
            </a:pPr>
            <a:r>
              <a:rPr lang="pl-PL" sz="2200" cap="none" dirty="0"/>
              <a:t>Rozwój międzynarodowych stosunków gospodarczych i finansowych;</a:t>
            </a:r>
          </a:p>
          <a:p>
            <a:pPr marL="457200" indent="-457200">
              <a:buAutoNum type="arabicPeriod"/>
            </a:pPr>
            <a:r>
              <a:rPr lang="pl-PL" sz="2200" cap="none" dirty="0"/>
              <a:t>Procesy integracyjne zachodzące we współczesnym świecie.</a:t>
            </a:r>
          </a:p>
          <a:p>
            <a:endParaRPr lang="pl-PL" cap="none" dirty="0"/>
          </a:p>
          <a:p>
            <a:endParaRPr lang="pl-PL" cap="none" dirty="0"/>
          </a:p>
        </p:txBody>
      </p:sp>
    </p:spTree>
    <p:extLst>
      <p:ext uri="{BB962C8B-B14F-4D97-AF65-F5344CB8AC3E}">
        <p14:creationId xmlns:p14="http://schemas.microsoft.com/office/powerpoint/2010/main" val="2098690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3775" y="214185"/>
            <a:ext cx="10364451" cy="749642"/>
          </a:xfrm>
        </p:spPr>
        <p:txBody>
          <a:bodyPr/>
          <a:lstStyle/>
          <a:p>
            <a:r>
              <a:rPr lang="pl-PL" dirty="0"/>
              <a:t>Pojęcie i funkcje finansów publicznych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>
          <a:xfrm>
            <a:off x="913774" y="1202724"/>
            <a:ext cx="10363826" cy="4588475"/>
          </a:xfrm>
        </p:spPr>
        <p:txBody>
          <a:bodyPr/>
          <a:lstStyle/>
          <a:p>
            <a:pPr marL="0" indent="0" algn="just">
              <a:buNone/>
            </a:pPr>
            <a:r>
              <a:rPr lang="pl-PL" b="1" dirty="0"/>
              <a:t>Finanse</a:t>
            </a:r>
            <a:r>
              <a:rPr lang="pl-PL" dirty="0"/>
              <a:t> – termin jest potocznie utożsamiany z posiadanymi środkami finansowymi. To rodzaj stosunków społecznych o charakterze ekonomicznym.</a:t>
            </a:r>
          </a:p>
          <a:p>
            <a:pPr marL="0" indent="0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b="1" dirty="0"/>
              <a:t>Stosunki finansowe </a:t>
            </a:r>
            <a:r>
              <a:rPr lang="pl-PL" dirty="0"/>
              <a:t>można wyodrębnić z całokształtu stosunków ekonomicznych w oparciu o kryterium ich związku z pieniądzem. Zewnętrznym przejawem jest ruch pieniądza, </a:t>
            </a:r>
            <a:r>
              <a:rPr lang="pl-PL" dirty="0" err="1"/>
              <a:t>tj</a:t>
            </a:r>
            <a:r>
              <a:rPr lang="pl-PL" dirty="0"/>
              <a:t> .dochody i wydatki.</a:t>
            </a:r>
          </a:p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b="1" dirty="0"/>
              <a:t>Treść materialną stosunków finansowych </a:t>
            </a:r>
            <a:r>
              <a:rPr lang="pl-PL" dirty="0"/>
              <a:t>stanowią zjawiska finansowe, tj. przepływ środków między różnymi podmiotami (ruch pieniądza). </a:t>
            </a:r>
          </a:p>
        </p:txBody>
      </p:sp>
    </p:spTree>
    <p:extLst>
      <p:ext uri="{BB962C8B-B14F-4D97-AF65-F5344CB8AC3E}">
        <p14:creationId xmlns:p14="http://schemas.microsoft.com/office/powerpoint/2010/main" val="407595002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3775" y="368301"/>
            <a:ext cx="10364451" cy="812799"/>
          </a:xfrm>
        </p:spPr>
        <p:txBody>
          <a:bodyPr>
            <a:normAutofit/>
          </a:bodyPr>
          <a:lstStyle/>
          <a:p>
            <a:r>
              <a:rPr lang="pl-PL" sz="3200" dirty="0"/>
              <a:t>Rozwój budżetu państwa c.d.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>
          <a:xfrm>
            <a:off x="913774" y="2120900"/>
            <a:ext cx="10363826" cy="3670299"/>
          </a:xfrm>
        </p:spPr>
        <p:txBody>
          <a:bodyPr/>
          <a:lstStyle/>
          <a:p>
            <a:pPr marL="0" indent="0">
              <a:buNone/>
            </a:pPr>
            <a:r>
              <a:rPr lang="pl-PL" cap="none" dirty="0"/>
              <a:t>Ważny moment w rozwoju budżetu był </a:t>
            </a:r>
            <a:r>
              <a:rPr lang="pl-PL" u="sng" cap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uchwalony w 1997 r. Pakt Stabilności i Wzrostu dla państw Unii Europejskiej. </a:t>
            </a:r>
            <a:r>
              <a:rPr lang="pl-PL" u="sng" cap="none" dirty="0"/>
              <a:t>Celem jest wzmocnienie nadzoru nad polityką budżetową państw należących do strefy euro.</a:t>
            </a:r>
          </a:p>
          <a:p>
            <a:pPr>
              <a:buFontTx/>
              <a:buChar char="-"/>
            </a:pPr>
            <a:r>
              <a:rPr lang="pl-PL" cap="none" dirty="0"/>
              <a:t>Przyspieszenie i wdrożenie procedury nadmiernego deficytu (gdy deficyt budżetowy powyżej 3% PKB); Sankcje  ponownie wskazane w zreformowanym Pakcie Stabilności i Wzrostu (2005) i Pakcie fiskalnym (2012);</a:t>
            </a:r>
          </a:p>
          <a:p>
            <a:pPr>
              <a:buFontTx/>
              <a:buChar char="-"/>
            </a:pPr>
            <a:r>
              <a:rPr lang="pl-PL" cap="none" dirty="0"/>
              <a:t>Wprowadzono średniookresowy cel budżetowy (Medium-Term </a:t>
            </a:r>
            <a:r>
              <a:rPr lang="pl-PL" cap="none" dirty="0" err="1"/>
              <a:t>Budgetary</a:t>
            </a:r>
            <a:r>
              <a:rPr lang="pl-PL" cap="none" dirty="0"/>
              <a:t> </a:t>
            </a:r>
            <a:r>
              <a:rPr lang="pl-PL" cap="none" dirty="0" err="1"/>
              <a:t>Objective</a:t>
            </a:r>
            <a:r>
              <a:rPr lang="pl-PL" cap="none" dirty="0"/>
              <a:t> – MTO)</a:t>
            </a:r>
          </a:p>
        </p:txBody>
      </p:sp>
    </p:spTree>
    <p:extLst>
      <p:ext uri="{BB962C8B-B14F-4D97-AF65-F5344CB8AC3E}">
        <p14:creationId xmlns:p14="http://schemas.microsoft.com/office/powerpoint/2010/main" val="303553643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3775" y="393701"/>
            <a:ext cx="10364451" cy="673099"/>
          </a:xfrm>
        </p:spPr>
        <p:txBody>
          <a:bodyPr/>
          <a:lstStyle/>
          <a:p>
            <a:r>
              <a:rPr lang="pl-PL" dirty="0"/>
              <a:t>Równoważenie budżetu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>
          <a:xfrm>
            <a:off x="913774" y="1346200"/>
            <a:ext cx="10363826" cy="44449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cap="none" dirty="0"/>
              <a:t>Negatywne skutki utrzymywania deficytu:</a:t>
            </a:r>
          </a:p>
          <a:p>
            <a:pPr marL="457200" indent="-457200">
              <a:buAutoNum type="arabicPeriod"/>
            </a:pPr>
            <a:r>
              <a:rPr lang="pl-PL" cap="none" dirty="0"/>
              <a:t>Wzrost inflacji;</a:t>
            </a:r>
          </a:p>
          <a:p>
            <a:pPr marL="457200" indent="-457200">
              <a:buAutoNum type="arabicPeriod"/>
            </a:pPr>
            <a:r>
              <a:rPr lang="pl-PL" cap="none" dirty="0"/>
              <a:t>„Wypychanie” coraz to większych zasobów poza sektor gospodarki prywatnej;</a:t>
            </a:r>
          </a:p>
          <a:p>
            <a:pPr marL="457200" indent="-457200">
              <a:buAutoNum type="arabicPeriod"/>
            </a:pPr>
            <a:r>
              <a:rPr lang="pl-PL" cap="none" dirty="0"/>
              <a:t>Wzrost stopy procentowej na rynkach finansowych w związku ze zgłaszanym przez państwo popytem na pieniądz;</a:t>
            </a:r>
          </a:p>
          <a:p>
            <a:pPr marL="457200" indent="-457200">
              <a:buAutoNum type="arabicPeriod"/>
            </a:pPr>
            <a:r>
              <a:rPr lang="pl-PL" cap="none" dirty="0"/>
              <a:t>Stałym wzroście długu publicznego na skutek kumulacji deficytu oraz konieczności ponoszenia coraz to wyższych kosztów obsługi długu publicznego;</a:t>
            </a:r>
          </a:p>
          <a:p>
            <a:pPr marL="457200" indent="-457200">
              <a:buAutoNum type="arabicPeriod"/>
            </a:pPr>
            <a:r>
              <a:rPr lang="pl-PL" cap="none" dirty="0"/>
              <a:t>Przerzucaniu ciężarów długu publicznego na przyszłe pokolenia.</a:t>
            </a:r>
          </a:p>
          <a:p>
            <a:pPr marL="457200" indent="-457200">
              <a:buAutoNum type="arabicPeriod"/>
            </a:pPr>
            <a:endParaRPr lang="pl-PL" cap="none" dirty="0"/>
          </a:p>
        </p:txBody>
      </p:sp>
    </p:spTree>
    <p:extLst>
      <p:ext uri="{BB962C8B-B14F-4D97-AF65-F5344CB8AC3E}">
        <p14:creationId xmlns:p14="http://schemas.microsoft.com/office/powerpoint/2010/main" val="287003604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3775" y="292101"/>
            <a:ext cx="10364451" cy="584199"/>
          </a:xfrm>
        </p:spPr>
        <p:txBody>
          <a:bodyPr>
            <a:normAutofit fontScale="90000"/>
          </a:bodyPr>
          <a:lstStyle/>
          <a:p>
            <a:r>
              <a:rPr lang="pl-PL" dirty="0"/>
              <a:t>Cechy budżetu państwa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>
          <a:xfrm>
            <a:off x="913774" y="965200"/>
            <a:ext cx="10363826" cy="4825999"/>
          </a:xfrm>
        </p:spPr>
        <p:txBody>
          <a:bodyPr/>
          <a:lstStyle/>
          <a:p>
            <a:pPr marL="457200" indent="-457200">
              <a:buAutoNum type="arabicPeriod"/>
            </a:pPr>
            <a:endParaRPr lang="pl-PL" cap="none" dirty="0"/>
          </a:p>
          <a:p>
            <a:pPr marL="457200" indent="-457200">
              <a:buAutoNum type="arabicPeriod"/>
            </a:pPr>
            <a:r>
              <a:rPr lang="pl-PL" cap="none" dirty="0"/>
              <a:t>Jest funduszem scentralizowanych zasobów pieniężnych gromadzonych i dzielonych przez państwo;</a:t>
            </a:r>
          </a:p>
          <a:p>
            <a:pPr marL="457200" indent="-457200">
              <a:buAutoNum type="arabicPeriod"/>
            </a:pPr>
            <a:r>
              <a:rPr lang="pl-PL" cap="none" dirty="0"/>
              <a:t>Gromadzenie środków odbywa się w sposób przymusowy;</a:t>
            </a:r>
          </a:p>
          <a:p>
            <a:pPr marL="457200" indent="-457200">
              <a:buAutoNum type="arabicPeriod"/>
            </a:pPr>
            <a:r>
              <a:rPr lang="pl-PL" cap="none" dirty="0"/>
              <a:t>Procesy gromadzenia środków implikują zasady ustrojowo-konstytucyjne;</a:t>
            </a:r>
          </a:p>
          <a:p>
            <a:pPr marL="457200" indent="-457200">
              <a:buAutoNum type="arabicPeriod"/>
            </a:pPr>
            <a:r>
              <a:rPr lang="pl-PL" cap="none" dirty="0"/>
              <a:t>Procesy gromadzenia środków mają charakter nie tylko ekonomiczne lecz także społeczny;</a:t>
            </a:r>
          </a:p>
          <a:p>
            <a:pPr marL="457200" indent="-457200">
              <a:buAutoNum type="arabicPeriod"/>
            </a:pPr>
            <a:r>
              <a:rPr lang="pl-PL" cap="none" dirty="0"/>
              <a:t>Dotyczy działalności organów i podmiotów państwa w przyszłości – plan finansowy;</a:t>
            </a:r>
          </a:p>
          <a:p>
            <a:pPr marL="457200" indent="-457200">
              <a:buAutoNum type="arabicPeriod"/>
            </a:pPr>
            <a:r>
              <a:rPr lang="pl-PL" cap="none" dirty="0"/>
              <a:t>Rygor prawny w odniesieniu do wydatków – limit wydatków;</a:t>
            </a:r>
          </a:p>
          <a:p>
            <a:pPr marL="457200" indent="-457200">
              <a:buAutoNum type="arabicPeriod"/>
            </a:pPr>
            <a:r>
              <a:rPr lang="pl-PL" cap="none" dirty="0"/>
              <a:t>Nie może być jedyną podstawą oceny działalności państwa – inne instytucje np. samorządy.</a:t>
            </a:r>
          </a:p>
          <a:p>
            <a:pPr marL="457200" indent="-457200">
              <a:buAutoNum type="arabicPeriod"/>
            </a:pPr>
            <a:endParaRPr lang="pl-PL" cap="none" dirty="0"/>
          </a:p>
          <a:p>
            <a:pPr marL="457200" indent="-457200">
              <a:buAutoNum type="arabicPeriod"/>
            </a:pPr>
            <a:endParaRPr lang="pl-PL" cap="none" dirty="0"/>
          </a:p>
          <a:p>
            <a:pPr marL="457200" indent="-457200">
              <a:buAutoNum type="arabicPeriod"/>
            </a:pPr>
            <a:endParaRPr lang="pl-PL" cap="none" dirty="0"/>
          </a:p>
        </p:txBody>
      </p:sp>
    </p:spTree>
    <p:extLst>
      <p:ext uri="{BB962C8B-B14F-4D97-AF65-F5344CB8AC3E}">
        <p14:creationId xmlns:p14="http://schemas.microsoft.com/office/powerpoint/2010/main" val="34626153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3775" y="139701"/>
            <a:ext cx="10364451" cy="749299"/>
          </a:xfrm>
        </p:spPr>
        <p:txBody>
          <a:bodyPr/>
          <a:lstStyle/>
          <a:p>
            <a:r>
              <a:rPr lang="pl-PL" dirty="0"/>
              <a:t>Zasady budżetowe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>
          <a:xfrm>
            <a:off x="508000" y="889000"/>
            <a:ext cx="10769600" cy="5778500"/>
          </a:xfrm>
        </p:spPr>
        <p:txBody>
          <a:bodyPr>
            <a:normAutofit lnSpcReduction="10000"/>
          </a:bodyPr>
          <a:lstStyle/>
          <a:p>
            <a:r>
              <a:rPr lang="pl-PL" cap="none" dirty="0"/>
              <a:t>Równowagi,</a:t>
            </a:r>
          </a:p>
          <a:p>
            <a:r>
              <a:rPr lang="pl-PL" cap="none" dirty="0"/>
              <a:t>Powszechności,</a:t>
            </a:r>
          </a:p>
          <a:p>
            <a:r>
              <a:rPr lang="pl-PL" cap="none" dirty="0"/>
              <a:t>Jedności formalnej,</a:t>
            </a:r>
          </a:p>
          <a:p>
            <a:r>
              <a:rPr lang="pl-PL" cap="none" dirty="0"/>
              <a:t>Jedności materialnej,</a:t>
            </a:r>
          </a:p>
          <a:p>
            <a:r>
              <a:rPr lang="pl-PL" cap="none" dirty="0"/>
              <a:t>Szczegółowości (specjalizacji),</a:t>
            </a:r>
          </a:p>
          <a:p>
            <a:r>
              <a:rPr lang="pl-PL" cap="none" dirty="0"/>
              <a:t>Jawności,</a:t>
            </a:r>
          </a:p>
          <a:p>
            <a:r>
              <a:rPr lang="pl-PL" cap="none" dirty="0"/>
              <a:t>Przejrzystości,</a:t>
            </a:r>
          </a:p>
          <a:p>
            <a:r>
              <a:rPr lang="pl-PL" cap="none" dirty="0"/>
              <a:t>Realności,</a:t>
            </a:r>
          </a:p>
          <a:p>
            <a:r>
              <a:rPr lang="pl-PL" cap="none" dirty="0"/>
              <a:t>Gospodarności,</a:t>
            </a:r>
          </a:p>
          <a:p>
            <a:r>
              <a:rPr lang="pl-PL" cap="none" dirty="0"/>
              <a:t>Operatywności,</a:t>
            </a:r>
          </a:p>
          <a:p>
            <a:r>
              <a:rPr lang="pl-PL" cap="none" dirty="0"/>
              <a:t>Jednoroczności,</a:t>
            </a:r>
          </a:p>
          <a:p>
            <a:r>
              <a:rPr lang="pl-PL" cap="none" dirty="0"/>
              <a:t>Polityczności.</a:t>
            </a:r>
          </a:p>
          <a:p>
            <a:endParaRPr lang="pl-PL" cap="none" dirty="0"/>
          </a:p>
        </p:txBody>
      </p:sp>
    </p:spTree>
    <p:extLst>
      <p:ext uri="{BB962C8B-B14F-4D97-AF65-F5344CB8AC3E}">
        <p14:creationId xmlns:p14="http://schemas.microsoft.com/office/powerpoint/2010/main" val="295420138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ytuł 1"/>
          <p:cNvSpPr>
            <a:spLocks noGrp="1"/>
          </p:cNvSpPr>
          <p:nvPr>
            <p:ph type="title"/>
          </p:nvPr>
        </p:nvSpPr>
        <p:spPr>
          <a:xfrm>
            <a:off x="571501" y="1"/>
            <a:ext cx="10706726" cy="990599"/>
          </a:xfrm>
        </p:spPr>
        <p:txBody>
          <a:bodyPr/>
          <a:lstStyle/>
          <a:p>
            <a:r>
              <a:rPr lang="pl-PL" altLang="pl-PL" dirty="0"/>
              <a:t>Jawność i </a:t>
            </a:r>
            <a:r>
              <a:rPr lang="pl-PL" altLang="pl-PL" sz="3200" dirty="0"/>
              <a:t>przejrzystość</a:t>
            </a:r>
            <a:r>
              <a:rPr lang="pl-PL" altLang="pl-PL" dirty="0"/>
              <a:t> finansów publicznych</a:t>
            </a:r>
          </a:p>
        </p:txBody>
      </p:sp>
      <p:sp>
        <p:nvSpPr>
          <p:cNvPr id="22531" name="Symbol zastępczy zawartości 2"/>
          <p:cNvSpPr>
            <a:spLocks noGrp="1"/>
          </p:cNvSpPr>
          <p:nvPr>
            <p:ph idx="4294967295"/>
          </p:nvPr>
        </p:nvSpPr>
        <p:spPr>
          <a:xfrm>
            <a:off x="571500" y="1054443"/>
            <a:ext cx="9639300" cy="5071721"/>
          </a:xfrm>
          <a:prstGeom prst="rect">
            <a:avLst/>
          </a:prstGeom>
        </p:spPr>
        <p:txBody>
          <a:bodyPr/>
          <a:lstStyle/>
          <a:p>
            <a:pPr marL="0" indent="0" algn="just">
              <a:buNone/>
            </a:pPr>
            <a:r>
              <a:rPr lang="pl-PL" altLang="pl-PL" cap="none" dirty="0"/>
              <a:t>Gospodarka środkami publicznymi jest jawna. </a:t>
            </a:r>
          </a:p>
          <a:p>
            <a:pPr marL="0" indent="0" algn="just">
              <a:buNone/>
            </a:pPr>
            <a:r>
              <a:rPr lang="pl-PL" altLang="pl-PL" cap="none" dirty="0"/>
              <a:t>Środki publiczne, których pochodzenie lub przeznaczenie zostało uznane za informację niejawną na podstawie odrębnych przepisów lub jeżeli wynika to z umów międzynarodowych, nie podlegają tej zasadzie.</a:t>
            </a:r>
          </a:p>
          <a:p>
            <a:pPr marL="0" indent="0" algn="just">
              <a:buNone/>
            </a:pPr>
            <a:endParaRPr lang="pl-PL" altLang="pl-PL" cap="none" dirty="0"/>
          </a:p>
          <a:p>
            <a:pPr marL="0" indent="0" algn="just">
              <a:buNone/>
            </a:pPr>
            <a:r>
              <a:rPr lang="pl-PL" altLang="pl-PL" cap="none" dirty="0"/>
              <a:t>Zasada jawności gospodarowania środkami publicznymi jest realizowana przez: </a:t>
            </a:r>
          </a:p>
          <a:p>
            <a:pPr marL="0" indent="0" algn="just">
              <a:buNone/>
            </a:pPr>
            <a:r>
              <a:rPr lang="pl-PL" altLang="pl-PL" cap="none" dirty="0"/>
              <a:t>1) jawność debaty budżetowej w Sejmie i Senacie oraz debat budżetowych w organach stanowiących jednostek samorządu terytorialnego; </a:t>
            </a:r>
          </a:p>
          <a:p>
            <a:pPr marL="0" indent="0" algn="just">
              <a:buNone/>
            </a:pPr>
            <a:r>
              <a:rPr lang="pl-PL" altLang="pl-PL" cap="none" dirty="0"/>
              <a:t>2) jawność debaty nad sprawozdaniem z wykonania budżetu państwa w Sejmie i debat nad sprawozdaniami z wykonania budżetów jednostek samorządu terytorialnego; </a:t>
            </a:r>
          </a:p>
          <a:p>
            <a:pPr marL="0" indent="0" algn="just">
              <a:buNone/>
            </a:pPr>
            <a:endParaRPr lang="pl-PL" altLang="pl-PL" cap="none" dirty="0"/>
          </a:p>
        </p:txBody>
      </p:sp>
      <p:sp>
        <p:nvSpPr>
          <p:cNvPr id="22532" name="Symbol zastępczy numeru slajdu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7B90029-BE07-44B5-9757-542D1F70A232}" type="slidenum">
              <a:rPr lang="pl-PL" altLang="pl-PL" sz="1200">
                <a:solidFill>
                  <a:srgbClr val="898989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24</a:t>
            </a:fld>
            <a:endParaRPr lang="pl-PL" altLang="pl-PL" sz="1200">
              <a:solidFill>
                <a:srgbClr val="898989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474823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ytuł 1"/>
          <p:cNvSpPr>
            <a:spLocks noGrp="1"/>
          </p:cNvSpPr>
          <p:nvPr>
            <p:ph type="title"/>
          </p:nvPr>
        </p:nvSpPr>
        <p:spPr>
          <a:xfrm>
            <a:off x="863601" y="177801"/>
            <a:ext cx="10414626" cy="1028699"/>
          </a:xfrm>
        </p:spPr>
        <p:txBody>
          <a:bodyPr>
            <a:normAutofit fontScale="90000"/>
          </a:bodyPr>
          <a:lstStyle/>
          <a:p>
            <a:r>
              <a:rPr lang="pl-PL" altLang="pl-PL" dirty="0">
                <a:solidFill>
                  <a:srgbClr val="000000"/>
                </a:solidFill>
              </a:rPr>
              <a:t>Jawność i przejrzystość finansów publicznych</a:t>
            </a:r>
            <a:endParaRPr lang="pl-PL" alt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4294967295"/>
          </p:nvPr>
        </p:nvSpPr>
        <p:spPr>
          <a:xfrm>
            <a:off x="533400" y="1117600"/>
            <a:ext cx="9156700" cy="4948237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 marL="0" indent="0">
              <a:buNone/>
              <a:defRPr/>
            </a:pPr>
            <a:r>
              <a:rPr lang="pl-PL" cap="none" dirty="0">
                <a:solidFill>
                  <a:prstClr val="black"/>
                </a:solidFill>
              </a:rPr>
              <a:t>3) podawanie do publicznej wiadomości: </a:t>
            </a:r>
          </a:p>
          <a:p>
            <a:pPr marL="0" indent="0">
              <a:buNone/>
              <a:defRPr/>
            </a:pPr>
            <a:r>
              <a:rPr lang="pl-PL" cap="none" dirty="0">
                <a:solidFill>
                  <a:prstClr val="black"/>
                </a:solidFill>
              </a:rPr>
              <a:t>	a) kwot dotacji udzielanych z budżetu państwa i budżetów jednostek 	samorządu terytorialnego, </a:t>
            </a:r>
          </a:p>
          <a:p>
            <a:pPr marL="0" indent="0">
              <a:buNone/>
              <a:defRPr/>
            </a:pPr>
            <a:r>
              <a:rPr lang="pl-PL" cap="none" dirty="0">
                <a:solidFill>
                  <a:prstClr val="black"/>
                </a:solidFill>
              </a:rPr>
              <a:t>	b) kwot dotacji udzielanych przez państwowe fundusze celowe, </a:t>
            </a:r>
          </a:p>
          <a:p>
            <a:pPr marL="0" indent="0">
              <a:buNone/>
              <a:defRPr/>
            </a:pPr>
            <a:r>
              <a:rPr lang="pl-PL" cap="none" dirty="0">
                <a:solidFill>
                  <a:prstClr val="black"/>
                </a:solidFill>
              </a:rPr>
              <a:t>	c) zbiorczych danych dotyczących finansów publicznych, </a:t>
            </a:r>
          </a:p>
          <a:p>
            <a:pPr marL="0" indent="0">
              <a:buNone/>
              <a:defRPr/>
            </a:pPr>
            <a:r>
              <a:rPr lang="pl-PL" cap="none" dirty="0">
                <a:solidFill>
                  <a:prstClr val="black"/>
                </a:solidFill>
              </a:rPr>
              <a:t>	d) informacji o wykonaniu budżetu państwa za okresy miesięczne; </a:t>
            </a:r>
          </a:p>
          <a:p>
            <a:pPr marL="0" indent="0">
              <a:buNone/>
              <a:defRPr/>
            </a:pPr>
            <a:r>
              <a:rPr lang="pl-PL" cap="none" dirty="0">
                <a:solidFill>
                  <a:prstClr val="black"/>
                </a:solidFill>
              </a:rPr>
              <a:t>4) jawność debaty nad projektem uchwały w sprawie wieloletniej prognozy finansowej jednostki samorządu terytorialnego; </a:t>
            </a:r>
          </a:p>
          <a:p>
            <a:pPr marL="0" indent="0">
              <a:buNone/>
              <a:defRPr/>
            </a:pPr>
            <a:r>
              <a:rPr lang="pl-PL" cap="none" dirty="0">
                <a:solidFill>
                  <a:prstClr val="black"/>
                </a:solidFill>
              </a:rPr>
              <a:t>5) podawanie do publicznej wiadomości przez jednostki sektora finansów publicznych informacji dotyczących: </a:t>
            </a:r>
          </a:p>
          <a:p>
            <a:pPr marL="0" indent="0">
              <a:buNone/>
              <a:defRPr/>
            </a:pPr>
            <a:r>
              <a:rPr lang="pl-PL" cap="none" dirty="0">
                <a:solidFill>
                  <a:prstClr val="black"/>
                </a:solidFill>
              </a:rPr>
              <a:t>	a) zakresu zadań lub usług wykonywanych lub świadczonych przez jednostkę 	oraz wysokości środków publicznych przekazanych na ich realizację, (…) </a:t>
            </a:r>
          </a:p>
          <a:p>
            <a:pPr marL="0" indent="0">
              <a:buNone/>
              <a:defRPr/>
            </a:pPr>
            <a:endParaRPr lang="pl-PL" cap="none" dirty="0">
              <a:solidFill>
                <a:prstClr val="black"/>
              </a:solidFill>
            </a:endParaRPr>
          </a:p>
          <a:p>
            <a:pPr>
              <a:buFont typeface="Arial" charset="0"/>
              <a:buChar char="•"/>
              <a:defRPr/>
            </a:pPr>
            <a:endParaRPr lang="pl-PL" dirty="0"/>
          </a:p>
        </p:txBody>
      </p:sp>
      <p:sp>
        <p:nvSpPr>
          <p:cNvPr id="24580" name="Symbol zastępczy numeru slajdu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F260132-CB90-48BE-B8F0-812FF3F49861}" type="slidenum">
              <a:rPr lang="pl-PL" altLang="pl-PL" sz="1200">
                <a:solidFill>
                  <a:srgbClr val="898989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25</a:t>
            </a:fld>
            <a:endParaRPr lang="pl-PL" altLang="pl-PL" sz="1200">
              <a:solidFill>
                <a:srgbClr val="898989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889322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ytuł 1"/>
          <p:cNvSpPr>
            <a:spLocks noGrp="1"/>
          </p:cNvSpPr>
          <p:nvPr>
            <p:ph type="title"/>
          </p:nvPr>
        </p:nvSpPr>
        <p:spPr>
          <a:xfrm>
            <a:off x="913775" y="177801"/>
            <a:ext cx="10364451" cy="1104899"/>
          </a:xfrm>
        </p:spPr>
        <p:txBody>
          <a:bodyPr>
            <a:normAutofit/>
          </a:bodyPr>
          <a:lstStyle/>
          <a:p>
            <a:r>
              <a:rPr lang="pl-PL" altLang="pl-PL" sz="3200" dirty="0">
                <a:solidFill>
                  <a:srgbClr val="000000"/>
                </a:solidFill>
              </a:rPr>
              <a:t>Jawność i przejrzystość finansów publicznych</a:t>
            </a:r>
            <a:endParaRPr lang="pl-PL" altLang="pl-PL" sz="32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4294967295"/>
          </p:nvPr>
        </p:nvSpPr>
        <p:spPr>
          <a:xfrm>
            <a:off x="913775" y="1079501"/>
            <a:ext cx="9297025" cy="5046664"/>
          </a:xfrm>
          <a:prstGeom prst="rect">
            <a:avLst/>
          </a:prstGeom>
        </p:spPr>
        <p:txBody>
          <a:bodyPr/>
          <a:lstStyle/>
          <a:p>
            <a:pPr marL="0" indent="0" algn="just">
              <a:buNone/>
              <a:defRPr/>
            </a:pPr>
            <a:r>
              <a:rPr lang="pl-PL" cap="none" dirty="0">
                <a:solidFill>
                  <a:srgbClr val="000000"/>
                </a:solidFill>
              </a:rPr>
              <a:t>6) zapewnianie radnym danej jednostki samorządu terytorialnego dostępu do: </a:t>
            </a:r>
          </a:p>
          <a:p>
            <a:pPr marL="0" indent="0" algn="just">
              <a:buNone/>
              <a:defRPr/>
            </a:pPr>
            <a:r>
              <a:rPr lang="pl-PL" cap="none" dirty="0">
                <a:solidFill>
                  <a:srgbClr val="000000"/>
                </a:solidFill>
              </a:rPr>
              <a:t>	a) dowodów księgowych i dokumentów inwentaryzacyjnych – z zachowaniem 	przepisów o rachunkowości oraz o ochronie danych osobowych, </a:t>
            </a:r>
          </a:p>
          <a:p>
            <a:pPr marL="0" indent="0" algn="just">
              <a:buNone/>
              <a:defRPr/>
            </a:pPr>
            <a:r>
              <a:rPr lang="pl-PL" cap="none" dirty="0">
                <a:solidFill>
                  <a:srgbClr val="000000"/>
                </a:solidFill>
              </a:rPr>
              <a:t>	b) informacji o wynikach przeprowadzonych kontroli gospodarki finansowej, </a:t>
            </a:r>
          </a:p>
          <a:p>
            <a:pPr marL="0" indent="0" algn="just">
              <a:buNone/>
              <a:defRPr/>
            </a:pPr>
            <a:r>
              <a:rPr lang="pl-PL" cap="none" dirty="0">
                <a:solidFill>
                  <a:srgbClr val="000000"/>
                </a:solidFill>
              </a:rPr>
              <a:t>	c) sprawozdania z wykonania planu audytu za rok poprzedni; </a:t>
            </a:r>
          </a:p>
          <a:p>
            <a:pPr marL="0" indent="0" algn="just">
              <a:buNone/>
              <a:defRPr/>
            </a:pPr>
            <a:r>
              <a:rPr lang="pl-PL" cap="none" dirty="0">
                <a:solidFill>
                  <a:srgbClr val="000000"/>
                </a:solidFill>
              </a:rPr>
              <a:t>7) udostępnianie przez Narodowy Fundusz Zdrowia informacji o przychodach i kosztach oraz o świadczeniodawcach realizujących świadczenia opieki zdrowotnej, z którymi Fundusz zawarł umowy, o zakresie przedmiotowym umów oraz o sposobie ustalania ceny za zamówione świadczenia; </a:t>
            </a:r>
          </a:p>
          <a:p>
            <a:pPr marL="0" indent="0" algn="just">
              <a:buNone/>
              <a:defRPr/>
            </a:pPr>
            <a:r>
              <a:rPr lang="pl-PL" cap="none" dirty="0">
                <a:solidFill>
                  <a:srgbClr val="000000"/>
                </a:solidFill>
              </a:rPr>
              <a:t>Minister Finansów podaje do publicznej wiadomości sprawozdanie z wykonania ustawy budżetowej przyjęte przez Radę Ministrów.</a:t>
            </a:r>
          </a:p>
          <a:p>
            <a:pPr marL="0" indent="0" algn="just">
              <a:buNone/>
              <a:defRPr/>
            </a:pPr>
            <a:endParaRPr lang="pl-PL" cap="none" dirty="0">
              <a:solidFill>
                <a:srgbClr val="000000"/>
              </a:solidFill>
            </a:endParaRPr>
          </a:p>
          <a:p>
            <a:pPr marL="514350" indent="-514350">
              <a:buFont typeface="Arial" charset="0"/>
              <a:buAutoNum type="alphaLcParenR"/>
              <a:defRPr/>
            </a:pPr>
            <a:endParaRPr lang="pl-PL" cap="none" dirty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6628" name="Symbol zastępczy numeru slajdu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DB1630E-ED4A-4176-9DD8-9FCE3631FE97}" type="slidenum">
              <a:rPr lang="pl-PL" altLang="pl-PL" sz="1200">
                <a:solidFill>
                  <a:srgbClr val="898989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26</a:t>
            </a:fld>
            <a:endParaRPr lang="pl-PL" altLang="pl-PL" sz="1200">
              <a:solidFill>
                <a:srgbClr val="898989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238264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840D549-2FF9-410E-E392-74117BBB52C5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pl-PL" dirty="0"/>
              <a:t>Dziękuję za uwagę</a:t>
            </a:r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07BCB76C-3AAD-FE29-4E90-1F0A2A29EB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8672" y="5590291"/>
            <a:ext cx="2267909" cy="646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79518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3775" y="280087"/>
            <a:ext cx="10364451" cy="461318"/>
          </a:xfrm>
        </p:spPr>
        <p:txBody>
          <a:bodyPr>
            <a:normAutofit fontScale="90000"/>
          </a:bodyPr>
          <a:lstStyle/>
          <a:p>
            <a:r>
              <a:rPr lang="pl-PL" dirty="0"/>
              <a:t>Rodzaje przychodów i wydatków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>
          <a:xfrm>
            <a:off x="913774" y="1210962"/>
            <a:ext cx="10363826" cy="4580237"/>
          </a:xfrm>
        </p:spPr>
        <p:txBody>
          <a:bodyPr/>
          <a:lstStyle/>
          <a:p>
            <a:endParaRPr lang="pl-PL" dirty="0"/>
          </a:p>
        </p:txBody>
      </p:sp>
      <p:sp>
        <p:nvSpPr>
          <p:cNvPr id="4" name="Prostokąt 3"/>
          <p:cNvSpPr/>
          <p:nvPr/>
        </p:nvSpPr>
        <p:spPr>
          <a:xfrm>
            <a:off x="2637183" y="1491049"/>
            <a:ext cx="6520069" cy="98854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2400" dirty="0"/>
              <a:t>Przychody i wydatki</a:t>
            </a:r>
          </a:p>
        </p:txBody>
      </p:sp>
      <p:sp>
        <p:nvSpPr>
          <p:cNvPr id="5" name="Prostokąt zaokrąglony 4"/>
          <p:cNvSpPr/>
          <p:nvPr/>
        </p:nvSpPr>
        <p:spPr>
          <a:xfrm>
            <a:off x="1721708" y="3954162"/>
            <a:ext cx="3229233" cy="121920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2400" dirty="0"/>
              <a:t>Przychody i wydatki rynkowe</a:t>
            </a:r>
          </a:p>
        </p:txBody>
      </p:sp>
      <p:sp>
        <p:nvSpPr>
          <p:cNvPr id="6" name="Prostokąt zaokrąglony 5"/>
          <p:cNvSpPr/>
          <p:nvPr/>
        </p:nvSpPr>
        <p:spPr>
          <a:xfrm>
            <a:off x="7603524" y="3863546"/>
            <a:ext cx="3468130" cy="140867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2400" dirty="0"/>
              <a:t>Przychody i wydatki nierynkowe</a:t>
            </a:r>
          </a:p>
        </p:txBody>
      </p:sp>
      <p:cxnSp>
        <p:nvCxnSpPr>
          <p:cNvPr id="8" name="Łącznik prosty ze strzałką 7"/>
          <p:cNvCxnSpPr/>
          <p:nvPr/>
        </p:nvCxnSpPr>
        <p:spPr>
          <a:xfrm flipH="1">
            <a:off x="4489622" y="2644346"/>
            <a:ext cx="230659" cy="96382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Łącznik prosty ze strzałką 9"/>
          <p:cNvCxnSpPr/>
          <p:nvPr/>
        </p:nvCxnSpPr>
        <p:spPr>
          <a:xfrm>
            <a:off x="7059827" y="2734962"/>
            <a:ext cx="543697" cy="99677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915511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3775" y="321276"/>
            <a:ext cx="10364451" cy="354227"/>
          </a:xfrm>
        </p:spPr>
        <p:txBody>
          <a:bodyPr>
            <a:normAutofit fontScale="90000"/>
          </a:bodyPr>
          <a:lstStyle/>
          <a:p>
            <a:r>
              <a:rPr lang="pl-PL" dirty="0"/>
              <a:t>Finanse publiczne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>
          <a:xfrm>
            <a:off x="913774" y="1210962"/>
            <a:ext cx="10363826" cy="4580237"/>
          </a:xfrm>
        </p:spPr>
        <p:txBody>
          <a:bodyPr/>
          <a:lstStyle/>
          <a:p>
            <a:pPr marL="0" indent="0">
              <a:buNone/>
            </a:pPr>
            <a:r>
              <a:rPr lang="pl-PL" dirty="0"/>
              <a:t>Kategoria ekonomiczna, prawna 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W pojęciu Finanse Publiczne uwzględnić należy następujące elementy:</a:t>
            </a:r>
          </a:p>
          <a:p>
            <a:pPr marL="0" indent="0">
              <a:buNone/>
            </a:pPr>
            <a:endParaRPr lang="pl-PL" dirty="0"/>
          </a:p>
          <a:p>
            <a:pPr>
              <a:buFontTx/>
              <a:buChar char="-"/>
            </a:pPr>
            <a:r>
              <a:rPr lang="pl-PL" dirty="0"/>
              <a:t>Tworzenie publicznych zasobów pieniężnych, znaczenie ich przepływu dla podziału PKB</a:t>
            </a:r>
          </a:p>
          <a:p>
            <a:pPr>
              <a:buFontTx/>
              <a:buChar char="-"/>
            </a:pPr>
            <a:r>
              <a:rPr lang="pl-PL" dirty="0"/>
              <a:t>Świadome oddziaływanie na procesy tych przepływów przez politykę finansową </a:t>
            </a:r>
          </a:p>
          <a:p>
            <a:pPr>
              <a:buFontTx/>
              <a:buChar char="-"/>
            </a:pPr>
            <a:r>
              <a:rPr lang="pl-PL" dirty="0"/>
              <a:t>funkcjonowanie zasobów pieniężnych w ramach określonego systemu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7907704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3775" y="205946"/>
            <a:ext cx="10364451" cy="601362"/>
          </a:xfrm>
        </p:spPr>
        <p:txBody>
          <a:bodyPr/>
          <a:lstStyle/>
          <a:p>
            <a:r>
              <a:rPr lang="pl-PL" dirty="0"/>
              <a:t>Publiczny zasób pieniężny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>
          <a:xfrm>
            <a:off x="913774" y="881450"/>
            <a:ext cx="10363826" cy="4909750"/>
          </a:xfrm>
        </p:spPr>
        <p:txBody>
          <a:bodyPr/>
          <a:lstStyle/>
          <a:p>
            <a:endParaRPr lang="pl-PL" dirty="0"/>
          </a:p>
        </p:txBody>
      </p:sp>
      <p:sp>
        <p:nvSpPr>
          <p:cNvPr id="4" name="Owal 3"/>
          <p:cNvSpPr/>
          <p:nvPr/>
        </p:nvSpPr>
        <p:spPr>
          <a:xfrm>
            <a:off x="790832" y="1066800"/>
            <a:ext cx="2693773" cy="2362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000" dirty="0"/>
              <a:t>Gromadzenie dochodów i przychodów publicznych</a:t>
            </a:r>
          </a:p>
        </p:txBody>
      </p:sp>
      <p:sp>
        <p:nvSpPr>
          <p:cNvPr id="5" name="Owal 4"/>
          <p:cNvSpPr/>
          <p:nvPr/>
        </p:nvSpPr>
        <p:spPr>
          <a:xfrm>
            <a:off x="3723504" y="1066800"/>
            <a:ext cx="2611393" cy="194824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000" dirty="0"/>
              <a:t>Wydatkowanie środków publicznych</a:t>
            </a:r>
          </a:p>
        </p:txBody>
      </p:sp>
      <p:sp>
        <p:nvSpPr>
          <p:cNvPr id="6" name="Owal 5"/>
          <p:cNvSpPr/>
          <p:nvPr/>
        </p:nvSpPr>
        <p:spPr>
          <a:xfrm>
            <a:off x="6647934" y="1087395"/>
            <a:ext cx="2397211" cy="192765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000" dirty="0"/>
              <a:t>Finansowanie potrzeb pożyczkowych budżetu państwa</a:t>
            </a:r>
          </a:p>
        </p:txBody>
      </p:sp>
      <p:sp>
        <p:nvSpPr>
          <p:cNvPr id="7" name="Owal 6"/>
          <p:cNvSpPr/>
          <p:nvPr/>
        </p:nvSpPr>
        <p:spPr>
          <a:xfrm>
            <a:off x="9284044" y="1087395"/>
            <a:ext cx="2248930" cy="228187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000" dirty="0"/>
              <a:t>Zaciąganie zobowiązań </a:t>
            </a:r>
          </a:p>
        </p:txBody>
      </p:sp>
      <p:sp>
        <p:nvSpPr>
          <p:cNvPr id="8" name="Owal 7"/>
          <p:cNvSpPr/>
          <p:nvPr/>
        </p:nvSpPr>
        <p:spPr>
          <a:xfrm>
            <a:off x="1573427" y="3614350"/>
            <a:ext cx="3006811" cy="178967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000" dirty="0"/>
              <a:t>Zarządzanie środkami publicznymi</a:t>
            </a:r>
          </a:p>
        </p:txBody>
      </p:sp>
      <p:sp>
        <p:nvSpPr>
          <p:cNvPr id="9" name="Owal 8"/>
          <p:cNvSpPr/>
          <p:nvPr/>
        </p:nvSpPr>
        <p:spPr>
          <a:xfrm>
            <a:off x="5354595" y="3429000"/>
            <a:ext cx="2759675" cy="20409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000" dirty="0"/>
              <a:t>Zarządzanie długiem publicznym</a:t>
            </a:r>
          </a:p>
        </p:txBody>
      </p:sp>
      <p:sp>
        <p:nvSpPr>
          <p:cNvPr id="10" name="Owal 9"/>
          <p:cNvSpPr/>
          <p:nvPr/>
        </p:nvSpPr>
        <p:spPr>
          <a:xfrm>
            <a:off x="8888627" y="3649361"/>
            <a:ext cx="2388973" cy="18205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000" dirty="0"/>
              <a:t>Rozliczenia z budżetem UE</a:t>
            </a:r>
          </a:p>
        </p:txBody>
      </p:sp>
    </p:spTree>
    <p:extLst>
      <p:ext uri="{BB962C8B-B14F-4D97-AF65-F5344CB8AC3E}">
        <p14:creationId xmlns:p14="http://schemas.microsoft.com/office/powerpoint/2010/main" val="17739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3775" y="247136"/>
            <a:ext cx="10364451" cy="626076"/>
          </a:xfrm>
        </p:spPr>
        <p:txBody>
          <a:bodyPr>
            <a:normAutofit/>
          </a:bodyPr>
          <a:lstStyle/>
          <a:p>
            <a:r>
              <a:rPr lang="pl-PL" sz="2800" dirty="0"/>
              <a:t>Polityka finansowa jako element finansów publicznych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>
          <a:xfrm>
            <a:off x="913774" y="1235676"/>
            <a:ext cx="10363826" cy="4555523"/>
          </a:xfrm>
        </p:spPr>
        <p:txBody>
          <a:bodyPr/>
          <a:lstStyle/>
          <a:p>
            <a:endParaRPr lang="pl-PL" dirty="0"/>
          </a:p>
          <a:p>
            <a:r>
              <a:rPr lang="pl-PL" dirty="0"/>
              <a:t>Decyduje o kierunkach tworzenia i podziału publicznych zasobów pieniężnych w celu stworzenia, poprzez odpowiednie instrumenty prawne, określonych stosunków finansowych.</a:t>
            </a:r>
          </a:p>
          <a:p>
            <a:endParaRPr lang="pl-PL" dirty="0"/>
          </a:p>
          <a:p>
            <a:r>
              <a:rPr lang="pl-PL" dirty="0"/>
              <a:t>Określa cele  (przeznaczenie środków), środki oraz metody ich gromadzenia. Jest to świadome działanie państwa dla osiągnięcia określonych celów.</a:t>
            </a:r>
          </a:p>
          <a:p>
            <a:endParaRPr lang="pl-PL" dirty="0"/>
          </a:p>
          <a:p>
            <a:r>
              <a:rPr lang="pl-PL" dirty="0"/>
              <a:t>Jest sprzężona z polityką gospodarczą i  polityką społeczną</a:t>
            </a:r>
          </a:p>
        </p:txBody>
      </p:sp>
    </p:spTree>
    <p:extLst>
      <p:ext uri="{BB962C8B-B14F-4D97-AF65-F5344CB8AC3E}">
        <p14:creationId xmlns:p14="http://schemas.microsoft.com/office/powerpoint/2010/main" val="3305198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3775" y="263611"/>
            <a:ext cx="10364451" cy="560173"/>
          </a:xfrm>
        </p:spPr>
        <p:txBody>
          <a:bodyPr>
            <a:normAutofit/>
          </a:bodyPr>
          <a:lstStyle/>
          <a:p>
            <a:r>
              <a:rPr lang="pl-PL" sz="2400" dirty="0"/>
              <a:t>Cele polityki finansowej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>
          <a:xfrm>
            <a:off x="913774" y="823785"/>
            <a:ext cx="10363826" cy="1820562"/>
          </a:xfrm>
        </p:spPr>
        <p:txBody>
          <a:bodyPr/>
          <a:lstStyle/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  <p:sp>
        <p:nvSpPr>
          <p:cNvPr id="5" name="Owal 4"/>
          <p:cNvSpPr/>
          <p:nvPr/>
        </p:nvSpPr>
        <p:spPr>
          <a:xfrm>
            <a:off x="1540476" y="889686"/>
            <a:ext cx="4440194" cy="161461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/>
              <a:t>Cele fiskalne (gromadzenie środków niezbędnych do wykonywania zadań państwa i na cele społeczne</a:t>
            </a:r>
          </a:p>
        </p:txBody>
      </p:sp>
      <p:sp>
        <p:nvSpPr>
          <p:cNvPr id="7" name="Owal 6"/>
          <p:cNvSpPr/>
          <p:nvPr/>
        </p:nvSpPr>
        <p:spPr>
          <a:xfrm>
            <a:off x="6607372" y="889686"/>
            <a:ext cx="4374292" cy="161461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/>
              <a:t>Cele pozafiskalne (związane z realizacją wyznaczonych zamierzeń w sferze gospodarczej i społecznej </a:t>
            </a:r>
          </a:p>
        </p:txBody>
      </p:sp>
      <p:sp>
        <p:nvSpPr>
          <p:cNvPr id="9" name="pole tekstowe 8"/>
          <p:cNvSpPr txBox="1"/>
          <p:nvPr/>
        </p:nvSpPr>
        <p:spPr>
          <a:xfrm>
            <a:off x="3385751" y="2957384"/>
            <a:ext cx="53463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dirty="0"/>
              <a:t>Grupy celów polityki finansowej</a:t>
            </a:r>
          </a:p>
        </p:txBody>
      </p:sp>
      <p:sp>
        <p:nvSpPr>
          <p:cNvPr id="10" name="Prostokąt zaokrąglony 9"/>
          <p:cNvSpPr/>
          <p:nvPr/>
        </p:nvSpPr>
        <p:spPr>
          <a:xfrm>
            <a:off x="996778" y="3880022"/>
            <a:ext cx="3369276" cy="135458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/>
              <a:t>Oddziaływanie na działalność gospodarczą</a:t>
            </a:r>
          </a:p>
        </p:txBody>
      </p:sp>
      <p:sp>
        <p:nvSpPr>
          <p:cNvPr id="11" name="Prostokąt zaokrąglony 10"/>
          <p:cNvSpPr/>
          <p:nvPr/>
        </p:nvSpPr>
        <p:spPr>
          <a:xfrm>
            <a:off x="5296930" y="3871784"/>
            <a:ext cx="2973859" cy="135458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/>
              <a:t>Oddziaływanie (korygowanie) na redystrybucję PKB</a:t>
            </a:r>
          </a:p>
        </p:txBody>
      </p:sp>
      <p:sp>
        <p:nvSpPr>
          <p:cNvPr id="12" name="Prostokąt zaokrąglony 11"/>
          <p:cNvSpPr/>
          <p:nvPr/>
        </p:nvSpPr>
        <p:spPr>
          <a:xfrm>
            <a:off x="8863914" y="3789405"/>
            <a:ext cx="2702010" cy="143696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/>
              <a:t>Oddziaływanie na przebieg cyklu koniunkturalnego</a:t>
            </a:r>
          </a:p>
        </p:txBody>
      </p:sp>
      <p:sp>
        <p:nvSpPr>
          <p:cNvPr id="13" name="Prostokąt zaokrąglony 12"/>
          <p:cNvSpPr/>
          <p:nvPr/>
        </p:nvSpPr>
        <p:spPr>
          <a:xfrm>
            <a:off x="3888259" y="5626443"/>
            <a:ext cx="5132173" cy="8979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/>
              <a:t>Osiąganie celów gospodarczych</a:t>
            </a:r>
          </a:p>
        </p:txBody>
      </p:sp>
    </p:spTree>
    <p:extLst>
      <p:ext uri="{BB962C8B-B14F-4D97-AF65-F5344CB8AC3E}">
        <p14:creationId xmlns:p14="http://schemas.microsoft.com/office/powerpoint/2010/main" val="6893511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3775" y="189471"/>
            <a:ext cx="10364451" cy="469556"/>
          </a:xfrm>
        </p:spPr>
        <p:txBody>
          <a:bodyPr>
            <a:normAutofit/>
          </a:bodyPr>
          <a:lstStyle/>
          <a:p>
            <a:r>
              <a:rPr lang="pl-PL" sz="2400" dirty="0"/>
              <a:t>System finansów publicznych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>
          <a:xfrm>
            <a:off x="913774" y="881449"/>
            <a:ext cx="10363826" cy="137571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Zespół instytucji prawnofinansowych o charakterze publicznym połączony w sposób celowy i logiczny w całość służący państwu w celu gromadzenia środków pieniężnych oraz ich wydatkowaniu</a:t>
            </a:r>
          </a:p>
        </p:txBody>
      </p:sp>
      <p:sp>
        <p:nvSpPr>
          <p:cNvPr id="4" name="pole tekstowe 3"/>
          <p:cNvSpPr txBox="1"/>
          <p:nvPr/>
        </p:nvSpPr>
        <p:spPr>
          <a:xfrm>
            <a:off x="3196281" y="2644346"/>
            <a:ext cx="61124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dirty="0"/>
              <a:t>Podział norm prawa finansowego</a:t>
            </a:r>
          </a:p>
        </p:txBody>
      </p:sp>
      <p:sp>
        <p:nvSpPr>
          <p:cNvPr id="5" name="Prostokąt zaokrąglony 4"/>
          <p:cNvSpPr/>
          <p:nvPr/>
        </p:nvSpPr>
        <p:spPr>
          <a:xfrm>
            <a:off x="543697" y="3493189"/>
            <a:ext cx="5387546" cy="139184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/>
              <a:t>Normy prawa materialnego</a:t>
            </a:r>
          </a:p>
          <a:p>
            <a:pPr algn="ctr"/>
            <a:endParaRPr lang="pl-PL" dirty="0"/>
          </a:p>
          <a:p>
            <a:pPr algn="ctr"/>
            <a:r>
              <a:rPr lang="pl-PL" sz="1600" dirty="0"/>
              <a:t>ustanawiające prawa i obowiązki podmiotów stosunków finansowych związane z gromadzeniem i wydatkowaniem publicznych środków pieniężnych</a:t>
            </a:r>
          </a:p>
        </p:txBody>
      </p:sp>
      <p:sp>
        <p:nvSpPr>
          <p:cNvPr id="6" name="Prostokąt zaokrąglony 5"/>
          <p:cNvSpPr/>
          <p:nvPr/>
        </p:nvSpPr>
        <p:spPr>
          <a:xfrm>
            <a:off x="6310184" y="3632886"/>
            <a:ext cx="5387546" cy="106268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/>
              <a:t>Normy prawa ustrojowego</a:t>
            </a:r>
          </a:p>
          <a:p>
            <a:pPr algn="ctr"/>
            <a:endParaRPr lang="pl-PL" dirty="0"/>
          </a:p>
          <a:p>
            <a:pPr algn="ctr"/>
            <a:r>
              <a:rPr lang="pl-PL" sz="1600" dirty="0"/>
              <a:t>regulujące zasady organizacji podmiotów administrujących finansami publicznymi </a:t>
            </a:r>
          </a:p>
        </p:txBody>
      </p:sp>
      <p:sp>
        <p:nvSpPr>
          <p:cNvPr id="8" name="Prostokąt zaokrąglony 7"/>
          <p:cNvSpPr/>
          <p:nvPr/>
        </p:nvSpPr>
        <p:spPr>
          <a:xfrm>
            <a:off x="486032" y="5132172"/>
            <a:ext cx="11387916" cy="158166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/>
              <a:t>Normy proceduralne</a:t>
            </a:r>
          </a:p>
          <a:p>
            <a:pPr algn="ctr"/>
            <a:endParaRPr lang="pl-PL" dirty="0"/>
          </a:p>
          <a:p>
            <a:pPr algn="ctr"/>
            <a:r>
              <a:rPr lang="pl-PL" sz="1600" dirty="0"/>
              <a:t>regulujące zasady postępowania podmiotów stosunków finansowych; procedury występujące w prawie finansowym (administracyjne, akty nadzoru, opinie wydawane w określonych sprawach, procedury planistyczne, realizacyjne. </a:t>
            </a:r>
          </a:p>
        </p:txBody>
      </p:sp>
    </p:spTree>
    <p:extLst>
      <p:ext uri="{BB962C8B-B14F-4D97-AF65-F5344CB8AC3E}">
        <p14:creationId xmlns:p14="http://schemas.microsoft.com/office/powerpoint/2010/main" val="21508515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3775" y="288324"/>
            <a:ext cx="10364451" cy="304800"/>
          </a:xfrm>
        </p:spPr>
        <p:txBody>
          <a:bodyPr>
            <a:normAutofit fontScale="90000"/>
          </a:bodyPr>
          <a:lstStyle/>
          <a:p>
            <a:r>
              <a:rPr lang="pl-PL" dirty="0"/>
              <a:t>Źródła prawa finansów publicznych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>
          <a:xfrm>
            <a:off x="913774" y="1112108"/>
            <a:ext cx="10363826" cy="4679091"/>
          </a:xfrm>
        </p:spPr>
        <p:txBody>
          <a:bodyPr/>
          <a:lstStyle/>
          <a:p>
            <a:pPr marL="0" indent="0">
              <a:buNone/>
            </a:pPr>
            <a:r>
              <a:rPr lang="pl-PL" dirty="0"/>
              <a:t>Powszechnie obowiązujące:</a:t>
            </a:r>
          </a:p>
          <a:p>
            <a:pPr>
              <a:buFontTx/>
              <a:buChar char="-"/>
            </a:pPr>
            <a:r>
              <a:rPr lang="pl-PL" dirty="0"/>
              <a:t>Konstytucja</a:t>
            </a:r>
          </a:p>
          <a:p>
            <a:pPr>
              <a:buFontTx/>
              <a:buChar char="-"/>
            </a:pPr>
            <a:r>
              <a:rPr lang="pl-PL" dirty="0"/>
              <a:t>Ustawy</a:t>
            </a:r>
          </a:p>
          <a:p>
            <a:pPr>
              <a:buFontTx/>
              <a:buChar char="-"/>
            </a:pPr>
            <a:r>
              <a:rPr lang="pl-PL" dirty="0"/>
              <a:t>Ratyfikowane umowy międzynarodowe</a:t>
            </a:r>
          </a:p>
          <a:p>
            <a:pPr>
              <a:buFontTx/>
              <a:buChar char="-"/>
            </a:pPr>
            <a:r>
              <a:rPr lang="pl-PL" dirty="0"/>
              <a:t>Rozporządzenia</a:t>
            </a:r>
          </a:p>
          <a:p>
            <a:pPr>
              <a:buFontTx/>
              <a:buChar char="-"/>
            </a:pPr>
            <a:r>
              <a:rPr lang="pl-PL" dirty="0"/>
              <a:t>Akty prawa miejscowego obowiązujące na obszarze działania organów, które je ustanowiły</a:t>
            </a:r>
          </a:p>
          <a:p>
            <a:pPr marL="0" indent="0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dirty="0"/>
              <a:t>Źródła prawa niższego rzędu nie mogą zawierać przepisów sprzecznych z przepisami wyższego rzędu.</a:t>
            </a:r>
          </a:p>
          <a:p>
            <a:pPr>
              <a:buFontTx/>
              <a:buChar char="-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00005715"/>
      </p:ext>
    </p:extLst>
  </p:cSld>
  <p:clrMapOvr>
    <a:masterClrMapping/>
  </p:clrMapOvr>
</p:sld>
</file>

<file path=ppt/theme/theme1.xml><?xml version="1.0" encoding="utf-8"?>
<a:theme xmlns:a="http://schemas.openxmlformats.org/drawingml/2006/main" name="Kropla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TM04033925[[fn=Kropla]]</Template>
  <TotalTime>531</TotalTime>
  <Words>1867</Words>
  <Application>Microsoft Office PowerPoint</Application>
  <PresentationFormat>Panoramiczny</PresentationFormat>
  <Paragraphs>231</Paragraphs>
  <Slides>27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27</vt:i4>
      </vt:variant>
    </vt:vector>
  </HeadingPairs>
  <TitlesOfParts>
    <vt:vector size="31" baseType="lpstr">
      <vt:lpstr>Arial</vt:lpstr>
      <vt:lpstr>Times New Roman</vt:lpstr>
      <vt:lpstr>Tw Cen MT</vt:lpstr>
      <vt:lpstr>Kropla</vt:lpstr>
      <vt:lpstr>System prawa finansów publicznych</vt:lpstr>
      <vt:lpstr>Pojęcie i funkcje finansów publicznych</vt:lpstr>
      <vt:lpstr>Rodzaje przychodów i wydatków</vt:lpstr>
      <vt:lpstr>Finanse publiczne</vt:lpstr>
      <vt:lpstr>Publiczny zasób pieniężny</vt:lpstr>
      <vt:lpstr>Polityka finansowa jako element finansów publicznych</vt:lpstr>
      <vt:lpstr>Cele polityki finansowej</vt:lpstr>
      <vt:lpstr>System finansów publicznych</vt:lpstr>
      <vt:lpstr>Źródła prawa finansów publicznych</vt:lpstr>
      <vt:lpstr>Źródła prawa finansów publicznych</vt:lpstr>
      <vt:lpstr>Finanse publiczne a Skarb państwa</vt:lpstr>
      <vt:lpstr>Skarb państwa</vt:lpstr>
      <vt:lpstr>Skarb państwa</vt:lpstr>
      <vt:lpstr>Skarb Państwa</vt:lpstr>
      <vt:lpstr>Struktura systemu finansów publicznych</vt:lpstr>
      <vt:lpstr>Struktura systemu finansów publicznych</vt:lpstr>
      <vt:lpstr>Struktura systemu finansów publicznych</vt:lpstr>
      <vt:lpstr>Struktura systemu finansów publicznych</vt:lpstr>
      <vt:lpstr>Rozwój budżetu państwa</vt:lpstr>
      <vt:lpstr>Rozwój budżetu państwa c.d.</vt:lpstr>
      <vt:lpstr>Równoważenie budżetu </vt:lpstr>
      <vt:lpstr>Cechy budżetu państwa</vt:lpstr>
      <vt:lpstr>Zasady budżetowe</vt:lpstr>
      <vt:lpstr>Jawność i przejrzystość finansów publicznych</vt:lpstr>
      <vt:lpstr>Jawność i przejrzystość finansów publicznych</vt:lpstr>
      <vt:lpstr>Jawność i przejrzystość finansów publicznych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Przegląd teorii finansów publicznych</dc:title>
  <dc:creator>Kłos Agnieszka</dc:creator>
  <cp:lastModifiedBy>Agnieszka Kłos</cp:lastModifiedBy>
  <cp:revision>54</cp:revision>
  <dcterms:created xsi:type="dcterms:W3CDTF">2017-08-22T05:43:24Z</dcterms:created>
  <dcterms:modified xsi:type="dcterms:W3CDTF">2023-10-30T09:25:05Z</dcterms:modified>
</cp:coreProperties>
</file>