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258" r:id="rId4"/>
    <p:sldId id="259" r:id="rId5"/>
    <p:sldId id="260" r:id="rId6"/>
    <p:sldId id="276" r:id="rId7"/>
    <p:sldId id="270" r:id="rId8"/>
    <p:sldId id="271" r:id="rId9"/>
    <p:sldId id="272" r:id="rId10"/>
    <p:sldId id="261" r:id="rId11"/>
    <p:sldId id="263" r:id="rId12"/>
    <p:sldId id="262" r:id="rId13"/>
    <p:sldId id="265" r:id="rId14"/>
    <p:sldId id="267" r:id="rId15"/>
    <p:sldId id="268" r:id="rId16"/>
    <p:sldId id="269" r:id="rId17"/>
    <p:sldId id="277" r:id="rId18"/>
    <p:sldId id="278" r:id="rId19"/>
    <p:sldId id="279" r:id="rId20"/>
    <p:sldId id="280" r:id="rId21"/>
    <p:sldId id="275" r:id="rId22"/>
    <p:sldId id="281" r:id="rId23"/>
    <p:sldId id="282" r:id="rId24"/>
    <p:sldId id="264" r:id="rId25"/>
    <p:sldId id="273" r:id="rId26"/>
    <p:sldId id="283" r:id="rId27"/>
    <p:sldId id="285" r:id="rId28"/>
    <p:sldId id="284" r:id="rId29"/>
    <p:sldId id="286" r:id="rId30"/>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2" autoAdjust="0"/>
    <p:restoredTop sz="94660"/>
  </p:normalViewPr>
  <p:slideViewPr>
    <p:cSldViewPr snapToGrid="0">
      <p:cViewPr varScale="1">
        <p:scale>
          <a:sx n="89" d="100"/>
          <a:sy n="89" d="100"/>
        </p:scale>
        <p:origin x="461"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3DF934-5ABB-47D2-8C5B-BDEA7853AC59}" type="datetimeFigureOut">
              <a:rPr lang="pl-PL" smtClean="0"/>
              <a:t>30.10.2023</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C4EC61-E36A-4C18-AE89-71103450630E}" type="slidenum">
              <a:rPr lang="pl-PL" smtClean="0"/>
              <a:t>‹#›</a:t>
            </a:fld>
            <a:endParaRPr lang="pl-PL"/>
          </a:p>
        </p:txBody>
      </p:sp>
    </p:spTree>
    <p:extLst>
      <p:ext uri="{BB962C8B-B14F-4D97-AF65-F5344CB8AC3E}">
        <p14:creationId xmlns:p14="http://schemas.microsoft.com/office/powerpoint/2010/main" val="35269110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4E8984F-1283-494A-8807-CDBE0E5CD437}"/>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7BC9EDEF-517B-4BC2-87E4-8CADB5C415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BFA3B003-7FCC-4075-9C64-F570CBDBA191}"/>
              </a:ext>
            </a:extLst>
          </p:cNvPr>
          <p:cNvSpPr>
            <a:spLocks noGrp="1"/>
          </p:cNvSpPr>
          <p:nvPr>
            <p:ph type="dt" sz="half" idx="10"/>
          </p:nvPr>
        </p:nvSpPr>
        <p:spPr/>
        <p:txBody>
          <a:bodyPr/>
          <a:lstStyle/>
          <a:p>
            <a:fld id="{EAAF7101-3A68-4430-9978-7910397A13E0}" type="datetime1">
              <a:rPr lang="pl-PL" smtClean="0"/>
              <a:t>30.10.2023</a:t>
            </a:fld>
            <a:endParaRPr lang="pl-PL"/>
          </a:p>
        </p:txBody>
      </p:sp>
      <p:sp>
        <p:nvSpPr>
          <p:cNvPr id="5" name="Symbol zastępczy stopki 4">
            <a:extLst>
              <a:ext uri="{FF2B5EF4-FFF2-40B4-BE49-F238E27FC236}">
                <a16:creationId xmlns:a16="http://schemas.microsoft.com/office/drawing/2014/main" id="{909E7B40-E640-43C6-9628-749BDA20587B}"/>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6EA16CE7-5DB1-4586-A0E1-9ADF844EE120}"/>
              </a:ext>
            </a:extLst>
          </p:cNvPr>
          <p:cNvSpPr>
            <a:spLocks noGrp="1"/>
          </p:cNvSpPr>
          <p:nvPr>
            <p:ph type="sldNum" sz="quarter" idx="12"/>
          </p:nvPr>
        </p:nvSpPr>
        <p:spPr/>
        <p:txBody>
          <a:bodyPr/>
          <a:lstStyle/>
          <a:p>
            <a:fld id="{5D3A0BF6-33AC-4C0D-95CF-8A13FF2238C0}" type="slidenum">
              <a:rPr lang="pl-PL" smtClean="0"/>
              <a:t>‹#›</a:t>
            </a:fld>
            <a:endParaRPr lang="pl-PL"/>
          </a:p>
        </p:txBody>
      </p:sp>
    </p:spTree>
    <p:extLst>
      <p:ext uri="{BB962C8B-B14F-4D97-AF65-F5344CB8AC3E}">
        <p14:creationId xmlns:p14="http://schemas.microsoft.com/office/powerpoint/2010/main" val="1035295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2B41907-C2C3-4B3E-AB3F-2E092B40D726}"/>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AEE52253-39C3-4D38-AF22-6B6521DBF2ED}"/>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EFBB5AFF-B256-4869-8061-B564514DC9DC}"/>
              </a:ext>
            </a:extLst>
          </p:cNvPr>
          <p:cNvSpPr>
            <a:spLocks noGrp="1"/>
          </p:cNvSpPr>
          <p:nvPr>
            <p:ph type="dt" sz="half" idx="10"/>
          </p:nvPr>
        </p:nvSpPr>
        <p:spPr/>
        <p:txBody>
          <a:bodyPr/>
          <a:lstStyle/>
          <a:p>
            <a:fld id="{CA67950C-A1D1-4EA9-8E5A-8F956C4C790B}" type="datetime1">
              <a:rPr lang="pl-PL" smtClean="0"/>
              <a:t>30.10.2023</a:t>
            </a:fld>
            <a:endParaRPr lang="pl-PL"/>
          </a:p>
        </p:txBody>
      </p:sp>
      <p:sp>
        <p:nvSpPr>
          <p:cNvPr id="5" name="Symbol zastępczy stopki 4">
            <a:extLst>
              <a:ext uri="{FF2B5EF4-FFF2-40B4-BE49-F238E27FC236}">
                <a16:creationId xmlns:a16="http://schemas.microsoft.com/office/drawing/2014/main" id="{E342E081-B4E0-4E8E-B83E-6C243D126675}"/>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9E601C3F-B4A3-49A7-B6ED-F76FA4D161BB}"/>
              </a:ext>
            </a:extLst>
          </p:cNvPr>
          <p:cNvSpPr>
            <a:spLocks noGrp="1"/>
          </p:cNvSpPr>
          <p:nvPr>
            <p:ph type="sldNum" sz="quarter" idx="12"/>
          </p:nvPr>
        </p:nvSpPr>
        <p:spPr/>
        <p:txBody>
          <a:bodyPr/>
          <a:lstStyle/>
          <a:p>
            <a:fld id="{5D3A0BF6-33AC-4C0D-95CF-8A13FF2238C0}" type="slidenum">
              <a:rPr lang="pl-PL" smtClean="0"/>
              <a:t>‹#›</a:t>
            </a:fld>
            <a:endParaRPr lang="pl-PL"/>
          </a:p>
        </p:txBody>
      </p:sp>
    </p:spTree>
    <p:extLst>
      <p:ext uri="{BB962C8B-B14F-4D97-AF65-F5344CB8AC3E}">
        <p14:creationId xmlns:p14="http://schemas.microsoft.com/office/powerpoint/2010/main" val="1183831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CFE17078-329A-4B12-9D91-EB1AB1C30E23}"/>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352C7917-6F63-466C-9E17-AA501EDA8583}"/>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AEC91C42-D22D-4A13-A7EE-B19E3A8DCC98}"/>
              </a:ext>
            </a:extLst>
          </p:cNvPr>
          <p:cNvSpPr>
            <a:spLocks noGrp="1"/>
          </p:cNvSpPr>
          <p:nvPr>
            <p:ph type="dt" sz="half" idx="10"/>
          </p:nvPr>
        </p:nvSpPr>
        <p:spPr/>
        <p:txBody>
          <a:bodyPr/>
          <a:lstStyle/>
          <a:p>
            <a:fld id="{058BA8A2-7B4E-4BE2-B28F-C8AA7E0CB53C}" type="datetime1">
              <a:rPr lang="pl-PL" smtClean="0"/>
              <a:t>30.10.2023</a:t>
            </a:fld>
            <a:endParaRPr lang="pl-PL"/>
          </a:p>
        </p:txBody>
      </p:sp>
      <p:sp>
        <p:nvSpPr>
          <p:cNvPr id="5" name="Symbol zastępczy stopki 4">
            <a:extLst>
              <a:ext uri="{FF2B5EF4-FFF2-40B4-BE49-F238E27FC236}">
                <a16:creationId xmlns:a16="http://schemas.microsoft.com/office/drawing/2014/main" id="{C6E58677-01C0-4C7A-8D7F-E1DABC2720AF}"/>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1F85C85D-A86E-432F-AD37-BC2E9B8C6A11}"/>
              </a:ext>
            </a:extLst>
          </p:cNvPr>
          <p:cNvSpPr>
            <a:spLocks noGrp="1"/>
          </p:cNvSpPr>
          <p:nvPr>
            <p:ph type="sldNum" sz="quarter" idx="12"/>
          </p:nvPr>
        </p:nvSpPr>
        <p:spPr/>
        <p:txBody>
          <a:bodyPr/>
          <a:lstStyle/>
          <a:p>
            <a:fld id="{5D3A0BF6-33AC-4C0D-95CF-8A13FF2238C0}" type="slidenum">
              <a:rPr lang="pl-PL" smtClean="0"/>
              <a:t>‹#›</a:t>
            </a:fld>
            <a:endParaRPr lang="pl-PL"/>
          </a:p>
        </p:txBody>
      </p:sp>
    </p:spTree>
    <p:extLst>
      <p:ext uri="{BB962C8B-B14F-4D97-AF65-F5344CB8AC3E}">
        <p14:creationId xmlns:p14="http://schemas.microsoft.com/office/powerpoint/2010/main" val="2245259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76836C7-9147-4E96-A422-9F11C91FC021}"/>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DA4B02BD-5DD1-4E21-96C7-FC9CECB29545}"/>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C1891E2C-D1CD-4333-9664-E7ABABD36FE9}"/>
              </a:ext>
            </a:extLst>
          </p:cNvPr>
          <p:cNvSpPr>
            <a:spLocks noGrp="1"/>
          </p:cNvSpPr>
          <p:nvPr>
            <p:ph type="dt" sz="half" idx="10"/>
          </p:nvPr>
        </p:nvSpPr>
        <p:spPr/>
        <p:txBody>
          <a:bodyPr/>
          <a:lstStyle/>
          <a:p>
            <a:fld id="{548A708D-F381-4DFA-A248-DD19C781AA90}" type="datetime1">
              <a:rPr lang="pl-PL" smtClean="0"/>
              <a:t>30.10.2023</a:t>
            </a:fld>
            <a:endParaRPr lang="pl-PL"/>
          </a:p>
        </p:txBody>
      </p:sp>
      <p:sp>
        <p:nvSpPr>
          <p:cNvPr id="5" name="Symbol zastępczy stopki 4">
            <a:extLst>
              <a:ext uri="{FF2B5EF4-FFF2-40B4-BE49-F238E27FC236}">
                <a16:creationId xmlns:a16="http://schemas.microsoft.com/office/drawing/2014/main" id="{3BA0B8F3-7A7C-4BC2-9EAE-A5C226972769}"/>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80B3FE61-8810-470B-A70E-CF0A9219B212}"/>
              </a:ext>
            </a:extLst>
          </p:cNvPr>
          <p:cNvSpPr>
            <a:spLocks noGrp="1"/>
          </p:cNvSpPr>
          <p:nvPr>
            <p:ph type="sldNum" sz="quarter" idx="12"/>
          </p:nvPr>
        </p:nvSpPr>
        <p:spPr/>
        <p:txBody>
          <a:bodyPr/>
          <a:lstStyle/>
          <a:p>
            <a:fld id="{5D3A0BF6-33AC-4C0D-95CF-8A13FF2238C0}" type="slidenum">
              <a:rPr lang="pl-PL" smtClean="0"/>
              <a:t>‹#›</a:t>
            </a:fld>
            <a:endParaRPr lang="pl-PL"/>
          </a:p>
        </p:txBody>
      </p:sp>
    </p:spTree>
    <p:extLst>
      <p:ext uri="{BB962C8B-B14F-4D97-AF65-F5344CB8AC3E}">
        <p14:creationId xmlns:p14="http://schemas.microsoft.com/office/powerpoint/2010/main" val="2190466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43F1F89-878C-4CA0-B808-B76B53959BB8}"/>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E937655F-4C63-4B36-8E96-3D3C23C45B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6E61ADA0-596A-44B0-803E-6260F363A327}"/>
              </a:ext>
            </a:extLst>
          </p:cNvPr>
          <p:cNvSpPr>
            <a:spLocks noGrp="1"/>
          </p:cNvSpPr>
          <p:nvPr>
            <p:ph type="dt" sz="half" idx="10"/>
          </p:nvPr>
        </p:nvSpPr>
        <p:spPr/>
        <p:txBody>
          <a:bodyPr/>
          <a:lstStyle/>
          <a:p>
            <a:fld id="{BD445AA9-282C-4FB4-9D61-7E3AE163E3A0}" type="datetime1">
              <a:rPr lang="pl-PL" smtClean="0"/>
              <a:t>30.10.2023</a:t>
            </a:fld>
            <a:endParaRPr lang="pl-PL"/>
          </a:p>
        </p:txBody>
      </p:sp>
      <p:sp>
        <p:nvSpPr>
          <p:cNvPr id="5" name="Symbol zastępczy stopki 4">
            <a:extLst>
              <a:ext uri="{FF2B5EF4-FFF2-40B4-BE49-F238E27FC236}">
                <a16:creationId xmlns:a16="http://schemas.microsoft.com/office/drawing/2014/main" id="{34F23C8D-9592-4BA3-91D9-A9264EBBE31A}"/>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E24A6EE-6872-40C1-900B-2E768059B670}"/>
              </a:ext>
            </a:extLst>
          </p:cNvPr>
          <p:cNvSpPr>
            <a:spLocks noGrp="1"/>
          </p:cNvSpPr>
          <p:nvPr>
            <p:ph type="sldNum" sz="quarter" idx="12"/>
          </p:nvPr>
        </p:nvSpPr>
        <p:spPr/>
        <p:txBody>
          <a:bodyPr/>
          <a:lstStyle/>
          <a:p>
            <a:fld id="{5D3A0BF6-33AC-4C0D-95CF-8A13FF2238C0}" type="slidenum">
              <a:rPr lang="pl-PL" smtClean="0"/>
              <a:t>‹#›</a:t>
            </a:fld>
            <a:endParaRPr lang="pl-PL"/>
          </a:p>
        </p:txBody>
      </p:sp>
    </p:spTree>
    <p:extLst>
      <p:ext uri="{BB962C8B-B14F-4D97-AF65-F5344CB8AC3E}">
        <p14:creationId xmlns:p14="http://schemas.microsoft.com/office/powerpoint/2010/main" val="1620416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6D14967-3757-4A29-A624-CBC0C3153C8B}"/>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BB0CC1AA-4D19-45EF-AA07-388F2C3E6C4A}"/>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D758D2A5-47A1-465D-BDD9-BD64EEA0B02A}"/>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820F3728-9657-4E3A-B4EE-61D830DB1B72}"/>
              </a:ext>
            </a:extLst>
          </p:cNvPr>
          <p:cNvSpPr>
            <a:spLocks noGrp="1"/>
          </p:cNvSpPr>
          <p:nvPr>
            <p:ph type="dt" sz="half" idx="10"/>
          </p:nvPr>
        </p:nvSpPr>
        <p:spPr/>
        <p:txBody>
          <a:bodyPr/>
          <a:lstStyle/>
          <a:p>
            <a:fld id="{14D16083-5F65-4C28-8BBA-816D01742D5C}" type="datetime1">
              <a:rPr lang="pl-PL" smtClean="0"/>
              <a:t>30.10.2023</a:t>
            </a:fld>
            <a:endParaRPr lang="pl-PL"/>
          </a:p>
        </p:txBody>
      </p:sp>
      <p:sp>
        <p:nvSpPr>
          <p:cNvPr id="6" name="Symbol zastępczy stopki 5">
            <a:extLst>
              <a:ext uri="{FF2B5EF4-FFF2-40B4-BE49-F238E27FC236}">
                <a16:creationId xmlns:a16="http://schemas.microsoft.com/office/drawing/2014/main" id="{61E3A906-7611-4EA0-9D4C-3C774E2896E7}"/>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DEC5C4FC-2DF3-49E0-BE2D-306FC8679475}"/>
              </a:ext>
            </a:extLst>
          </p:cNvPr>
          <p:cNvSpPr>
            <a:spLocks noGrp="1"/>
          </p:cNvSpPr>
          <p:nvPr>
            <p:ph type="sldNum" sz="quarter" idx="12"/>
          </p:nvPr>
        </p:nvSpPr>
        <p:spPr/>
        <p:txBody>
          <a:bodyPr/>
          <a:lstStyle/>
          <a:p>
            <a:fld id="{5D3A0BF6-33AC-4C0D-95CF-8A13FF2238C0}" type="slidenum">
              <a:rPr lang="pl-PL" smtClean="0"/>
              <a:t>‹#›</a:t>
            </a:fld>
            <a:endParaRPr lang="pl-PL"/>
          </a:p>
        </p:txBody>
      </p:sp>
    </p:spTree>
    <p:extLst>
      <p:ext uri="{BB962C8B-B14F-4D97-AF65-F5344CB8AC3E}">
        <p14:creationId xmlns:p14="http://schemas.microsoft.com/office/powerpoint/2010/main" val="2664316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5AE5B25-3426-42E9-AF4B-9A2000D64919}"/>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497E121B-0DAE-472C-B002-FD6AD83387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8EF98344-A7AB-48B3-A251-5EF2A774C664}"/>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29E47B75-CAB4-4267-B4FA-938FA11E55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3BAEE048-2EBA-4029-B060-5E4DFE476FE7}"/>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C512F965-359B-4B33-AA2A-D8D2C55694FA}"/>
              </a:ext>
            </a:extLst>
          </p:cNvPr>
          <p:cNvSpPr>
            <a:spLocks noGrp="1"/>
          </p:cNvSpPr>
          <p:nvPr>
            <p:ph type="dt" sz="half" idx="10"/>
          </p:nvPr>
        </p:nvSpPr>
        <p:spPr/>
        <p:txBody>
          <a:bodyPr/>
          <a:lstStyle/>
          <a:p>
            <a:fld id="{F9E03A08-98B4-428D-BCA6-799714710E62}" type="datetime1">
              <a:rPr lang="pl-PL" smtClean="0"/>
              <a:t>30.10.2023</a:t>
            </a:fld>
            <a:endParaRPr lang="pl-PL"/>
          </a:p>
        </p:txBody>
      </p:sp>
      <p:sp>
        <p:nvSpPr>
          <p:cNvPr id="8" name="Symbol zastępczy stopki 7">
            <a:extLst>
              <a:ext uri="{FF2B5EF4-FFF2-40B4-BE49-F238E27FC236}">
                <a16:creationId xmlns:a16="http://schemas.microsoft.com/office/drawing/2014/main" id="{90BD4F75-F0D5-433D-96DE-4D5E6E35ACA4}"/>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E527088F-88E7-4728-A60A-6A4689B4BAB2}"/>
              </a:ext>
            </a:extLst>
          </p:cNvPr>
          <p:cNvSpPr>
            <a:spLocks noGrp="1"/>
          </p:cNvSpPr>
          <p:nvPr>
            <p:ph type="sldNum" sz="quarter" idx="12"/>
          </p:nvPr>
        </p:nvSpPr>
        <p:spPr/>
        <p:txBody>
          <a:bodyPr/>
          <a:lstStyle/>
          <a:p>
            <a:fld id="{5D3A0BF6-33AC-4C0D-95CF-8A13FF2238C0}" type="slidenum">
              <a:rPr lang="pl-PL" smtClean="0"/>
              <a:t>‹#›</a:t>
            </a:fld>
            <a:endParaRPr lang="pl-PL"/>
          </a:p>
        </p:txBody>
      </p:sp>
    </p:spTree>
    <p:extLst>
      <p:ext uri="{BB962C8B-B14F-4D97-AF65-F5344CB8AC3E}">
        <p14:creationId xmlns:p14="http://schemas.microsoft.com/office/powerpoint/2010/main" val="2456431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C002526-9BFD-4BF0-B29C-4C5B62E468A0}"/>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9EBBAA5F-A4CE-4ECF-98F1-D3D7C964D443}"/>
              </a:ext>
            </a:extLst>
          </p:cNvPr>
          <p:cNvSpPr>
            <a:spLocks noGrp="1"/>
          </p:cNvSpPr>
          <p:nvPr>
            <p:ph type="dt" sz="half" idx="10"/>
          </p:nvPr>
        </p:nvSpPr>
        <p:spPr/>
        <p:txBody>
          <a:bodyPr/>
          <a:lstStyle/>
          <a:p>
            <a:fld id="{E18CBA41-6B25-49FA-B117-9755D99016A7}" type="datetime1">
              <a:rPr lang="pl-PL" smtClean="0"/>
              <a:t>30.10.2023</a:t>
            </a:fld>
            <a:endParaRPr lang="pl-PL"/>
          </a:p>
        </p:txBody>
      </p:sp>
      <p:sp>
        <p:nvSpPr>
          <p:cNvPr id="4" name="Symbol zastępczy stopki 3">
            <a:extLst>
              <a:ext uri="{FF2B5EF4-FFF2-40B4-BE49-F238E27FC236}">
                <a16:creationId xmlns:a16="http://schemas.microsoft.com/office/drawing/2014/main" id="{D8FE50B4-0580-4489-BE6C-4137D2C9EDB5}"/>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1EED71FD-8748-4F7B-B012-1D7174A0E8CA}"/>
              </a:ext>
            </a:extLst>
          </p:cNvPr>
          <p:cNvSpPr>
            <a:spLocks noGrp="1"/>
          </p:cNvSpPr>
          <p:nvPr>
            <p:ph type="sldNum" sz="quarter" idx="12"/>
          </p:nvPr>
        </p:nvSpPr>
        <p:spPr/>
        <p:txBody>
          <a:bodyPr/>
          <a:lstStyle/>
          <a:p>
            <a:fld id="{5D3A0BF6-33AC-4C0D-95CF-8A13FF2238C0}" type="slidenum">
              <a:rPr lang="pl-PL" smtClean="0"/>
              <a:t>‹#›</a:t>
            </a:fld>
            <a:endParaRPr lang="pl-PL"/>
          </a:p>
        </p:txBody>
      </p:sp>
    </p:spTree>
    <p:extLst>
      <p:ext uri="{BB962C8B-B14F-4D97-AF65-F5344CB8AC3E}">
        <p14:creationId xmlns:p14="http://schemas.microsoft.com/office/powerpoint/2010/main" val="708562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2FEA5F86-C8C6-4B79-90FE-688595F995F5}"/>
              </a:ext>
            </a:extLst>
          </p:cNvPr>
          <p:cNvSpPr>
            <a:spLocks noGrp="1"/>
          </p:cNvSpPr>
          <p:nvPr>
            <p:ph type="dt" sz="half" idx="10"/>
          </p:nvPr>
        </p:nvSpPr>
        <p:spPr/>
        <p:txBody>
          <a:bodyPr/>
          <a:lstStyle/>
          <a:p>
            <a:fld id="{38F2CB46-5895-40D1-80CD-54C523B93402}" type="datetime1">
              <a:rPr lang="pl-PL" smtClean="0"/>
              <a:t>30.10.2023</a:t>
            </a:fld>
            <a:endParaRPr lang="pl-PL"/>
          </a:p>
        </p:txBody>
      </p:sp>
      <p:sp>
        <p:nvSpPr>
          <p:cNvPr id="3" name="Symbol zastępczy stopki 2">
            <a:extLst>
              <a:ext uri="{FF2B5EF4-FFF2-40B4-BE49-F238E27FC236}">
                <a16:creationId xmlns:a16="http://schemas.microsoft.com/office/drawing/2014/main" id="{5E7B4D82-14AF-43C6-9327-976F846AAB66}"/>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BB60CBDF-D0E2-4C50-B979-126BAC782356}"/>
              </a:ext>
            </a:extLst>
          </p:cNvPr>
          <p:cNvSpPr>
            <a:spLocks noGrp="1"/>
          </p:cNvSpPr>
          <p:nvPr>
            <p:ph type="sldNum" sz="quarter" idx="12"/>
          </p:nvPr>
        </p:nvSpPr>
        <p:spPr/>
        <p:txBody>
          <a:bodyPr/>
          <a:lstStyle/>
          <a:p>
            <a:fld id="{5D3A0BF6-33AC-4C0D-95CF-8A13FF2238C0}" type="slidenum">
              <a:rPr lang="pl-PL" smtClean="0"/>
              <a:t>‹#›</a:t>
            </a:fld>
            <a:endParaRPr lang="pl-PL"/>
          </a:p>
        </p:txBody>
      </p:sp>
    </p:spTree>
    <p:extLst>
      <p:ext uri="{BB962C8B-B14F-4D97-AF65-F5344CB8AC3E}">
        <p14:creationId xmlns:p14="http://schemas.microsoft.com/office/powerpoint/2010/main" val="1064256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5F6CBE2-6EBC-4806-A487-E36E169E6542}"/>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A1C28BF8-C335-4DEE-A65E-A091C548D7B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76FBA5EC-489A-4A91-A78D-BC0426B2AB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7BE698DF-3D2F-4380-8BD9-B22ED4C5BC4E}"/>
              </a:ext>
            </a:extLst>
          </p:cNvPr>
          <p:cNvSpPr>
            <a:spLocks noGrp="1"/>
          </p:cNvSpPr>
          <p:nvPr>
            <p:ph type="dt" sz="half" idx="10"/>
          </p:nvPr>
        </p:nvSpPr>
        <p:spPr/>
        <p:txBody>
          <a:bodyPr/>
          <a:lstStyle/>
          <a:p>
            <a:fld id="{B7874A25-FCEE-4A18-9CAF-0CDCFD2C8CCF}" type="datetime1">
              <a:rPr lang="pl-PL" smtClean="0"/>
              <a:t>30.10.2023</a:t>
            </a:fld>
            <a:endParaRPr lang="pl-PL"/>
          </a:p>
        </p:txBody>
      </p:sp>
      <p:sp>
        <p:nvSpPr>
          <p:cNvPr id="6" name="Symbol zastępczy stopki 5">
            <a:extLst>
              <a:ext uri="{FF2B5EF4-FFF2-40B4-BE49-F238E27FC236}">
                <a16:creationId xmlns:a16="http://schemas.microsoft.com/office/drawing/2014/main" id="{0E657B8B-C4D4-40D5-BDFE-1C9BF5807B21}"/>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F8D29656-8AFE-461D-9187-B432E47B73E7}"/>
              </a:ext>
            </a:extLst>
          </p:cNvPr>
          <p:cNvSpPr>
            <a:spLocks noGrp="1"/>
          </p:cNvSpPr>
          <p:nvPr>
            <p:ph type="sldNum" sz="quarter" idx="12"/>
          </p:nvPr>
        </p:nvSpPr>
        <p:spPr/>
        <p:txBody>
          <a:bodyPr/>
          <a:lstStyle/>
          <a:p>
            <a:fld id="{5D3A0BF6-33AC-4C0D-95CF-8A13FF2238C0}" type="slidenum">
              <a:rPr lang="pl-PL" smtClean="0"/>
              <a:t>‹#›</a:t>
            </a:fld>
            <a:endParaRPr lang="pl-PL"/>
          </a:p>
        </p:txBody>
      </p:sp>
    </p:spTree>
    <p:extLst>
      <p:ext uri="{BB962C8B-B14F-4D97-AF65-F5344CB8AC3E}">
        <p14:creationId xmlns:p14="http://schemas.microsoft.com/office/powerpoint/2010/main" val="608233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CCBED6-0843-4452-888A-C01A2F589A97}"/>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B18E621D-744E-4688-82EC-10048A28D4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F790166A-9C57-4471-8975-AD59F100EE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29DFA89E-116F-430F-B655-9345940C1C03}"/>
              </a:ext>
            </a:extLst>
          </p:cNvPr>
          <p:cNvSpPr>
            <a:spLocks noGrp="1"/>
          </p:cNvSpPr>
          <p:nvPr>
            <p:ph type="dt" sz="half" idx="10"/>
          </p:nvPr>
        </p:nvSpPr>
        <p:spPr/>
        <p:txBody>
          <a:bodyPr/>
          <a:lstStyle/>
          <a:p>
            <a:fld id="{01E0677C-0FAC-4E36-B941-FFB1BD4B4174}" type="datetime1">
              <a:rPr lang="pl-PL" smtClean="0"/>
              <a:t>30.10.2023</a:t>
            </a:fld>
            <a:endParaRPr lang="pl-PL"/>
          </a:p>
        </p:txBody>
      </p:sp>
      <p:sp>
        <p:nvSpPr>
          <p:cNvPr id="6" name="Symbol zastępczy stopki 5">
            <a:extLst>
              <a:ext uri="{FF2B5EF4-FFF2-40B4-BE49-F238E27FC236}">
                <a16:creationId xmlns:a16="http://schemas.microsoft.com/office/drawing/2014/main" id="{79A52DAA-94A5-412D-8177-C8925481C06B}"/>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F1EE85AB-92AC-4633-B473-B2995278398B}"/>
              </a:ext>
            </a:extLst>
          </p:cNvPr>
          <p:cNvSpPr>
            <a:spLocks noGrp="1"/>
          </p:cNvSpPr>
          <p:nvPr>
            <p:ph type="sldNum" sz="quarter" idx="12"/>
          </p:nvPr>
        </p:nvSpPr>
        <p:spPr/>
        <p:txBody>
          <a:bodyPr/>
          <a:lstStyle/>
          <a:p>
            <a:fld id="{5D3A0BF6-33AC-4C0D-95CF-8A13FF2238C0}" type="slidenum">
              <a:rPr lang="pl-PL" smtClean="0"/>
              <a:t>‹#›</a:t>
            </a:fld>
            <a:endParaRPr lang="pl-PL"/>
          </a:p>
        </p:txBody>
      </p:sp>
    </p:spTree>
    <p:extLst>
      <p:ext uri="{BB962C8B-B14F-4D97-AF65-F5344CB8AC3E}">
        <p14:creationId xmlns:p14="http://schemas.microsoft.com/office/powerpoint/2010/main" val="484141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AE655374-3AD0-4F87-B0B5-A2657F75E9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98AB24F1-DFEF-4CB3-9ECB-B047674818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978BD481-3F51-4BA2-86A4-8E22C17E16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B7E3E3-8345-4671-BBDC-0A79BBE610D8}" type="datetime1">
              <a:rPr lang="pl-PL" smtClean="0"/>
              <a:t>30.10.2023</a:t>
            </a:fld>
            <a:endParaRPr lang="pl-PL"/>
          </a:p>
        </p:txBody>
      </p:sp>
      <p:sp>
        <p:nvSpPr>
          <p:cNvPr id="5" name="Symbol zastępczy stopki 4">
            <a:extLst>
              <a:ext uri="{FF2B5EF4-FFF2-40B4-BE49-F238E27FC236}">
                <a16:creationId xmlns:a16="http://schemas.microsoft.com/office/drawing/2014/main" id="{C2A55DDE-F070-4C5A-ACA7-877C89CE81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A3712FEC-AC0D-4AFC-880D-C69294A776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3A0BF6-33AC-4C0D-95CF-8A13FF2238C0}" type="slidenum">
              <a:rPr lang="pl-PL" smtClean="0"/>
              <a:t>‹#›</a:t>
            </a:fld>
            <a:endParaRPr lang="pl-PL"/>
          </a:p>
        </p:txBody>
      </p:sp>
    </p:spTree>
    <p:extLst>
      <p:ext uri="{BB962C8B-B14F-4D97-AF65-F5344CB8AC3E}">
        <p14:creationId xmlns:p14="http://schemas.microsoft.com/office/powerpoint/2010/main" val="35185008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ec.europa.eu/eurostat/databrowser/view/sdg_17_40/default/table?lang=en" TargetMode="External"/><Relationship Id="rId2" Type="http://schemas.openxmlformats.org/officeDocument/2006/relationships/hyperlink" Target="https://ec.europa.eu/eurostat/databrowser/view/gov_10dd_edpt1/default/table?lang=en" TargetMode="External"/><Relationship Id="rId1" Type="http://schemas.openxmlformats.org/officeDocument/2006/relationships/slideLayout" Target="../slideLayouts/slideLayout2.xml"/><Relationship Id="rId6" Type="http://schemas.openxmlformats.org/officeDocument/2006/relationships/hyperlink" Target="https://ec.europa.eu/info/business-economy-euro/indicators-statistics/economic-databases/fiscal-governance-eu-member-states/independent-fiscal-institutions_en" TargetMode="External"/><Relationship Id="rId5" Type="http://schemas.openxmlformats.org/officeDocument/2006/relationships/hyperlink" Target="https://ec.europa.eu/info/business-economy-euro_en" TargetMode="External"/><Relationship Id="rId4" Type="http://schemas.openxmlformats.org/officeDocument/2006/relationships/hyperlink" Target="https://ec.europa.eu/info/business-economy-euro/economic-and-fiscal-policy-coordination/eu-economic-governance-monitoring-prevention-correction/stability-and-growth-pact/corrective-arm-excessive-deficit-procedure/legal-basis-and-related-stages_en" TargetMode="Externa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98890F5-1877-430B-8AFE-6FCF3FD2ACBF}"/>
              </a:ext>
            </a:extLst>
          </p:cNvPr>
          <p:cNvSpPr>
            <a:spLocks noGrp="1"/>
          </p:cNvSpPr>
          <p:nvPr>
            <p:ph type="ctrTitle"/>
          </p:nvPr>
        </p:nvSpPr>
        <p:spPr/>
        <p:txBody>
          <a:bodyPr/>
          <a:lstStyle/>
          <a:p>
            <a:r>
              <a:rPr lang="pl-PL" dirty="0"/>
              <a:t>Polityka fiskalna w strefie EURO</a:t>
            </a:r>
          </a:p>
        </p:txBody>
      </p:sp>
      <p:sp>
        <p:nvSpPr>
          <p:cNvPr id="6" name="Symbol zastępczy numeru slajdu 5">
            <a:extLst>
              <a:ext uri="{FF2B5EF4-FFF2-40B4-BE49-F238E27FC236}">
                <a16:creationId xmlns:a16="http://schemas.microsoft.com/office/drawing/2014/main" id="{2133B267-1FBF-4E89-9953-71628A3E4CF4}"/>
              </a:ext>
            </a:extLst>
          </p:cNvPr>
          <p:cNvSpPr>
            <a:spLocks noGrp="1"/>
          </p:cNvSpPr>
          <p:nvPr>
            <p:ph type="sldNum" sz="quarter" idx="12"/>
          </p:nvPr>
        </p:nvSpPr>
        <p:spPr/>
        <p:txBody>
          <a:bodyPr/>
          <a:lstStyle/>
          <a:p>
            <a:fld id="{5D3A0BF6-33AC-4C0D-95CF-8A13FF2238C0}" type="slidenum">
              <a:rPr lang="pl-PL" smtClean="0"/>
              <a:t>1</a:t>
            </a:fld>
            <a:endParaRPr lang="pl-PL"/>
          </a:p>
        </p:txBody>
      </p:sp>
      <p:pic>
        <p:nvPicPr>
          <p:cNvPr id="4" name="Obraz 3">
            <a:extLst>
              <a:ext uri="{FF2B5EF4-FFF2-40B4-BE49-F238E27FC236}">
                <a16:creationId xmlns:a16="http://schemas.microsoft.com/office/drawing/2014/main" id="{FE565EFD-1B71-5191-1D09-9079066D9713}"/>
              </a:ext>
            </a:extLst>
          </p:cNvPr>
          <p:cNvPicPr>
            <a:picLocks noChangeAspect="1"/>
          </p:cNvPicPr>
          <p:nvPr/>
        </p:nvPicPr>
        <p:blipFill>
          <a:blip r:embed="rId2"/>
          <a:stretch>
            <a:fillRect/>
          </a:stretch>
        </p:blipFill>
        <p:spPr>
          <a:xfrm>
            <a:off x="709222" y="5598918"/>
            <a:ext cx="2267909" cy="646232"/>
          </a:xfrm>
          <a:prstGeom prst="rect">
            <a:avLst/>
          </a:prstGeom>
        </p:spPr>
      </p:pic>
    </p:spTree>
    <p:extLst>
      <p:ext uri="{BB962C8B-B14F-4D97-AF65-F5344CB8AC3E}">
        <p14:creationId xmlns:p14="http://schemas.microsoft.com/office/powerpoint/2010/main" val="6145516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7B85A89-AE28-4469-ABAA-222EAC18F9F5}"/>
              </a:ext>
            </a:extLst>
          </p:cNvPr>
          <p:cNvSpPr>
            <a:spLocks noGrp="1"/>
          </p:cNvSpPr>
          <p:nvPr>
            <p:ph type="title"/>
          </p:nvPr>
        </p:nvSpPr>
        <p:spPr>
          <a:xfrm>
            <a:off x="838200" y="365126"/>
            <a:ext cx="10515600" cy="471454"/>
          </a:xfrm>
        </p:spPr>
        <p:txBody>
          <a:bodyPr>
            <a:normAutofit fontScale="90000"/>
          </a:bodyPr>
          <a:lstStyle/>
          <a:p>
            <a:pPr algn="ctr"/>
            <a:r>
              <a:rPr lang="pl-PL" b="1" dirty="0"/>
              <a:t>Część prewencyjna Paktu stabilności i wzrostu</a:t>
            </a:r>
          </a:p>
        </p:txBody>
      </p:sp>
      <p:sp>
        <p:nvSpPr>
          <p:cNvPr id="3" name="Symbol zastępczy zawartości 2">
            <a:extLst>
              <a:ext uri="{FF2B5EF4-FFF2-40B4-BE49-F238E27FC236}">
                <a16:creationId xmlns:a16="http://schemas.microsoft.com/office/drawing/2014/main" id="{ECA5A089-E8CB-4739-A9E5-6508C395C01D}"/>
              </a:ext>
            </a:extLst>
          </p:cNvPr>
          <p:cNvSpPr>
            <a:spLocks noGrp="1"/>
          </p:cNvSpPr>
          <p:nvPr>
            <p:ph idx="1"/>
          </p:nvPr>
        </p:nvSpPr>
        <p:spPr>
          <a:xfrm>
            <a:off x="252919" y="1147864"/>
            <a:ext cx="11673192" cy="5447489"/>
          </a:xfrm>
        </p:spPr>
        <p:txBody>
          <a:bodyPr>
            <a:normAutofit fontScale="62500" lnSpcReduction="20000"/>
          </a:bodyPr>
          <a:lstStyle/>
          <a:p>
            <a:pPr algn="just"/>
            <a:r>
              <a:rPr lang="pl-PL" dirty="0"/>
              <a:t>ROZPORZĄDZENIE RADY NR 1466/97/WE z dnia 7 lipca 1997 r. w sprawie wzmocnienia nadzoru pozycji budżetowych oraz nadzoru i koordynacji polityk gospodarczych -  weszło w życie 1 lipca 1998 r.</a:t>
            </a:r>
          </a:p>
          <a:p>
            <a:pPr marL="0" indent="0" algn="just">
              <a:buNone/>
            </a:pPr>
            <a:endParaRPr lang="pl-PL" dirty="0">
              <a:effectLst>
                <a:outerShdw blurRad="38100" dist="38100" dir="2700000" algn="tl">
                  <a:srgbClr val="000000">
                    <a:alpha val="43137"/>
                  </a:srgbClr>
                </a:outerShdw>
              </a:effectLst>
            </a:endParaRPr>
          </a:p>
          <a:p>
            <a:pPr marL="0" indent="0" algn="just">
              <a:buNone/>
            </a:pPr>
            <a:r>
              <a:rPr lang="pl-PL" dirty="0">
                <a:effectLst>
                  <a:outerShdw blurRad="38100" dist="38100" dir="2700000" algn="tl">
                    <a:srgbClr val="000000">
                      <a:alpha val="43137"/>
                    </a:srgbClr>
                  </a:outerShdw>
                </a:effectLst>
              </a:rPr>
              <a:t>Kraje strefy euro </a:t>
            </a:r>
            <a:r>
              <a:rPr lang="pl-PL" dirty="0"/>
              <a:t>- przygotowują roczne programy stabilności.</a:t>
            </a:r>
          </a:p>
          <a:p>
            <a:pPr marL="0" indent="0" algn="just">
              <a:buNone/>
            </a:pPr>
            <a:r>
              <a:rPr lang="pl-PL" dirty="0">
                <a:effectLst>
                  <a:outerShdw blurRad="38100" dist="38100" dir="2700000" algn="tl">
                    <a:srgbClr val="000000">
                      <a:alpha val="43137"/>
                    </a:srgbClr>
                  </a:outerShdw>
                </a:effectLst>
              </a:rPr>
              <a:t>Kraje z derogacją </a:t>
            </a:r>
            <a:r>
              <a:rPr lang="pl-PL" dirty="0"/>
              <a:t>- sporządzają programy konwergencji. </a:t>
            </a:r>
          </a:p>
          <a:p>
            <a:pPr marL="0" indent="0" algn="just">
              <a:buNone/>
            </a:pPr>
            <a:endParaRPr lang="pl-PL" dirty="0"/>
          </a:p>
          <a:p>
            <a:pPr marL="0" indent="0" algn="just">
              <a:buNone/>
            </a:pPr>
            <a:r>
              <a:rPr lang="pl-PL" dirty="0"/>
              <a:t>W ramach </a:t>
            </a:r>
            <a:r>
              <a:rPr lang="pl-PL" dirty="0">
                <a:effectLst>
                  <a:outerShdw blurRad="38100" dist="38100" dir="2700000" algn="tl">
                    <a:srgbClr val="000000">
                      <a:alpha val="43137"/>
                    </a:srgbClr>
                  </a:outerShdw>
                </a:effectLst>
              </a:rPr>
              <a:t>programów stabilności </a:t>
            </a:r>
            <a:r>
              <a:rPr lang="pl-PL" dirty="0"/>
              <a:t>tworzony jest scenariusz zmian zachodzących w finansach publicznych oraz wyznaczony </a:t>
            </a:r>
            <a:r>
              <a:rPr lang="pl-PL" u="sng" dirty="0"/>
              <a:t>średniookresowy plan budżetowy </a:t>
            </a:r>
            <a:r>
              <a:rPr lang="pl-PL" dirty="0"/>
              <a:t>(medium-term </a:t>
            </a:r>
            <a:r>
              <a:rPr lang="pl-PL" dirty="0" err="1"/>
              <a:t>budgetary</a:t>
            </a:r>
            <a:r>
              <a:rPr lang="pl-PL" dirty="0"/>
              <a:t> </a:t>
            </a:r>
            <a:r>
              <a:rPr lang="pl-PL" dirty="0" err="1"/>
              <a:t>objective</a:t>
            </a:r>
            <a:r>
              <a:rPr lang="pl-PL" dirty="0"/>
              <a:t> – MTO). </a:t>
            </a:r>
          </a:p>
          <a:p>
            <a:pPr marL="0" indent="0" algn="just">
              <a:buNone/>
            </a:pPr>
            <a:endParaRPr lang="pl-PL" dirty="0"/>
          </a:p>
          <a:p>
            <a:pPr marL="0" indent="0" algn="just">
              <a:buNone/>
            </a:pPr>
            <a:r>
              <a:rPr lang="pl-PL" dirty="0"/>
              <a:t>Celem MTO może być nadwyżka lub równowaga budżetowa, a okres prognozy – min. 3 lata.</a:t>
            </a:r>
          </a:p>
          <a:p>
            <a:pPr marL="0" indent="0" algn="just">
              <a:buNone/>
            </a:pPr>
            <a:endParaRPr lang="pl-PL" dirty="0"/>
          </a:p>
          <a:p>
            <a:pPr marL="0" indent="0" algn="just">
              <a:buNone/>
            </a:pPr>
            <a:r>
              <a:rPr lang="pl-PL" dirty="0"/>
              <a:t>Rada Unii Europejskiej zbada program stabilności, w terminie </a:t>
            </a:r>
            <a:r>
              <a:rPr lang="pl-PL" dirty="0">
                <a:effectLst>
                  <a:outerShdw blurRad="38100" dist="38100" dir="2700000" algn="tl">
                    <a:srgbClr val="000000">
                      <a:alpha val="43137"/>
                    </a:srgbClr>
                  </a:outerShdw>
                </a:effectLst>
              </a:rPr>
              <a:t>nie dłuższym niż dwa miesiące od przekazania programu.</a:t>
            </a:r>
          </a:p>
          <a:p>
            <a:pPr marL="0" indent="0" algn="just">
              <a:buNone/>
            </a:pPr>
            <a:endParaRPr lang="pl-PL" dirty="0">
              <a:effectLst>
                <a:outerShdw blurRad="38100" dist="38100" dir="2700000" algn="tl">
                  <a:srgbClr val="000000">
                    <a:alpha val="43137"/>
                  </a:srgbClr>
                </a:outerShdw>
              </a:effectLst>
            </a:endParaRPr>
          </a:p>
          <a:p>
            <a:pPr marL="0" indent="0" algn="just">
              <a:buNone/>
            </a:pPr>
            <a:r>
              <a:rPr lang="pl-PL" dirty="0"/>
              <a:t>Rada zaopiniuje program, opierając się na zaleceniu Komisji, po zasięgnięciu opinii Komitetu. Rada może zalecić danemu Państwu Członkowskiemu dokonanie korekty programu.</a:t>
            </a:r>
          </a:p>
          <a:p>
            <a:pPr marL="0" indent="0" algn="just">
              <a:buNone/>
            </a:pPr>
            <a:endParaRPr lang="pl-PL" dirty="0"/>
          </a:p>
          <a:p>
            <a:pPr marL="0" indent="0" algn="just">
              <a:buNone/>
            </a:pPr>
            <a:r>
              <a:rPr lang="pl-PL" dirty="0"/>
              <a:t>Jeżeli Rada stwierdzi znaczną rozbieżność między pozycją budżetową a średniookresowym celem budżetowym lub ścieżką dostosowań w tym kierunku, kieruje wobec danego Państwa Członkowskiego jako wczesne ostrzeżenie przed wystąpieniem nadmiernego deficytu, zalecenie podjęcia koniecznych działań dostosowawczych.</a:t>
            </a:r>
          </a:p>
          <a:p>
            <a:pPr marL="0" indent="0" algn="just">
              <a:buNone/>
            </a:pPr>
            <a:endParaRPr lang="pl-PL" dirty="0"/>
          </a:p>
          <a:p>
            <a:pPr marL="0" indent="0" algn="just">
              <a:buNone/>
            </a:pPr>
            <a:endParaRPr lang="pl-PL" dirty="0"/>
          </a:p>
        </p:txBody>
      </p:sp>
      <p:sp>
        <p:nvSpPr>
          <p:cNvPr id="6" name="Symbol zastępczy numeru slajdu 5">
            <a:extLst>
              <a:ext uri="{FF2B5EF4-FFF2-40B4-BE49-F238E27FC236}">
                <a16:creationId xmlns:a16="http://schemas.microsoft.com/office/drawing/2014/main" id="{F9F4F9CB-5EF9-407F-A39D-8127A4E2190D}"/>
              </a:ext>
            </a:extLst>
          </p:cNvPr>
          <p:cNvSpPr>
            <a:spLocks noGrp="1"/>
          </p:cNvSpPr>
          <p:nvPr>
            <p:ph type="sldNum" sz="quarter" idx="12"/>
          </p:nvPr>
        </p:nvSpPr>
        <p:spPr/>
        <p:txBody>
          <a:bodyPr/>
          <a:lstStyle/>
          <a:p>
            <a:fld id="{5D3A0BF6-33AC-4C0D-95CF-8A13FF2238C0}" type="slidenum">
              <a:rPr lang="pl-PL" smtClean="0"/>
              <a:t>10</a:t>
            </a:fld>
            <a:endParaRPr lang="pl-PL"/>
          </a:p>
        </p:txBody>
      </p:sp>
    </p:spTree>
    <p:extLst>
      <p:ext uri="{BB962C8B-B14F-4D97-AF65-F5344CB8AC3E}">
        <p14:creationId xmlns:p14="http://schemas.microsoft.com/office/powerpoint/2010/main" val="16002952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44AC41A-907C-432F-8FD2-E23ED54E93D1}"/>
              </a:ext>
            </a:extLst>
          </p:cNvPr>
          <p:cNvSpPr>
            <a:spLocks noGrp="1"/>
          </p:cNvSpPr>
          <p:nvPr>
            <p:ph type="title"/>
          </p:nvPr>
        </p:nvSpPr>
        <p:spPr>
          <a:xfrm>
            <a:off x="838200" y="365125"/>
            <a:ext cx="10515600" cy="500637"/>
          </a:xfrm>
        </p:spPr>
        <p:txBody>
          <a:bodyPr>
            <a:normAutofit fontScale="90000"/>
          </a:bodyPr>
          <a:lstStyle/>
          <a:p>
            <a:pPr algn="ctr"/>
            <a:r>
              <a:rPr lang="pl-PL" b="1" dirty="0"/>
              <a:t>Część prewencyjna Paktu stabilności i wzrostu</a:t>
            </a:r>
          </a:p>
        </p:txBody>
      </p:sp>
      <p:sp>
        <p:nvSpPr>
          <p:cNvPr id="3" name="Symbol zastępczy zawartości 2">
            <a:extLst>
              <a:ext uri="{FF2B5EF4-FFF2-40B4-BE49-F238E27FC236}">
                <a16:creationId xmlns:a16="http://schemas.microsoft.com/office/drawing/2014/main" id="{AD0292EA-FDCD-4712-BC67-EF79FB729661}"/>
              </a:ext>
            </a:extLst>
          </p:cNvPr>
          <p:cNvSpPr>
            <a:spLocks noGrp="1"/>
          </p:cNvSpPr>
          <p:nvPr>
            <p:ph idx="1"/>
          </p:nvPr>
        </p:nvSpPr>
        <p:spPr>
          <a:xfrm>
            <a:off x="466927" y="1011677"/>
            <a:ext cx="11400817" cy="5710136"/>
          </a:xfrm>
        </p:spPr>
        <p:txBody>
          <a:bodyPr>
            <a:normAutofit fontScale="77500" lnSpcReduction="20000"/>
          </a:bodyPr>
          <a:lstStyle/>
          <a:p>
            <a:pPr marL="0" indent="0" algn="just">
              <a:buNone/>
            </a:pPr>
            <a:r>
              <a:rPr lang="pl-PL" dirty="0">
                <a:effectLst>
                  <a:outerShdw blurRad="38100" dist="38100" dir="2700000" algn="tl">
                    <a:srgbClr val="000000">
                      <a:alpha val="43137"/>
                    </a:srgbClr>
                  </a:outerShdw>
                </a:effectLst>
              </a:rPr>
              <a:t>Programy konwergencji </a:t>
            </a:r>
            <a:r>
              <a:rPr lang="pl-PL" dirty="0"/>
              <a:t>– są przekazywane przez państwa nieuczestniczące w strefie euro. Zawiera:</a:t>
            </a:r>
          </a:p>
          <a:p>
            <a:pPr algn="just">
              <a:buFontTx/>
              <a:buChar char="-"/>
            </a:pPr>
            <a:r>
              <a:rPr lang="pl-PL" dirty="0"/>
              <a:t>średniookresowy cel osiągnięcia wyniku zbliżonego do równowagi lub nadwyżki budżetowej oraz ścieżka dostosowań w tym kierunku, a także przewidywane zmiany relacji długu sektora instytucji rządowych i samorządowych do PKB,</a:t>
            </a:r>
          </a:p>
          <a:p>
            <a:pPr algn="just">
              <a:buFontTx/>
              <a:buChar char="-"/>
            </a:pPr>
            <a:r>
              <a:rPr lang="pl-PL" dirty="0"/>
              <a:t>średniookresowe cele polityki monetarnej, </a:t>
            </a:r>
          </a:p>
          <a:p>
            <a:pPr algn="just">
              <a:buFontTx/>
              <a:buChar char="-"/>
            </a:pPr>
            <a:r>
              <a:rPr lang="pl-PL" dirty="0"/>
              <a:t>relacje między nimi a stabilnością cen i kursów walutowych</a:t>
            </a:r>
          </a:p>
          <a:p>
            <a:pPr algn="just">
              <a:buFontTx/>
              <a:buChar char="-"/>
            </a:pPr>
            <a:r>
              <a:rPr lang="pl-PL" dirty="0"/>
              <a:t>podstawowe założenia dotyczące spodziewanego rozwoju sytuacji gospodarczej i ważnych zmiennych ekonomicznych, mających znaczenie dla realizacji programu konwergencji, takich jak rządowe wydatki inwestycyjne, wzrost produktu krajowego brutto (PKB) w ujęciu realnym, poziom zatrudnienia i inflacja,</a:t>
            </a:r>
          </a:p>
          <a:p>
            <a:pPr algn="just">
              <a:buFontTx/>
              <a:buChar char="-"/>
            </a:pPr>
            <a:r>
              <a:rPr lang="pl-PL" dirty="0"/>
              <a:t>opis działań podejmowanych i/lub proponowanych w ramach polityki budżetowej i innych polityk gospodarczych, by osiągnąć cele programu konwergencji, a w przypadku podstawowych działań w ramach polityki budżetowej, ocenę ich wpływu na budżet w ujęciu ilościowym,</a:t>
            </a:r>
          </a:p>
          <a:p>
            <a:pPr algn="just">
              <a:buFontTx/>
              <a:buChar char="-"/>
            </a:pPr>
            <a:r>
              <a:rPr lang="pl-PL" dirty="0"/>
              <a:t>analizę, w jaki sposób zmiany podstawowych założeń ekonomicznych mogłyby wpłynąć na saldo oraz dług sektora instytucji rządowych i samorządowych.</a:t>
            </a:r>
          </a:p>
          <a:p>
            <a:pPr algn="just">
              <a:buFontTx/>
              <a:buChar char="-"/>
            </a:pPr>
            <a:endParaRPr lang="pl-PL" dirty="0"/>
          </a:p>
          <a:p>
            <a:pPr marL="0" indent="0" algn="just">
              <a:buNone/>
            </a:pPr>
            <a:r>
              <a:rPr lang="pl-PL" dirty="0">
                <a:effectLst>
                  <a:outerShdw blurRad="38100" dist="38100" dir="2700000" algn="tl">
                    <a:srgbClr val="000000">
                      <a:alpha val="43137"/>
                    </a:srgbClr>
                  </a:outerShdw>
                </a:effectLst>
              </a:rPr>
              <a:t>Rada Unii Europejskiej monitoruje wdrażanie programów konwergencji na podstawie informacji przekazywanych przez nieuczestniczące (w strefie euro) Państwa Członkowskie</a:t>
            </a:r>
            <a:r>
              <a:rPr lang="pl-PL" dirty="0"/>
              <a:t>.</a:t>
            </a:r>
          </a:p>
        </p:txBody>
      </p:sp>
      <p:sp>
        <p:nvSpPr>
          <p:cNvPr id="6" name="Symbol zastępczy numeru slajdu 5">
            <a:extLst>
              <a:ext uri="{FF2B5EF4-FFF2-40B4-BE49-F238E27FC236}">
                <a16:creationId xmlns:a16="http://schemas.microsoft.com/office/drawing/2014/main" id="{DC3211B9-B381-477E-807E-86726A5DB5EC}"/>
              </a:ext>
            </a:extLst>
          </p:cNvPr>
          <p:cNvSpPr>
            <a:spLocks noGrp="1"/>
          </p:cNvSpPr>
          <p:nvPr>
            <p:ph type="sldNum" sz="quarter" idx="12"/>
          </p:nvPr>
        </p:nvSpPr>
        <p:spPr/>
        <p:txBody>
          <a:bodyPr/>
          <a:lstStyle/>
          <a:p>
            <a:fld id="{5D3A0BF6-33AC-4C0D-95CF-8A13FF2238C0}" type="slidenum">
              <a:rPr lang="pl-PL" smtClean="0"/>
              <a:t>11</a:t>
            </a:fld>
            <a:endParaRPr lang="pl-PL"/>
          </a:p>
        </p:txBody>
      </p:sp>
    </p:spTree>
    <p:extLst>
      <p:ext uri="{BB962C8B-B14F-4D97-AF65-F5344CB8AC3E}">
        <p14:creationId xmlns:p14="http://schemas.microsoft.com/office/powerpoint/2010/main" val="25287908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27EC429-F06B-4F52-9820-36EEA6526483}"/>
              </a:ext>
            </a:extLst>
          </p:cNvPr>
          <p:cNvSpPr>
            <a:spLocks noGrp="1"/>
          </p:cNvSpPr>
          <p:nvPr>
            <p:ph type="title"/>
          </p:nvPr>
        </p:nvSpPr>
        <p:spPr>
          <a:xfrm>
            <a:off x="838200" y="365126"/>
            <a:ext cx="10515600" cy="315912"/>
          </a:xfrm>
        </p:spPr>
        <p:txBody>
          <a:bodyPr>
            <a:normAutofit fontScale="90000"/>
          </a:bodyPr>
          <a:lstStyle/>
          <a:p>
            <a:pPr algn="ctr"/>
            <a:r>
              <a:rPr lang="pl-PL" b="1" dirty="0"/>
              <a:t>Część naprawcza Paktu stabilności i wzrostu</a:t>
            </a:r>
          </a:p>
        </p:txBody>
      </p:sp>
      <p:sp>
        <p:nvSpPr>
          <p:cNvPr id="3" name="Symbol zastępczy zawartości 2">
            <a:extLst>
              <a:ext uri="{FF2B5EF4-FFF2-40B4-BE49-F238E27FC236}">
                <a16:creationId xmlns:a16="http://schemas.microsoft.com/office/drawing/2014/main" id="{D8EAF798-D4F7-4270-A80C-0F76E717421B}"/>
              </a:ext>
            </a:extLst>
          </p:cNvPr>
          <p:cNvSpPr>
            <a:spLocks noGrp="1"/>
          </p:cNvSpPr>
          <p:nvPr>
            <p:ph idx="1"/>
          </p:nvPr>
        </p:nvSpPr>
        <p:spPr>
          <a:xfrm>
            <a:off x="233463" y="1001949"/>
            <a:ext cx="11673191" cy="5651770"/>
          </a:xfrm>
        </p:spPr>
        <p:txBody>
          <a:bodyPr>
            <a:normAutofit fontScale="62500" lnSpcReduction="20000"/>
          </a:bodyPr>
          <a:lstStyle/>
          <a:p>
            <a:pPr algn="just"/>
            <a:r>
              <a:rPr lang="pl-PL" dirty="0"/>
              <a:t>ROZPORZĄDZENIE RADY (WE) NR 1467/97 z dnia 7 lipca 1997 r. w sprawie przyspieszenia i wyjaśnienia procedury nadmiernego deficytu – weszło w życie 1 stycznia 1999 r.</a:t>
            </a:r>
          </a:p>
          <a:p>
            <a:pPr marL="0" indent="0" algn="just">
              <a:buNone/>
            </a:pPr>
            <a:endParaRPr lang="pl-PL" dirty="0"/>
          </a:p>
          <a:p>
            <a:pPr marL="0" indent="0" algn="just">
              <a:buNone/>
            </a:pPr>
            <a:r>
              <a:rPr lang="pl-PL" dirty="0"/>
              <a:t>Przekroczenie przez deficyt publiczny wartości bazowej uznaje się za wyjątkowe i tymczasowe gdy wynika ono z niezwykłego zdarzenia, na które dane Państwo Członkowskie nie ma wpływu i które oddziałuje w sposób znaczący na pozycję finansową ogólnego działu państwowego, lub jeżeli wynika ze znacznego pogorszenia koniunktury gospodarczej.</a:t>
            </a:r>
          </a:p>
          <a:p>
            <a:pPr marL="0" indent="0" algn="just">
              <a:buNone/>
            </a:pPr>
            <a:endParaRPr lang="pl-PL" dirty="0"/>
          </a:p>
          <a:p>
            <a:pPr marL="0" indent="0" algn="just">
              <a:buNone/>
            </a:pPr>
            <a:r>
              <a:rPr lang="pl-PL" dirty="0"/>
              <a:t>Rada Unii Europejskiej, decydując czy istnieje nadmierny deficyt, bierze pod uwagę w swojej ogólnej ocenie wszelkie ewentualne uwagi Państwa Członkowskiego wskazujące na to, że </a:t>
            </a:r>
            <a:r>
              <a:rPr lang="pl-PL" u="sng" dirty="0"/>
              <a:t>roczny spadek realnego PKB poniżej 2 % ma charakter wyjątkowy </a:t>
            </a:r>
            <a:r>
              <a:rPr lang="pl-PL" dirty="0"/>
              <a:t>w świetle dodatkowych dowodów, w szczególności wówczas, gdy pogorszenie koniunktury miało nagły charakter lub gdy skumulowany spadek produkcji zależy od tendencji powstałych w przeszłości.</a:t>
            </a:r>
          </a:p>
          <a:p>
            <a:pPr marL="0" indent="0" algn="just">
              <a:buNone/>
            </a:pPr>
            <a:endParaRPr lang="pl-PL" dirty="0"/>
          </a:p>
          <a:p>
            <a:pPr marL="0" indent="0" algn="just">
              <a:buNone/>
            </a:pPr>
            <a:r>
              <a:rPr lang="pl-PL" dirty="0"/>
              <a:t>Biorąc w pełni pod uwagę opinię ECOFIN, Komisja w przypadku stwierdzenia istnienia nadmiernego deficytu przekazuje opinię oraz zalecenie Radzie.</a:t>
            </a:r>
          </a:p>
          <a:p>
            <a:pPr marL="0" indent="0" algn="just">
              <a:buNone/>
            </a:pPr>
            <a:endParaRPr lang="pl-PL" dirty="0"/>
          </a:p>
          <a:p>
            <a:pPr marL="0" indent="0" algn="just">
              <a:buNone/>
            </a:pPr>
            <a:r>
              <a:rPr lang="pl-PL" dirty="0">
                <a:effectLst>
                  <a:outerShdw blurRad="38100" dist="38100" dir="2700000" algn="tl">
                    <a:srgbClr val="000000">
                      <a:alpha val="43137"/>
                    </a:srgbClr>
                  </a:outerShdw>
                </a:effectLst>
              </a:rPr>
              <a:t>Rada decyduje o istnieniu nadmiernego deficytu </a:t>
            </a:r>
            <a:r>
              <a:rPr lang="pl-PL" u="sng" dirty="0">
                <a:effectLst>
                  <a:outerShdw blurRad="38100" dist="38100" dir="2700000" algn="tl">
                    <a:srgbClr val="000000">
                      <a:alpha val="43137"/>
                    </a:srgbClr>
                  </a:outerShdw>
                </a:effectLst>
              </a:rPr>
              <a:t>w terminie trzech miesięcy od daty sprawozdań</a:t>
            </a:r>
            <a:r>
              <a:rPr lang="pl-PL" dirty="0"/>
              <a:t>. Jeżeli Rada zdecyduje o istnieniu nadmiernego deficytu, wówczas jednocześnie wydaje danemu Państwu Członkowskiemu zalecenia.</a:t>
            </a:r>
          </a:p>
          <a:p>
            <a:pPr marL="0" indent="0" algn="just">
              <a:buNone/>
            </a:pPr>
            <a:endParaRPr lang="pl-PL" dirty="0"/>
          </a:p>
          <a:p>
            <a:pPr marL="0" indent="0" algn="just">
              <a:buNone/>
            </a:pPr>
            <a:r>
              <a:rPr lang="pl-PL" u="sng" dirty="0"/>
              <a:t>Zalecenie Rady ustala nieprzekraczalny termin, </a:t>
            </a:r>
            <a:r>
              <a:rPr lang="pl-PL" u="sng" dirty="0">
                <a:effectLst>
                  <a:outerShdw blurRad="38100" dist="38100" dir="2700000" algn="tl">
                    <a:srgbClr val="000000">
                      <a:alpha val="43137"/>
                    </a:srgbClr>
                  </a:outerShdw>
                </a:effectLst>
              </a:rPr>
              <a:t>najwyżej czterech miesięcy</a:t>
            </a:r>
            <a:r>
              <a:rPr lang="pl-PL" u="sng" dirty="0"/>
              <a:t>, na podjęcie przez dane Państwo Członkowskie skutecznych działań. Zalecenie Rady ustala również nieprzekraczalny termin obniżenia nadmiernego deficytu, które </a:t>
            </a:r>
            <a:r>
              <a:rPr lang="pl-PL" u="sng" dirty="0">
                <a:effectLst>
                  <a:outerShdw blurRad="38100" dist="38100" dir="2700000" algn="tl">
                    <a:srgbClr val="000000">
                      <a:alpha val="43137"/>
                    </a:srgbClr>
                  </a:outerShdw>
                </a:effectLst>
              </a:rPr>
              <a:t>powinno zostać dokonane w kolejnym roku od jego stwierdzenia</a:t>
            </a:r>
            <a:r>
              <a:rPr lang="pl-PL" u="sng" dirty="0"/>
              <a:t>, chyba że zaistnieją szczególne okoliczności</a:t>
            </a:r>
            <a:r>
              <a:rPr lang="pl-PL" dirty="0"/>
              <a:t>.</a:t>
            </a:r>
          </a:p>
        </p:txBody>
      </p:sp>
      <p:sp>
        <p:nvSpPr>
          <p:cNvPr id="6" name="Symbol zastępczy numeru slajdu 5">
            <a:extLst>
              <a:ext uri="{FF2B5EF4-FFF2-40B4-BE49-F238E27FC236}">
                <a16:creationId xmlns:a16="http://schemas.microsoft.com/office/drawing/2014/main" id="{CD83AF1A-D959-4462-9157-7F90D1F1EB38}"/>
              </a:ext>
            </a:extLst>
          </p:cNvPr>
          <p:cNvSpPr>
            <a:spLocks noGrp="1"/>
          </p:cNvSpPr>
          <p:nvPr>
            <p:ph type="sldNum" sz="quarter" idx="12"/>
          </p:nvPr>
        </p:nvSpPr>
        <p:spPr/>
        <p:txBody>
          <a:bodyPr/>
          <a:lstStyle/>
          <a:p>
            <a:fld id="{5D3A0BF6-33AC-4C0D-95CF-8A13FF2238C0}" type="slidenum">
              <a:rPr lang="pl-PL" smtClean="0"/>
              <a:t>12</a:t>
            </a:fld>
            <a:endParaRPr lang="pl-PL"/>
          </a:p>
        </p:txBody>
      </p:sp>
    </p:spTree>
    <p:extLst>
      <p:ext uri="{BB962C8B-B14F-4D97-AF65-F5344CB8AC3E}">
        <p14:creationId xmlns:p14="http://schemas.microsoft.com/office/powerpoint/2010/main" val="36069649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4C1A5E5-D5E7-4CA5-933B-010983CEF101}"/>
              </a:ext>
            </a:extLst>
          </p:cNvPr>
          <p:cNvSpPr>
            <a:spLocks noGrp="1"/>
          </p:cNvSpPr>
          <p:nvPr>
            <p:ph type="title"/>
          </p:nvPr>
        </p:nvSpPr>
        <p:spPr>
          <a:xfrm>
            <a:off x="838200" y="365126"/>
            <a:ext cx="10515600" cy="461726"/>
          </a:xfrm>
        </p:spPr>
        <p:txBody>
          <a:bodyPr>
            <a:normAutofit fontScale="90000"/>
          </a:bodyPr>
          <a:lstStyle/>
          <a:p>
            <a:pPr algn="ctr"/>
            <a:r>
              <a:rPr lang="pl-PL" b="1" dirty="0"/>
              <a:t>Część naprawcza Paktu stabilności i wzrostu</a:t>
            </a:r>
          </a:p>
        </p:txBody>
      </p:sp>
      <p:sp>
        <p:nvSpPr>
          <p:cNvPr id="3" name="Symbol zastępczy zawartości 2">
            <a:extLst>
              <a:ext uri="{FF2B5EF4-FFF2-40B4-BE49-F238E27FC236}">
                <a16:creationId xmlns:a16="http://schemas.microsoft.com/office/drawing/2014/main" id="{B32DB921-B142-44DD-A68D-F4B608D1FE57}"/>
              </a:ext>
            </a:extLst>
          </p:cNvPr>
          <p:cNvSpPr>
            <a:spLocks noGrp="1"/>
          </p:cNvSpPr>
          <p:nvPr>
            <p:ph idx="1"/>
          </p:nvPr>
        </p:nvSpPr>
        <p:spPr>
          <a:xfrm>
            <a:off x="223735" y="1089498"/>
            <a:ext cx="11566187" cy="5535037"/>
          </a:xfrm>
        </p:spPr>
        <p:txBody>
          <a:bodyPr>
            <a:normAutofit fontScale="62500" lnSpcReduction="20000"/>
          </a:bodyPr>
          <a:lstStyle/>
          <a:p>
            <a:pPr marL="0" indent="0" algn="just">
              <a:buNone/>
            </a:pPr>
            <a:r>
              <a:rPr lang="pl-PL" dirty="0"/>
              <a:t>Jeżeli Rada stwierdzi brak podjęcia skutecznych działań przez Państwo Członkowskie, może nałożyć sankcje (art. 126 ust. 9). Każda taka decyzja zostaje podjęta nie później niż w dwa miesiące od decyzji Rady wzywającej dane uczestniczące w strefie euro Państwo Członkowskie do podjęcia stosownych środków.</a:t>
            </a:r>
          </a:p>
          <a:p>
            <a:pPr marL="0" indent="0" algn="just">
              <a:buNone/>
            </a:pPr>
            <a:endParaRPr lang="pl-PL" dirty="0"/>
          </a:p>
          <a:p>
            <a:pPr marL="0" indent="0" algn="just">
              <a:buNone/>
            </a:pPr>
            <a:r>
              <a:rPr lang="pl-PL" dirty="0"/>
              <a:t>Gdy Rada zdecyduje o nałożeniu sankcji na uczestniczące Państwo Członkowskie w strefie euro z zasady </a:t>
            </a:r>
            <a:r>
              <a:rPr lang="pl-PL" dirty="0">
                <a:effectLst>
                  <a:outerShdw blurRad="38100" dist="38100" dir="2700000" algn="tl">
                    <a:srgbClr val="000000">
                      <a:alpha val="43137"/>
                    </a:srgbClr>
                  </a:outerShdw>
                </a:effectLst>
              </a:rPr>
              <a:t>wymagane jest złożenie nieoprocentowanego depozytu</a:t>
            </a:r>
            <a:r>
              <a:rPr lang="pl-PL" dirty="0"/>
              <a:t>.</a:t>
            </a:r>
          </a:p>
          <a:p>
            <a:pPr marL="0" indent="0" algn="just">
              <a:buNone/>
            </a:pPr>
            <a:endParaRPr lang="pl-PL" dirty="0"/>
          </a:p>
          <a:p>
            <a:pPr marL="0" indent="0" algn="just">
              <a:buNone/>
            </a:pPr>
            <a:r>
              <a:rPr lang="pl-PL" dirty="0"/>
              <a:t>Jeżeli nadmierny deficyt wynika z niespełnienia kryterium odnoszącego się do proporcji deficytu publicznego </a:t>
            </a:r>
            <a:r>
              <a:rPr lang="pl-PL" dirty="0">
                <a:effectLst>
                  <a:outerShdw blurRad="38100" dist="38100" dir="2700000" algn="tl">
                    <a:srgbClr val="000000">
                      <a:alpha val="43137"/>
                    </a:srgbClr>
                  </a:outerShdw>
                </a:effectLst>
              </a:rPr>
              <a:t>kwota pierwszego depozytu obejmuje stały składnik równy 0,2 % PKB oraz zmienny składnik równy jednej dziesiątej różnicy między deficytem jako procentem PKB w poprzednim roku a wartością bazową w wysokości 3 % PKB.</a:t>
            </a:r>
          </a:p>
          <a:p>
            <a:pPr marL="0" indent="0" algn="just">
              <a:buNone/>
            </a:pPr>
            <a:endParaRPr lang="pl-PL" dirty="0">
              <a:effectLst>
                <a:outerShdw blurRad="38100" dist="38100" dir="2700000" algn="tl">
                  <a:srgbClr val="000000">
                    <a:alpha val="43137"/>
                  </a:srgbClr>
                </a:outerShdw>
              </a:effectLst>
            </a:endParaRPr>
          </a:p>
          <a:p>
            <a:pPr marL="0" indent="0" algn="just">
              <a:buNone/>
            </a:pPr>
            <a:r>
              <a:rPr lang="pl-PL" u="sng" dirty="0"/>
              <a:t>Depozyt jest z zasady przekształcany przez Radę w karę</a:t>
            </a:r>
            <a:r>
              <a:rPr lang="pl-PL" dirty="0"/>
              <a:t>, jeżeli </a:t>
            </a:r>
            <a:r>
              <a:rPr lang="pl-PL" dirty="0">
                <a:effectLst>
                  <a:outerShdw blurRad="38100" dist="38100" dir="2700000" algn="tl">
                    <a:srgbClr val="000000">
                      <a:alpha val="43137"/>
                    </a:srgbClr>
                  </a:outerShdw>
                </a:effectLst>
              </a:rPr>
              <a:t>w dwa lata od wydania decyzji wzywającej dane uczestniczące Państwo Członkowskie do złożenia depozytu nadmierny deficyt nie zostanie w opinii Rady skorygowany</a:t>
            </a:r>
            <a:r>
              <a:rPr lang="pl-PL" dirty="0"/>
              <a:t>.</a:t>
            </a:r>
          </a:p>
          <a:p>
            <a:pPr marL="0" indent="0" algn="just">
              <a:buNone/>
            </a:pPr>
            <a:endParaRPr lang="pl-PL" dirty="0"/>
          </a:p>
          <a:p>
            <a:pPr marL="0" indent="0" algn="just">
              <a:buNone/>
            </a:pPr>
            <a:r>
              <a:rPr lang="pl-PL" u="sng" dirty="0"/>
              <a:t>Kary nałożone nie będą zwracane danemu uczestniczącemu Państwu Członkowskiemu</a:t>
            </a:r>
            <a:r>
              <a:rPr lang="pl-PL" dirty="0"/>
              <a:t>.</a:t>
            </a:r>
          </a:p>
          <a:p>
            <a:pPr marL="0" indent="0" algn="just">
              <a:buNone/>
            </a:pPr>
            <a:endParaRPr lang="pl-PL" dirty="0"/>
          </a:p>
          <a:p>
            <a:pPr marL="0" indent="0" algn="just">
              <a:buNone/>
            </a:pPr>
            <a:r>
              <a:rPr lang="pl-PL" dirty="0"/>
              <a:t>Depozyty będą składane w Komisji. </a:t>
            </a:r>
            <a:r>
              <a:rPr lang="pl-PL" u="sng" dirty="0"/>
              <a:t>Odsetki od depozytów oraz kary stanowią pozostałe dochody UE </a:t>
            </a:r>
            <a:r>
              <a:rPr lang="pl-PL" dirty="0"/>
              <a:t>i będą rozdzielane między uczestniczące Państwa Członkowskie niewykazujące nadmiernego deficytu według dokonanej oceny w proporcji do ich udziału w całkowitym PNB uprawnionych Państw Członkowskich.</a:t>
            </a:r>
          </a:p>
        </p:txBody>
      </p:sp>
      <p:sp>
        <p:nvSpPr>
          <p:cNvPr id="6" name="Symbol zastępczy numeru slajdu 5">
            <a:extLst>
              <a:ext uri="{FF2B5EF4-FFF2-40B4-BE49-F238E27FC236}">
                <a16:creationId xmlns:a16="http://schemas.microsoft.com/office/drawing/2014/main" id="{CA925776-91E8-4AD7-BE6F-AA6C3DF9A50C}"/>
              </a:ext>
            </a:extLst>
          </p:cNvPr>
          <p:cNvSpPr>
            <a:spLocks noGrp="1"/>
          </p:cNvSpPr>
          <p:nvPr>
            <p:ph type="sldNum" sz="quarter" idx="12"/>
          </p:nvPr>
        </p:nvSpPr>
        <p:spPr/>
        <p:txBody>
          <a:bodyPr/>
          <a:lstStyle/>
          <a:p>
            <a:fld id="{5D3A0BF6-33AC-4C0D-95CF-8A13FF2238C0}" type="slidenum">
              <a:rPr lang="pl-PL" smtClean="0"/>
              <a:t>13</a:t>
            </a:fld>
            <a:endParaRPr lang="pl-PL"/>
          </a:p>
        </p:txBody>
      </p:sp>
    </p:spTree>
    <p:extLst>
      <p:ext uri="{BB962C8B-B14F-4D97-AF65-F5344CB8AC3E}">
        <p14:creationId xmlns:p14="http://schemas.microsoft.com/office/powerpoint/2010/main" val="37817391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44E409D-CEC9-4E51-A07F-B6FD012E5502}"/>
              </a:ext>
            </a:extLst>
          </p:cNvPr>
          <p:cNvSpPr>
            <a:spLocks noGrp="1"/>
          </p:cNvSpPr>
          <p:nvPr>
            <p:ph type="title"/>
          </p:nvPr>
        </p:nvSpPr>
        <p:spPr>
          <a:xfrm>
            <a:off x="838200" y="365125"/>
            <a:ext cx="10515600" cy="539547"/>
          </a:xfrm>
        </p:spPr>
        <p:txBody>
          <a:bodyPr>
            <a:normAutofit fontScale="90000"/>
          </a:bodyPr>
          <a:lstStyle/>
          <a:p>
            <a:pPr algn="ctr"/>
            <a:r>
              <a:rPr lang="pl-PL" b="1" dirty="0"/>
              <a:t>I reforma Paktu stabilności i wzrostu</a:t>
            </a:r>
          </a:p>
        </p:txBody>
      </p:sp>
      <p:sp>
        <p:nvSpPr>
          <p:cNvPr id="3" name="Symbol zastępczy zawartości 2">
            <a:extLst>
              <a:ext uri="{FF2B5EF4-FFF2-40B4-BE49-F238E27FC236}">
                <a16:creationId xmlns:a16="http://schemas.microsoft.com/office/drawing/2014/main" id="{8D9D0EF1-C34C-44ED-B754-F0F44BF512B4}"/>
              </a:ext>
            </a:extLst>
          </p:cNvPr>
          <p:cNvSpPr>
            <a:spLocks noGrp="1"/>
          </p:cNvSpPr>
          <p:nvPr>
            <p:ph idx="1"/>
          </p:nvPr>
        </p:nvSpPr>
        <p:spPr>
          <a:xfrm>
            <a:off x="838200" y="1284051"/>
            <a:ext cx="10515600" cy="4892912"/>
          </a:xfrm>
        </p:spPr>
        <p:txBody>
          <a:bodyPr>
            <a:normAutofit fontScale="77500" lnSpcReduction="20000"/>
          </a:bodyPr>
          <a:lstStyle/>
          <a:p>
            <a:pPr marL="0" indent="0" algn="just">
              <a:buNone/>
            </a:pPr>
            <a:r>
              <a:rPr lang="pl-PL" dirty="0"/>
              <a:t>W 2005 roku została przeprowadzona </a:t>
            </a:r>
            <a:r>
              <a:rPr lang="pl-PL" u="sng" dirty="0"/>
              <a:t>pierwsza reforma Paktu</a:t>
            </a:r>
            <a:r>
              <a:rPr lang="pl-PL" dirty="0"/>
              <a:t>.</a:t>
            </a:r>
          </a:p>
          <a:p>
            <a:pPr marL="0" indent="0" algn="just">
              <a:buNone/>
            </a:pPr>
            <a:r>
              <a:rPr lang="pl-PL" dirty="0"/>
              <a:t>Rozporządzenie Rady (WE) nr 1056/2005 z dnia 27 czerwca 2005 r. zmieniające rozporządzenie Rady (WE) nr 1467/97 w sprawie przyspieszenia i wyjaśnienia procedury nadmiernego deficytu.</a:t>
            </a:r>
          </a:p>
          <a:p>
            <a:pPr marL="0" indent="0" algn="just">
              <a:buNone/>
            </a:pPr>
            <a:endParaRPr lang="pl-PL" dirty="0"/>
          </a:p>
          <a:p>
            <a:pPr marL="0" indent="0" algn="just">
              <a:buNone/>
            </a:pPr>
            <a:r>
              <a:rPr lang="pl-PL" dirty="0"/>
              <a:t>W dniu 20 marca 2005 r. Rada przyjęła sprawozdanie zatytułowane „Poprawa wdrażania Paktu na rzecz Stabilności i Wzrostu”. Zostało zatwierdzone przez Radę Europejską w konkluzjach z dnia 23 marca 2005 r. </a:t>
            </a:r>
          </a:p>
          <a:p>
            <a:pPr marL="0" indent="0" algn="just">
              <a:buNone/>
            </a:pPr>
            <a:endParaRPr lang="pl-PL" dirty="0"/>
          </a:p>
          <a:p>
            <a:pPr marL="0" indent="0" algn="just">
              <a:buNone/>
            </a:pPr>
            <a:r>
              <a:rPr lang="pl-PL" dirty="0">
                <a:effectLst>
                  <a:outerShdw blurRad="38100" dist="38100" dir="2700000" algn="tl">
                    <a:srgbClr val="000000">
                      <a:alpha val="43137"/>
                    </a:srgbClr>
                  </a:outerShdw>
                </a:effectLst>
              </a:rPr>
              <a:t>Zmiany:</a:t>
            </a:r>
          </a:p>
          <a:p>
            <a:pPr marL="0" indent="0" algn="just">
              <a:buNone/>
            </a:pPr>
            <a:r>
              <a:rPr lang="pl-PL" dirty="0"/>
              <a:t>Dokonując oceny i podejmując decyzję o istnieniu nadmiernego deficytu, </a:t>
            </a:r>
            <a:r>
              <a:rPr lang="pl-PL" dirty="0">
                <a:effectLst>
                  <a:outerShdw blurRad="38100" dist="38100" dir="2700000" algn="tl">
                    <a:srgbClr val="000000">
                      <a:alpha val="43137"/>
                    </a:srgbClr>
                  </a:outerShdw>
                </a:effectLst>
              </a:rPr>
              <a:t>Komisja i Rada mogą uznać przekroczenie wartości odniesienia wynikające z poważnego pogorszenia koniunktury za wyjątkowe</a:t>
            </a:r>
            <a:r>
              <a:rPr lang="pl-PL" dirty="0"/>
              <a:t>, </a:t>
            </a:r>
            <a:r>
              <a:rPr lang="pl-PL" u="sng" dirty="0"/>
              <a:t>jeżeli przekroczenie wartości odniesienia jest następstwem ujemnego rocznego tempa wzrostu PKB lub skumulowanego spadku produkcji podczas przedłużającego się okresu bardzo niskiego wzrostu PKB w stosunku do potencjalnego wzrostu.</a:t>
            </a:r>
          </a:p>
          <a:p>
            <a:pPr marL="0" indent="0">
              <a:buNone/>
            </a:pPr>
            <a:endParaRPr lang="pl-PL" dirty="0"/>
          </a:p>
        </p:txBody>
      </p:sp>
      <p:sp>
        <p:nvSpPr>
          <p:cNvPr id="6" name="Symbol zastępczy numeru slajdu 5">
            <a:extLst>
              <a:ext uri="{FF2B5EF4-FFF2-40B4-BE49-F238E27FC236}">
                <a16:creationId xmlns:a16="http://schemas.microsoft.com/office/drawing/2014/main" id="{52B36A30-3F46-49E4-8228-96013C33BD88}"/>
              </a:ext>
            </a:extLst>
          </p:cNvPr>
          <p:cNvSpPr>
            <a:spLocks noGrp="1"/>
          </p:cNvSpPr>
          <p:nvPr>
            <p:ph type="sldNum" sz="quarter" idx="12"/>
          </p:nvPr>
        </p:nvSpPr>
        <p:spPr/>
        <p:txBody>
          <a:bodyPr/>
          <a:lstStyle/>
          <a:p>
            <a:fld id="{5D3A0BF6-33AC-4C0D-95CF-8A13FF2238C0}" type="slidenum">
              <a:rPr lang="pl-PL" smtClean="0"/>
              <a:t>14</a:t>
            </a:fld>
            <a:endParaRPr lang="pl-PL"/>
          </a:p>
        </p:txBody>
      </p:sp>
    </p:spTree>
    <p:extLst>
      <p:ext uri="{BB962C8B-B14F-4D97-AF65-F5344CB8AC3E}">
        <p14:creationId xmlns:p14="http://schemas.microsoft.com/office/powerpoint/2010/main" val="1679729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7ACD11C-55EA-4895-B31C-EAF3BDDEFB33}"/>
              </a:ext>
            </a:extLst>
          </p:cNvPr>
          <p:cNvSpPr>
            <a:spLocks noGrp="1"/>
          </p:cNvSpPr>
          <p:nvPr>
            <p:ph type="title"/>
          </p:nvPr>
        </p:nvSpPr>
        <p:spPr>
          <a:xfrm>
            <a:off x="838200" y="365125"/>
            <a:ext cx="10515600" cy="500637"/>
          </a:xfrm>
        </p:spPr>
        <p:txBody>
          <a:bodyPr>
            <a:normAutofit fontScale="90000"/>
          </a:bodyPr>
          <a:lstStyle/>
          <a:p>
            <a:pPr algn="ctr"/>
            <a:r>
              <a:rPr lang="pl-PL" b="1" dirty="0"/>
              <a:t>I reforma Paktu stabilności i wzrostu</a:t>
            </a:r>
            <a:endParaRPr lang="pl-PL" dirty="0"/>
          </a:p>
        </p:txBody>
      </p:sp>
      <p:sp>
        <p:nvSpPr>
          <p:cNvPr id="3" name="Symbol zastępczy zawartości 2">
            <a:extLst>
              <a:ext uri="{FF2B5EF4-FFF2-40B4-BE49-F238E27FC236}">
                <a16:creationId xmlns:a16="http://schemas.microsoft.com/office/drawing/2014/main" id="{8175B18E-578D-4A79-9AE0-ABC4930CCD20}"/>
              </a:ext>
            </a:extLst>
          </p:cNvPr>
          <p:cNvSpPr>
            <a:spLocks noGrp="1"/>
          </p:cNvSpPr>
          <p:nvPr>
            <p:ph idx="1"/>
          </p:nvPr>
        </p:nvSpPr>
        <p:spPr>
          <a:xfrm>
            <a:off x="838200" y="1215957"/>
            <a:ext cx="10515600" cy="4961006"/>
          </a:xfrm>
        </p:spPr>
        <p:txBody>
          <a:bodyPr>
            <a:normAutofit fontScale="77500" lnSpcReduction="20000"/>
          </a:bodyPr>
          <a:lstStyle/>
          <a:p>
            <a:pPr marL="0" indent="0" algn="just">
              <a:buNone/>
            </a:pPr>
            <a:r>
              <a:rPr lang="pl-PL" dirty="0"/>
              <a:t>Jeżeli podwójny warunek zawarty w nadrzędnej zasadzie – stanowiącej, że przed uwzględnieniem istotnych czynników, deficyt sektora instytucji rządowych i samorządowych pozostaje bliski wartości odniesienia, a przekroczenie wartości odniesienia ma charakter tymczasowy – </a:t>
            </a:r>
            <a:r>
              <a:rPr lang="pl-PL" dirty="0">
                <a:effectLst>
                  <a:outerShdw blurRad="38100" dist="38100" dir="2700000" algn="tl">
                    <a:srgbClr val="000000">
                      <a:alpha val="43137"/>
                    </a:srgbClr>
                  </a:outerShdw>
                </a:effectLst>
              </a:rPr>
              <a:t>jest w całości spełniony</a:t>
            </a:r>
            <a:r>
              <a:rPr lang="pl-PL" dirty="0"/>
              <a:t>, czynniki te są również uwzględniane przy podejmowaniu kroków prowadzących do decyzji o istnieniu nadmiernego deficytu. Zrównoważona ocena ogólna, którą dokonuje Rada, uwzględnia wszystkie te czynniki.</a:t>
            </a:r>
          </a:p>
          <a:p>
            <a:pPr marL="0" indent="0" algn="just">
              <a:buNone/>
            </a:pPr>
            <a:endParaRPr lang="pl-PL" dirty="0"/>
          </a:p>
          <a:p>
            <a:pPr marL="0" indent="0" algn="just">
              <a:buNone/>
            </a:pPr>
            <a:r>
              <a:rPr lang="pl-PL" dirty="0"/>
              <a:t>Komisja i Rada, przy dokonywaniu wszystkich ocen budżetowych w ramach procedury nadmiernego deficytu, </a:t>
            </a:r>
            <a:r>
              <a:rPr lang="pl-PL" dirty="0">
                <a:effectLst>
                  <a:outerShdw blurRad="38100" dist="38100" dir="2700000" algn="tl">
                    <a:srgbClr val="000000">
                      <a:alpha val="43137"/>
                    </a:srgbClr>
                  </a:outerShdw>
                </a:effectLst>
              </a:rPr>
              <a:t>należycie uwzględniają wdrażanie reform emerytalnych wprowadzających system oparty na wielu filarach, w tym obowiązkowy filar kapitałowy</a:t>
            </a:r>
            <a:r>
              <a:rPr lang="pl-PL" dirty="0"/>
              <a:t>.</a:t>
            </a:r>
          </a:p>
          <a:p>
            <a:pPr marL="0" indent="0" algn="just">
              <a:buNone/>
            </a:pPr>
            <a:endParaRPr lang="pl-PL" dirty="0"/>
          </a:p>
          <a:p>
            <a:pPr marL="0" indent="0" algn="just">
              <a:buNone/>
            </a:pPr>
            <a:r>
              <a:rPr lang="pl-PL" dirty="0"/>
              <a:t>W przypadku Państw Członkowskich, w których </a:t>
            </a:r>
            <a:r>
              <a:rPr lang="pl-PL" u="sng" dirty="0"/>
              <a:t>deficyt przekracza wartość odniesienia, lecz pozostaje bliski tej wartości, a przekroczenie to odzwierciedla wdrażanie reformy emerytalnej wprowadzającej system oparty na wielu filarach</a:t>
            </a:r>
            <a:r>
              <a:rPr lang="pl-PL" dirty="0"/>
              <a:t>, </a:t>
            </a:r>
            <a:r>
              <a:rPr lang="pl-PL" u="sng" dirty="0"/>
              <a:t>w tym obowiązkowy filar kapitałowy, </a:t>
            </a:r>
            <a:r>
              <a:rPr lang="pl-PL" dirty="0">
                <a:effectLst>
                  <a:outerShdw blurRad="38100" dist="38100" dir="2700000" algn="tl">
                    <a:srgbClr val="000000">
                      <a:alpha val="43137"/>
                    </a:srgbClr>
                  </a:outerShdw>
                </a:effectLst>
              </a:rPr>
              <a:t>Komisja i Rada przy dokonywaniu oceny zmian wielkości deficytu w ramach procedury nadmiernego deficytu uwzględniają również koszt reformy dla sektora publicznego</a:t>
            </a:r>
            <a:r>
              <a:rPr lang="pl-PL" dirty="0"/>
              <a:t>. W tym celu uwzględnia się w sposób degresywny i liniowy koszt netto reformy przez pięcioletni okres przejściowy.</a:t>
            </a:r>
          </a:p>
        </p:txBody>
      </p:sp>
      <p:sp>
        <p:nvSpPr>
          <p:cNvPr id="6" name="Symbol zastępczy numeru slajdu 5">
            <a:extLst>
              <a:ext uri="{FF2B5EF4-FFF2-40B4-BE49-F238E27FC236}">
                <a16:creationId xmlns:a16="http://schemas.microsoft.com/office/drawing/2014/main" id="{8FA72C1B-167C-47D8-9A90-A905D87B4D0F}"/>
              </a:ext>
            </a:extLst>
          </p:cNvPr>
          <p:cNvSpPr>
            <a:spLocks noGrp="1"/>
          </p:cNvSpPr>
          <p:nvPr>
            <p:ph type="sldNum" sz="quarter" idx="12"/>
          </p:nvPr>
        </p:nvSpPr>
        <p:spPr/>
        <p:txBody>
          <a:bodyPr/>
          <a:lstStyle/>
          <a:p>
            <a:fld id="{5D3A0BF6-33AC-4C0D-95CF-8A13FF2238C0}" type="slidenum">
              <a:rPr lang="pl-PL" smtClean="0"/>
              <a:t>15</a:t>
            </a:fld>
            <a:endParaRPr lang="pl-PL"/>
          </a:p>
        </p:txBody>
      </p:sp>
    </p:spTree>
    <p:extLst>
      <p:ext uri="{BB962C8B-B14F-4D97-AF65-F5344CB8AC3E}">
        <p14:creationId xmlns:p14="http://schemas.microsoft.com/office/powerpoint/2010/main" val="4694045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2D78FEC-B72F-489A-9D72-0A73A36ECB28}"/>
              </a:ext>
            </a:extLst>
          </p:cNvPr>
          <p:cNvSpPr>
            <a:spLocks noGrp="1"/>
          </p:cNvSpPr>
          <p:nvPr>
            <p:ph type="title"/>
          </p:nvPr>
        </p:nvSpPr>
        <p:spPr>
          <a:xfrm>
            <a:off x="838200" y="365125"/>
            <a:ext cx="10515600" cy="481181"/>
          </a:xfrm>
        </p:spPr>
        <p:txBody>
          <a:bodyPr>
            <a:normAutofit fontScale="90000"/>
          </a:bodyPr>
          <a:lstStyle/>
          <a:p>
            <a:pPr algn="ctr"/>
            <a:r>
              <a:rPr lang="pl-PL" b="1" dirty="0"/>
              <a:t>I reforma Paktu stabilności i wzrostu</a:t>
            </a:r>
            <a:endParaRPr lang="pl-PL" dirty="0"/>
          </a:p>
        </p:txBody>
      </p:sp>
      <p:sp>
        <p:nvSpPr>
          <p:cNvPr id="3" name="Symbol zastępczy zawartości 2">
            <a:extLst>
              <a:ext uri="{FF2B5EF4-FFF2-40B4-BE49-F238E27FC236}">
                <a16:creationId xmlns:a16="http://schemas.microsoft.com/office/drawing/2014/main" id="{8D484F9D-A132-4A47-A36B-9204F8A95FE6}"/>
              </a:ext>
            </a:extLst>
          </p:cNvPr>
          <p:cNvSpPr>
            <a:spLocks noGrp="1"/>
          </p:cNvSpPr>
          <p:nvPr>
            <p:ph idx="1"/>
          </p:nvPr>
        </p:nvSpPr>
        <p:spPr>
          <a:xfrm>
            <a:off x="272373" y="1011677"/>
            <a:ext cx="11537005" cy="5165286"/>
          </a:xfrm>
        </p:spPr>
        <p:txBody>
          <a:bodyPr>
            <a:normAutofit fontScale="92500" lnSpcReduction="20000"/>
          </a:bodyPr>
          <a:lstStyle/>
          <a:p>
            <a:pPr marL="0" indent="0" algn="just">
              <a:buNone/>
            </a:pPr>
            <a:r>
              <a:rPr lang="pl-PL" dirty="0"/>
              <a:t>Rada podejmuje decyzję o istnieniu nadmiernego deficytu </a:t>
            </a:r>
            <a:r>
              <a:rPr lang="pl-PL" u="sng" dirty="0"/>
              <a:t>z zasady, w terminie </a:t>
            </a:r>
            <a:r>
              <a:rPr lang="pl-PL" u="sng" dirty="0">
                <a:effectLst>
                  <a:outerShdw blurRad="38100" dist="38100" dir="2700000" algn="tl">
                    <a:srgbClr val="000000">
                      <a:alpha val="43137"/>
                    </a:srgbClr>
                  </a:outerShdw>
                </a:effectLst>
              </a:rPr>
              <a:t>czterech miesięcy </a:t>
            </a:r>
            <a:r>
              <a:rPr lang="pl-PL" u="sng" dirty="0"/>
              <a:t>od dat przedstawienia sprawozdań</a:t>
            </a:r>
            <a:r>
              <a:rPr lang="pl-PL" dirty="0"/>
              <a:t>. W przypadku uznania, że w danym Państwie Członkowskim istnieje nadmierny deficyt, Rada jednocześnie wydaje dla niego zalecenia.</a:t>
            </a:r>
          </a:p>
          <a:p>
            <a:pPr marL="0" indent="0" algn="just">
              <a:buNone/>
            </a:pPr>
            <a:endParaRPr lang="pl-PL" dirty="0"/>
          </a:p>
          <a:p>
            <a:pPr marL="0" indent="0" algn="just">
              <a:buNone/>
            </a:pPr>
            <a:r>
              <a:rPr lang="pl-PL" dirty="0"/>
              <a:t>Zalecenie Rady określa ostateczny termin </a:t>
            </a:r>
            <a:r>
              <a:rPr lang="pl-PL" dirty="0">
                <a:effectLst>
                  <a:outerShdw blurRad="38100" dist="38100" dir="2700000" algn="tl">
                    <a:srgbClr val="000000">
                      <a:alpha val="43137"/>
                    </a:srgbClr>
                  </a:outerShdw>
                </a:effectLst>
              </a:rPr>
              <a:t>nie dłuższy niż sześć miesięcy </a:t>
            </a:r>
            <a:r>
              <a:rPr lang="pl-PL" dirty="0"/>
              <a:t>na podjęcie przez dane Państwo Członkowskie skutecznego działania.</a:t>
            </a:r>
          </a:p>
          <a:p>
            <a:pPr marL="0" indent="0" algn="just">
              <a:buNone/>
            </a:pPr>
            <a:endParaRPr lang="pl-PL" dirty="0"/>
          </a:p>
          <a:p>
            <a:pPr marL="0" indent="0" algn="just">
              <a:buNone/>
            </a:pPr>
            <a:r>
              <a:rPr lang="pl-PL" dirty="0"/>
              <a:t>Zalecenie Rady określa również ostateczny termin skorygowania nadmiernego deficytu, które </a:t>
            </a:r>
            <a:r>
              <a:rPr lang="pl-PL" dirty="0">
                <a:effectLst>
                  <a:outerShdw blurRad="38100" dist="38100" dir="2700000" algn="tl">
                    <a:srgbClr val="000000">
                      <a:alpha val="43137"/>
                    </a:srgbClr>
                  </a:outerShdw>
                </a:effectLst>
              </a:rPr>
              <a:t>powinno zostać osiągnięte w roku następującym po roku stwierdzenia nadmiernego deficytu</a:t>
            </a:r>
            <a:r>
              <a:rPr lang="pl-PL" dirty="0"/>
              <a:t>, chyba że zaistnieją szczególne okoliczności. </a:t>
            </a:r>
            <a:r>
              <a:rPr lang="pl-PL" u="sng" dirty="0"/>
              <a:t>W zaleceniu Rada żąda od Państwa Członkowskiego osiągnięcia minimalnej rocznej korekty, o co najmniej 0,5 % PKB, rozumiane jako punkt odniesienia, salda w ujęciu uwzględniającym zmiany cykliczne, po skorygowaniu o działania jednorazowe i tymczasowe, w celu zapewnienia skorygowania nadmiernego deficytu w ostatecznym terminie wskazanym w zaleceniu.</a:t>
            </a:r>
          </a:p>
          <a:p>
            <a:pPr marL="0" indent="0" algn="just">
              <a:buNone/>
            </a:pPr>
            <a:endParaRPr lang="pl-PL" dirty="0"/>
          </a:p>
        </p:txBody>
      </p:sp>
      <p:sp>
        <p:nvSpPr>
          <p:cNvPr id="6" name="Symbol zastępczy numeru slajdu 5">
            <a:extLst>
              <a:ext uri="{FF2B5EF4-FFF2-40B4-BE49-F238E27FC236}">
                <a16:creationId xmlns:a16="http://schemas.microsoft.com/office/drawing/2014/main" id="{D05B4316-7C66-4549-BE2F-6136F9C78BB7}"/>
              </a:ext>
            </a:extLst>
          </p:cNvPr>
          <p:cNvSpPr>
            <a:spLocks noGrp="1"/>
          </p:cNvSpPr>
          <p:nvPr>
            <p:ph type="sldNum" sz="quarter" idx="12"/>
          </p:nvPr>
        </p:nvSpPr>
        <p:spPr/>
        <p:txBody>
          <a:bodyPr/>
          <a:lstStyle/>
          <a:p>
            <a:fld id="{5D3A0BF6-33AC-4C0D-95CF-8A13FF2238C0}" type="slidenum">
              <a:rPr lang="pl-PL" smtClean="0"/>
              <a:t>16</a:t>
            </a:fld>
            <a:endParaRPr lang="pl-PL"/>
          </a:p>
        </p:txBody>
      </p:sp>
    </p:spTree>
    <p:extLst>
      <p:ext uri="{BB962C8B-B14F-4D97-AF65-F5344CB8AC3E}">
        <p14:creationId xmlns:p14="http://schemas.microsoft.com/office/powerpoint/2010/main" val="19523579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DC1C33C-83FB-4EF4-B200-33383AEFDC43}"/>
              </a:ext>
            </a:extLst>
          </p:cNvPr>
          <p:cNvSpPr>
            <a:spLocks noGrp="1"/>
          </p:cNvSpPr>
          <p:nvPr>
            <p:ph type="title"/>
          </p:nvPr>
        </p:nvSpPr>
        <p:spPr>
          <a:xfrm>
            <a:off x="838200" y="365126"/>
            <a:ext cx="10515600" cy="315912"/>
          </a:xfrm>
        </p:spPr>
        <p:txBody>
          <a:bodyPr>
            <a:noAutofit/>
          </a:bodyPr>
          <a:lstStyle/>
          <a:p>
            <a:pPr algn="ctr"/>
            <a:r>
              <a:rPr lang="pl-PL" sz="4000" b="1" dirty="0"/>
              <a:t>Nowe akty prawne przyjęte w 2011 r.</a:t>
            </a:r>
          </a:p>
        </p:txBody>
      </p:sp>
      <p:sp>
        <p:nvSpPr>
          <p:cNvPr id="3" name="Symbol zastępczy zawartości 2">
            <a:extLst>
              <a:ext uri="{FF2B5EF4-FFF2-40B4-BE49-F238E27FC236}">
                <a16:creationId xmlns:a16="http://schemas.microsoft.com/office/drawing/2014/main" id="{F480DE71-68E5-45FA-A32E-827D8ED14729}"/>
              </a:ext>
            </a:extLst>
          </p:cNvPr>
          <p:cNvSpPr>
            <a:spLocks noGrp="1"/>
          </p:cNvSpPr>
          <p:nvPr>
            <p:ph idx="1"/>
          </p:nvPr>
        </p:nvSpPr>
        <p:spPr>
          <a:xfrm>
            <a:off x="426203" y="1092631"/>
            <a:ext cx="11437750" cy="5246176"/>
          </a:xfrm>
        </p:spPr>
        <p:txBody>
          <a:bodyPr>
            <a:normAutofit fontScale="85000" lnSpcReduction="10000"/>
          </a:bodyPr>
          <a:lstStyle/>
          <a:p>
            <a:pPr marL="0" indent="0" algn="just">
              <a:buNone/>
            </a:pPr>
            <a:r>
              <a:rPr lang="pl-PL" dirty="0">
                <a:effectLst>
                  <a:outerShdw blurRad="38100" dist="38100" dir="2700000" algn="tl">
                    <a:srgbClr val="000000">
                      <a:alpha val="43137"/>
                    </a:srgbClr>
                  </a:outerShdw>
                </a:effectLst>
              </a:rPr>
              <a:t>Pakt Euro Plus </a:t>
            </a:r>
            <a:r>
              <a:rPr lang="pl-PL" dirty="0"/>
              <a:t>– jest to uzgodnienie międzyrządowe zawarte podczas szczytu Rady Europejskiej w Brukseli 24–25 marca 2011 r. Stronami są państwa strefy euro oraz sześć państw spoza tej strefy (oprócz Polski, także Bułgarii, Danii, Litwy, Łotwy i Rumunii). </a:t>
            </a:r>
          </a:p>
          <a:p>
            <a:pPr marL="0" indent="0" algn="just">
              <a:buNone/>
            </a:pPr>
            <a:endParaRPr lang="pl-PL" dirty="0"/>
          </a:p>
          <a:p>
            <a:pPr marL="0" indent="0" algn="just">
              <a:buNone/>
            </a:pPr>
            <a:r>
              <a:rPr lang="pl-PL" dirty="0">
                <a:effectLst>
                  <a:outerShdw blurRad="38100" dist="38100" dir="2700000" algn="tl">
                    <a:srgbClr val="000000">
                      <a:alpha val="43137"/>
                    </a:srgbClr>
                  </a:outerShdw>
                </a:effectLst>
              </a:rPr>
              <a:t>Podstawowa funkcja Paktu </a:t>
            </a:r>
            <a:r>
              <a:rPr lang="pl-PL" dirty="0"/>
              <a:t>- wzmocnienie modelu zarządzania gospodarczego w Unii Europejskiej przez prowadzenie polityk gospodarczych tak, by służyły one konwergencji, wzrostowi zatrudnienia, stabilności budżetowej i finansowej oraz zwiększeniu konkurencyjności – przy ustaleniu politycznych mechanizmów wzajemnego monitorowania powziętych zobowiązań (na podstawie sprawozdań Komisji).</a:t>
            </a:r>
          </a:p>
          <a:p>
            <a:pPr marL="0" indent="0" algn="just">
              <a:buNone/>
            </a:pPr>
            <a:endParaRPr lang="pl-PL" dirty="0"/>
          </a:p>
          <a:p>
            <a:pPr marL="0" indent="0" algn="just">
              <a:buNone/>
            </a:pPr>
            <a:r>
              <a:rPr lang="pl-PL" dirty="0">
                <a:effectLst>
                  <a:outerShdw blurRad="38100" dist="38100" dir="2700000" algn="tl">
                    <a:srgbClr val="000000">
                      <a:alpha val="43137"/>
                    </a:srgbClr>
                  </a:outerShdw>
                </a:effectLst>
              </a:rPr>
              <a:t>W odniesieniu do polityki fiskalnej </a:t>
            </a:r>
            <a:r>
              <a:rPr lang="pl-PL" dirty="0"/>
              <a:t>- strony Paktu zobowiązały się do odzwierciedlenia unijnych zasad fiskalnych określonych w Pakcie na rzecz stabilności i wzrostu w ich ustawodawstwie krajowym (najlepiej w ramach regulacji konstytucyjnej). Zobowiązały się również do prowadzenia politycznej dyskusji służącej wymianie informacji i doświadczeń dotyczących polityk podatkowych.</a:t>
            </a:r>
          </a:p>
        </p:txBody>
      </p:sp>
      <p:sp>
        <p:nvSpPr>
          <p:cNvPr id="6" name="Symbol zastępczy numeru slajdu 5">
            <a:extLst>
              <a:ext uri="{FF2B5EF4-FFF2-40B4-BE49-F238E27FC236}">
                <a16:creationId xmlns:a16="http://schemas.microsoft.com/office/drawing/2014/main" id="{BF52304A-4408-422E-88BD-AE54598D3912}"/>
              </a:ext>
            </a:extLst>
          </p:cNvPr>
          <p:cNvSpPr>
            <a:spLocks noGrp="1"/>
          </p:cNvSpPr>
          <p:nvPr>
            <p:ph type="sldNum" sz="quarter" idx="12"/>
          </p:nvPr>
        </p:nvSpPr>
        <p:spPr/>
        <p:txBody>
          <a:bodyPr/>
          <a:lstStyle/>
          <a:p>
            <a:fld id="{5D3A0BF6-33AC-4C0D-95CF-8A13FF2238C0}" type="slidenum">
              <a:rPr lang="pl-PL" smtClean="0"/>
              <a:t>17</a:t>
            </a:fld>
            <a:endParaRPr lang="pl-PL"/>
          </a:p>
        </p:txBody>
      </p:sp>
    </p:spTree>
    <p:extLst>
      <p:ext uri="{BB962C8B-B14F-4D97-AF65-F5344CB8AC3E}">
        <p14:creationId xmlns:p14="http://schemas.microsoft.com/office/powerpoint/2010/main" val="17951673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7B19F495-3488-4D0B-9408-FC7484345502}"/>
              </a:ext>
            </a:extLst>
          </p:cNvPr>
          <p:cNvSpPr>
            <a:spLocks noGrp="1"/>
          </p:cNvSpPr>
          <p:nvPr>
            <p:ph idx="1"/>
          </p:nvPr>
        </p:nvSpPr>
        <p:spPr>
          <a:xfrm>
            <a:off x="193729" y="224725"/>
            <a:ext cx="11685722" cy="6400800"/>
          </a:xfrm>
        </p:spPr>
        <p:txBody>
          <a:bodyPr>
            <a:normAutofit fontScale="85000" lnSpcReduction="10000"/>
          </a:bodyPr>
          <a:lstStyle/>
          <a:p>
            <a:pPr marL="0" indent="0" algn="just">
              <a:buNone/>
            </a:pPr>
            <a:r>
              <a:rPr lang="pl-PL" dirty="0">
                <a:effectLst>
                  <a:outerShdw blurRad="38100" dist="38100" dir="2700000" algn="tl">
                    <a:srgbClr val="000000">
                      <a:alpha val="43137"/>
                    </a:srgbClr>
                  </a:outerShdw>
                </a:effectLst>
              </a:rPr>
              <a:t>Europejski Mechanizm Stabilizacji </a:t>
            </a:r>
            <a:r>
              <a:rPr lang="pl-PL" dirty="0"/>
              <a:t>(EMS) - jest organizacją międzynarodową (międzynarodową instytucją finansową) funkcjonującą na podstawie umowy zawartej między państwami Unii Europejskiej strefy euro. Podstawą jego utworzenia jest </a:t>
            </a:r>
            <a:r>
              <a:rPr lang="pl-PL" dirty="0">
                <a:effectLst>
                  <a:outerShdw blurRad="38100" dist="38100" dir="2700000" algn="tl">
                    <a:srgbClr val="000000">
                      <a:alpha val="43137"/>
                    </a:srgbClr>
                  </a:outerShdw>
                </a:effectLst>
              </a:rPr>
              <a:t>art. 136 ust. 3 TFUE. Powołany na podstawie zmiany Traktatu o funkcjonowaniu Unii Europejskiej w odniesieniu do mechanizmu stabilizacyjnego dla państw członkowskich, których walutą jest euro z 23 marca 2011 r. </a:t>
            </a:r>
            <a:r>
              <a:rPr lang="pl-PL" dirty="0"/>
              <a:t>(Dz. Urz. C 247 E/30 z 17.8.2012)</a:t>
            </a:r>
          </a:p>
          <a:p>
            <a:pPr marL="0" indent="0" algn="just">
              <a:buNone/>
            </a:pPr>
            <a:endParaRPr lang="pl-PL" dirty="0">
              <a:effectLst>
                <a:outerShdw blurRad="38100" dist="38100" dir="2700000" algn="tl">
                  <a:srgbClr val="000000">
                    <a:alpha val="43137"/>
                  </a:srgbClr>
                </a:outerShdw>
              </a:effectLst>
            </a:endParaRPr>
          </a:p>
          <a:p>
            <a:pPr marL="0" indent="0" algn="just">
              <a:buNone/>
            </a:pPr>
            <a:r>
              <a:rPr lang="pl-PL" dirty="0">
                <a:effectLst>
                  <a:outerShdw blurRad="38100" dist="38100" dir="2700000" algn="tl">
                    <a:srgbClr val="000000">
                      <a:alpha val="43137"/>
                    </a:srgbClr>
                  </a:outerShdw>
                </a:effectLst>
              </a:rPr>
              <a:t>EMS</a:t>
            </a:r>
            <a:r>
              <a:rPr lang="pl-PL" dirty="0"/>
              <a:t> łączy funkcję europejskiego instrumentu stabilności finansowej (EFSF) oraz europejskiego mechanizmu stabilizacji finansowej (EFSM). Europejski Mechanizm Stabilizacji ma formułę otwartą dla państw spoza strefy euro w tym sensie, że mają one obowiązek do niego przystąpić z chwilą uchylenia ich derogacji (dotyczącej Unii Gospodarczej i Walutowej) – w warunkach zachowania statusu państw spoza strefy euro, w kontekście EMS mają one jedynie status obserwatora.</a:t>
            </a:r>
          </a:p>
          <a:p>
            <a:pPr marL="0" indent="0" algn="just">
              <a:buNone/>
            </a:pPr>
            <a:endParaRPr lang="pl-PL" dirty="0">
              <a:effectLst>
                <a:outerShdw blurRad="38100" dist="38100" dir="2700000" algn="tl">
                  <a:srgbClr val="000000">
                    <a:alpha val="43137"/>
                  </a:srgbClr>
                </a:outerShdw>
              </a:effectLst>
            </a:endParaRPr>
          </a:p>
          <a:p>
            <a:pPr marL="0" indent="0" algn="just">
              <a:buNone/>
            </a:pPr>
            <a:r>
              <a:rPr lang="pl-PL" dirty="0">
                <a:effectLst>
                  <a:outerShdw blurRad="38100" dist="38100" dir="2700000" algn="tl">
                    <a:srgbClr val="000000">
                      <a:alpha val="43137"/>
                    </a:srgbClr>
                  </a:outerShdw>
                </a:effectLst>
              </a:rPr>
              <a:t>Celem EMS </a:t>
            </a:r>
            <a:r>
              <a:rPr lang="pl-PL" dirty="0"/>
              <a:t>jest świadczenie wsparcia stabilizacyjnego tym państwom strefy euro, które są zagrożone „poważnymi problemami finansowymi”, opierając się na funduszach stanowiących kapitały EMS, jak również funduszach pozyskanych na międzynarodowym rynku finansowym. Ponadto wsparcie z EMS musi być koordynowane ze wsparciem Międzynarodowego Funduszu Walutowego (o ile dane państwo chce z takiej pomocy skorzystać).</a:t>
            </a:r>
          </a:p>
          <a:p>
            <a:pPr marL="0" indent="0" algn="just">
              <a:buNone/>
            </a:pPr>
            <a:endParaRPr lang="pl-PL" dirty="0"/>
          </a:p>
          <a:p>
            <a:pPr marL="0" indent="0" algn="just">
              <a:buNone/>
            </a:pPr>
            <a:endParaRPr lang="pl-PL" dirty="0"/>
          </a:p>
          <a:p>
            <a:pPr marL="0" indent="0" algn="just">
              <a:buNone/>
            </a:pPr>
            <a:endParaRPr lang="pl-PL" dirty="0">
              <a:effectLst>
                <a:outerShdw blurRad="38100" dist="38100" dir="2700000" algn="tl">
                  <a:srgbClr val="000000">
                    <a:alpha val="43137"/>
                  </a:srgbClr>
                </a:outerShdw>
              </a:effectLst>
            </a:endParaRPr>
          </a:p>
        </p:txBody>
      </p:sp>
      <p:sp>
        <p:nvSpPr>
          <p:cNvPr id="5" name="Symbol zastępczy numeru slajdu 4">
            <a:extLst>
              <a:ext uri="{FF2B5EF4-FFF2-40B4-BE49-F238E27FC236}">
                <a16:creationId xmlns:a16="http://schemas.microsoft.com/office/drawing/2014/main" id="{8A4D5710-14D3-4146-9845-C2C60D6B5488}"/>
              </a:ext>
            </a:extLst>
          </p:cNvPr>
          <p:cNvSpPr>
            <a:spLocks noGrp="1"/>
          </p:cNvSpPr>
          <p:nvPr>
            <p:ph type="sldNum" sz="quarter" idx="12"/>
          </p:nvPr>
        </p:nvSpPr>
        <p:spPr/>
        <p:txBody>
          <a:bodyPr/>
          <a:lstStyle/>
          <a:p>
            <a:fld id="{5D3A0BF6-33AC-4C0D-95CF-8A13FF2238C0}" type="slidenum">
              <a:rPr lang="pl-PL" smtClean="0"/>
              <a:t>18</a:t>
            </a:fld>
            <a:endParaRPr lang="pl-PL"/>
          </a:p>
        </p:txBody>
      </p:sp>
    </p:spTree>
    <p:extLst>
      <p:ext uri="{BB962C8B-B14F-4D97-AF65-F5344CB8AC3E}">
        <p14:creationId xmlns:p14="http://schemas.microsoft.com/office/powerpoint/2010/main" val="360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B8BDA04-CFE0-4AD6-9540-26F70E06666A}"/>
              </a:ext>
            </a:extLst>
          </p:cNvPr>
          <p:cNvSpPr>
            <a:spLocks noGrp="1"/>
          </p:cNvSpPr>
          <p:nvPr>
            <p:ph type="title"/>
          </p:nvPr>
        </p:nvSpPr>
        <p:spPr>
          <a:xfrm>
            <a:off x="224725" y="365126"/>
            <a:ext cx="11732217" cy="315912"/>
          </a:xfrm>
        </p:spPr>
        <p:txBody>
          <a:bodyPr>
            <a:noAutofit/>
          </a:bodyPr>
          <a:lstStyle/>
          <a:p>
            <a:pPr algn="ctr"/>
            <a:r>
              <a:rPr lang="pl-PL" sz="3200" b="1" dirty="0"/>
              <a:t>Sześciopak </a:t>
            </a:r>
            <a:r>
              <a:rPr lang="pl-PL" sz="3200" b="1" dirty="0" err="1"/>
              <a:t>UGiW</a:t>
            </a:r>
            <a:r>
              <a:rPr lang="pl-PL" sz="3200" b="1" dirty="0"/>
              <a:t> – przyjęty 16 listopada 2011 r. </a:t>
            </a:r>
          </a:p>
        </p:txBody>
      </p:sp>
      <p:sp>
        <p:nvSpPr>
          <p:cNvPr id="3" name="Symbol zastępczy zawartości 2">
            <a:extLst>
              <a:ext uri="{FF2B5EF4-FFF2-40B4-BE49-F238E27FC236}">
                <a16:creationId xmlns:a16="http://schemas.microsoft.com/office/drawing/2014/main" id="{1784AB43-AAE0-431A-B816-E04703A2C6CB}"/>
              </a:ext>
            </a:extLst>
          </p:cNvPr>
          <p:cNvSpPr>
            <a:spLocks noGrp="1"/>
          </p:cNvSpPr>
          <p:nvPr>
            <p:ph idx="1"/>
          </p:nvPr>
        </p:nvSpPr>
        <p:spPr>
          <a:xfrm>
            <a:off x="224725" y="1193368"/>
            <a:ext cx="11809709" cy="5299505"/>
          </a:xfrm>
        </p:spPr>
        <p:txBody>
          <a:bodyPr>
            <a:normAutofit fontScale="55000" lnSpcReduction="20000"/>
          </a:bodyPr>
          <a:lstStyle/>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endParaRPr lang="pl-PL" dirty="0"/>
          </a:p>
          <a:p>
            <a:pPr marL="0" indent="0" algn="just">
              <a:buNone/>
            </a:pPr>
            <a:endParaRPr lang="pl-PL" dirty="0"/>
          </a:p>
          <a:p>
            <a:pPr marL="0" indent="0" algn="just">
              <a:buNone/>
            </a:pPr>
            <a:r>
              <a:rPr lang="pl-PL" dirty="0"/>
              <a:t>Dyrektywa 2011/85/UE jest aktem dotyczącym wszystkich państw członkowskich, określa wymagane właściwości ram budżetowych (tj. uzgodnień, procedur, reguł i instytucji stanowiących podstawę prowadzenia polityki budżetowej sektora instytucji rządowych i samorządowych) państw członkowskich, które uznano za niezbędne w celu zapewnienia przestrzegania przez nie obowiązków wynikających z prawa unijnego w zakresie unikania nadmiernego deficytu. Wymaga od państw członkowskich podjęcia działań zmierzających do jej wykonania (termin do wykonania dyrektywy upływa z dniem 31 grudnia 2013 r.).</a:t>
            </a:r>
          </a:p>
        </p:txBody>
      </p:sp>
      <p:sp>
        <p:nvSpPr>
          <p:cNvPr id="4" name="Prostokąt 3">
            <a:extLst>
              <a:ext uri="{FF2B5EF4-FFF2-40B4-BE49-F238E27FC236}">
                <a16:creationId xmlns:a16="http://schemas.microsoft.com/office/drawing/2014/main" id="{5EE9B66B-C936-4A60-9D3F-19424BDED4F2}"/>
              </a:ext>
            </a:extLst>
          </p:cNvPr>
          <p:cNvSpPr/>
          <p:nvPr/>
        </p:nvSpPr>
        <p:spPr>
          <a:xfrm>
            <a:off x="643180" y="898902"/>
            <a:ext cx="5452820" cy="44247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800" b="1" i="0" u="sng" strike="noStrike" baseline="0" dirty="0">
                <a:latin typeface="MinionPro-Regular"/>
              </a:rPr>
              <a:t>Nowe elementy nadzoru, koordynacji i egzekwowania polityk gospodarczych:</a:t>
            </a:r>
          </a:p>
          <a:p>
            <a:pPr algn="ctr"/>
            <a:endParaRPr lang="pl-PL" b="1" dirty="0">
              <a:latin typeface="MinionPro-Regular"/>
            </a:endParaRPr>
          </a:p>
          <a:p>
            <a:pPr algn="ctr"/>
            <a:endParaRPr lang="pl-PL" sz="1800" b="0" i="0" u="none" strike="noStrike" baseline="0" dirty="0">
              <a:latin typeface="MinionPro-Regular"/>
            </a:endParaRPr>
          </a:p>
          <a:p>
            <a:pPr marL="285750" indent="-285750" algn="just">
              <a:buFontTx/>
              <a:buChar char="-"/>
            </a:pPr>
            <a:r>
              <a:rPr lang="pl-PL" sz="1800" b="0" i="0" u="none" strike="noStrike" baseline="0" dirty="0">
                <a:latin typeface="MinionPro-Regular"/>
              </a:rPr>
              <a:t>rozporządzenie 1173/2011 w sprawie skutecznego egzekwowania nadzoru budżetowego w strefie euro</a:t>
            </a:r>
          </a:p>
          <a:p>
            <a:pPr marL="285750" indent="-285750" algn="just">
              <a:buFontTx/>
              <a:buChar char="-"/>
            </a:pPr>
            <a:endParaRPr lang="pl-PL" sz="1800" b="0" i="0" u="none" strike="noStrike" baseline="0" dirty="0">
              <a:latin typeface="MinionPro-Regular"/>
            </a:endParaRPr>
          </a:p>
          <a:p>
            <a:pPr marL="285750" indent="-285750" algn="just">
              <a:buFontTx/>
              <a:buChar char="-"/>
            </a:pPr>
            <a:r>
              <a:rPr lang="pl-PL" sz="1800" b="0" i="0" u="none" strike="noStrike" baseline="0" dirty="0">
                <a:latin typeface="MinionPro-Regular"/>
              </a:rPr>
              <a:t>rozporządzenie 1175/2011 zmieniające rozporządzenie Rady nr 1466/97 w sprawie wzmocnienia nadzoru pozycji budżetowych oraz nadzoru i koordynacji polityk gospodarczych</a:t>
            </a:r>
          </a:p>
          <a:p>
            <a:pPr marL="285750" indent="-285750" algn="just">
              <a:buFontTx/>
              <a:buChar char="-"/>
            </a:pPr>
            <a:endParaRPr lang="pl-PL" sz="1800" b="0" i="0" u="none" strike="noStrike" baseline="0" dirty="0">
              <a:latin typeface="MinionPro-Regular"/>
            </a:endParaRPr>
          </a:p>
          <a:p>
            <a:pPr marL="285750" indent="-285750" algn="just">
              <a:buFontTx/>
              <a:buChar char="-"/>
            </a:pPr>
            <a:r>
              <a:rPr lang="pl-PL" sz="1800" b="0" i="0" u="none" strike="noStrike" baseline="0" dirty="0">
                <a:latin typeface="MinionPro-Regular"/>
              </a:rPr>
              <a:t>rozporządzenie 1177/2011 zmieniające rozporządzenie 1467/97 w sprawie przyspieszenia i wyjaśnienia procedury nadmiernego deficytu</a:t>
            </a:r>
          </a:p>
          <a:p>
            <a:pPr marL="285750" indent="-285750" algn="l">
              <a:buFontTx/>
              <a:buChar char="-"/>
            </a:pPr>
            <a:endParaRPr lang="pl-PL" dirty="0"/>
          </a:p>
        </p:txBody>
      </p:sp>
      <p:sp>
        <p:nvSpPr>
          <p:cNvPr id="5" name="Prostokąt 4">
            <a:extLst>
              <a:ext uri="{FF2B5EF4-FFF2-40B4-BE49-F238E27FC236}">
                <a16:creationId xmlns:a16="http://schemas.microsoft.com/office/drawing/2014/main" id="{A633EC5A-2A87-4D8F-BFFB-CBDCD0AA952B}"/>
              </a:ext>
            </a:extLst>
          </p:cNvPr>
          <p:cNvSpPr/>
          <p:nvPr/>
        </p:nvSpPr>
        <p:spPr>
          <a:xfrm>
            <a:off x="6873498" y="1193368"/>
            <a:ext cx="4675322" cy="34716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u="sng" dirty="0"/>
              <a:t>Uzupełnienie istniejącego mechanizmu zapobiegawczego (prewencyjnego) paktu:</a:t>
            </a:r>
          </a:p>
          <a:p>
            <a:pPr algn="ctr"/>
            <a:endParaRPr lang="pl-PL" u="sng" dirty="0"/>
          </a:p>
          <a:p>
            <a:pPr algn="ctr"/>
            <a:endParaRPr lang="pl-PL" dirty="0"/>
          </a:p>
          <a:p>
            <a:pPr marL="285750" indent="-285750" algn="just">
              <a:buFontTx/>
              <a:buChar char="-"/>
            </a:pPr>
            <a:r>
              <a:rPr lang="pl-PL" dirty="0"/>
              <a:t>rozporządzenie 1174/2011 w sprawie środków egzekwowania korekty nadmiernych zakłóceń równowagi makroekonomicznej w strefie euro</a:t>
            </a:r>
          </a:p>
          <a:p>
            <a:pPr marL="285750" indent="-285750" algn="just">
              <a:buFontTx/>
              <a:buChar char="-"/>
            </a:pPr>
            <a:endParaRPr lang="pl-PL" dirty="0"/>
          </a:p>
          <a:p>
            <a:pPr marL="285750" indent="-285750" algn="just">
              <a:buFontTx/>
              <a:buChar char="-"/>
            </a:pPr>
            <a:r>
              <a:rPr lang="pl-PL" dirty="0"/>
              <a:t>rozporządzenie 1176/2011 w sprawie zapobiegania zakłóceniom równowagi makroekonomicznej i ich korygowania</a:t>
            </a:r>
          </a:p>
        </p:txBody>
      </p:sp>
      <p:sp>
        <p:nvSpPr>
          <p:cNvPr id="8" name="Symbol zastępczy numeru slajdu 7">
            <a:extLst>
              <a:ext uri="{FF2B5EF4-FFF2-40B4-BE49-F238E27FC236}">
                <a16:creationId xmlns:a16="http://schemas.microsoft.com/office/drawing/2014/main" id="{DA5B04AA-4B0E-49FD-B19D-E03FAB31AFB0}"/>
              </a:ext>
            </a:extLst>
          </p:cNvPr>
          <p:cNvSpPr>
            <a:spLocks noGrp="1"/>
          </p:cNvSpPr>
          <p:nvPr>
            <p:ph type="sldNum" sz="quarter" idx="12"/>
          </p:nvPr>
        </p:nvSpPr>
        <p:spPr/>
        <p:txBody>
          <a:bodyPr/>
          <a:lstStyle/>
          <a:p>
            <a:fld id="{5D3A0BF6-33AC-4C0D-95CF-8A13FF2238C0}" type="slidenum">
              <a:rPr lang="pl-PL" smtClean="0"/>
              <a:t>19</a:t>
            </a:fld>
            <a:endParaRPr lang="pl-PL"/>
          </a:p>
        </p:txBody>
      </p:sp>
    </p:spTree>
    <p:extLst>
      <p:ext uri="{BB962C8B-B14F-4D97-AF65-F5344CB8AC3E}">
        <p14:creationId xmlns:p14="http://schemas.microsoft.com/office/powerpoint/2010/main" val="1980771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99E741B-ABDC-4FDB-8DC4-CEB10575A138}"/>
              </a:ext>
            </a:extLst>
          </p:cNvPr>
          <p:cNvSpPr>
            <a:spLocks noGrp="1"/>
          </p:cNvSpPr>
          <p:nvPr>
            <p:ph type="title"/>
          </p:nvPr>
        </p:nvSpPr>
        <p:spPr>
          <a:xfrm>
            <a:off x="838200" y="365125"/>
            <a:ext cx="10515600" cy="481181"/>
          </a:xfrm>
        </p:spPr>
        <p:txBody>
          <a:bodyPr>
            <a:normAutofit fontScale="90000"/>
          </a:bodyPr>
          <a:lstStyle/>
          <a:p>
            <a:pPr algn="ctr"/>
            <a:r>
              <a:rPr lang="pl-PL" b="1" dirty="0"/>
              <a:t>Geneza Paktu stabilności i wzrostu</a:t>
            </a:r>
          </a:p>
        </p:txBody>
      </p:sp>
      <p:sp>
        <p:nvSpPr>
          <p:cNvPr id="3" name="Symbol zastępczy zawartości 2">
            <a:extLst>
              <a:ext uri="{FF2B5EF4-FFF2-40B4-BE49-F238E27FC236}">
                <a16:creationId xmlns:a16="http://schemas.microsoft.com/office/drawing/2014/main" id="{783AC95A-2543-471A-9AB1-F0B9F35B533C}"/>
              </a:ext>
            </a:extLst>
          </p:cNvPr>
          <p:cNvSpPr>
            <a:spLocks noGrp="1"/>
          </p:cNvSpPr>
          <p:nvPr>
            <p:ph idx="1"/>
          </p:nvPr>
        </p:nvSpPr>
        <p:spPr>
          <a:xfrm>
            <a:off x="838200" y="1215957"/>
            <a:ext cx="10515600" cy="4961006"/>
          </a:xfrm>
        </p:spPr>
        <p:txBody>
          <a:bodyPr>
            <a:normAutofit lnSpcReduction="10000"/>
          </a:bodyPr>
          <a:lstStyle/>
          <a:p>
            <a:pPr algn="just"/>
            <a:r>
              <a:rPr lang="pl-PL" dirty="0"/>
              <a:t>Plan Wernera i Europejski System Walutowy – 1970 r.</a:t>
            </a:r>
          </a:p>
          <a:p>
            <a:pPr marL="0" indent="0" algn="just">
              <a:buNone/>
            </a:pPr>
            <a:endParaRPr lang="pl-PL" dirty="0"/>
          </a:p>
          <a:p>
            <a:pPr algn="just"/>
            <a:r>
              <a:rPr lang="pl-PL" dirty="0"/>
              <a:t>Traktat o Unii Europejskiej (TUE) – traktat z </a:t>
            </a:r>
            <a:r>
              <a:rPr lang="pl-PL" dirty="0" err="1"/>
              <a:t>Maastricht</a:t>
            </a:r>
            <a:r>
              <a:rPr lang="pl-PL" dirty="0"/>
              <a:t>:</a:t>
            </a:r>
          </a:p>
          <a:p>
            <a:pPr marL="0" indent="0" algn="just">
              <a:buNone/>
            </a:pPr>
            <a:r>
              <a:rPr lang="pl-PL" dirty="0"/>
              <a:t>	Podpisanie: </a:t>
            </a:r>
            <a:r>
              <a:rPr lang="pl-PL" dirty="0" err="1"/>
              <a:t>Maastricht</a:t>
            </a:r>
            <a:r>
              <a:rPr lang="pl-PL" dirty="0"/>
              <a:t> (Holandia), 7 lutego 1992 r.</a:t>
            </a:r>
          </a:p>
          <a:p>
            <a:pPr marL="0" indent="0" algn="just">
              <a:buNone/>
            </a:pPr>
            <a:r>
              <a:rPr lang="pl-PL" dirty="0"/>
              <a:t>	Wejście w życie: 1 listopada 1993 r.</a:t>
            </a:r>
          </a:p>
          <a:p>
            <a:pPr marL="0" indent="0" algn="just">
              <a:buNone/>
            </a:pPr>
            <a:endParaRPr lang="pl-PL" dirty="0"/>
          </a:p>
          <a:p>
            <a:pPr algn="just"/>
            <a:r>
              <a:rPr lang="pl-PL" dirty="0"/>
              <a:t>Cel Unii Gospodarczej i Walutowej:</a:t>
            </a:r>
          </a:p>
          <a:p>
            <a:pPr marL="0" indent="0" algn="just">
              <a:buNone/>
            </a:pPr>
            <a:r>
              <a:rPr lang="pl-PL" dirty="0"/>
              <a:t>	- wprowadzenie wspólnej waluty euro</a:t>
            </a:r>
          </a:p>
          <a:p>
            <a:pPr marL="0" indent="0" algn="just">
              <a:buNone/>
            </a:pPr>
            <a:r>
              <a:rPr lang="pl-PL" dirty="0"/>
              <a:t>	- centralizacja polityki pieniężnej</a:t>
            </a:r>
          </a:p>
          <a:p>
            <a:pPr marL="0" indent="0" algn="just">
              <a:buNone/>
            </a:pPr>
            <a:r>
              <a:rPr lang="pl-PL" dirty="0"/>
              <a:t>	- </a:t>
            </a:r>
            <a:r>
              <a:rPr lang="pl-PL" dirty="0">
                <a:effectLst>
                  <a:outerShdw blurRad="38100" dist="38100" dir="2700000" algn="tl">
                    <a:srgbClr val="000000">
                      <a:alpha val="43137"/>
                    </a:srgbClr>
                  </a:outerShdw>
                </a:effectLst>
              </a:rPr>
              <a:t>koordynacja polityk gospodarczych państw UE</a:t>
            </a:r>
          </a:p>
        </p:txBody>
      </p:sp>
      <p:sp>
        <p:nvSpPr>
          <p:cNvPr id="6" name="Symbol zastępczy numeru slajdu 5">
            <a:extLst>
              <a:ext uri="{FF2B5EF4-FFF2-40B4-BE49-F238E27FC236}">
                <a16:creationId xmlns:a16="http://schemas.microsoft.com/office/drawing/2014/main" id="{8E002D83-5D95-4DD9-BA7E-4950D430270D}"/>
              </a:ext>
            </a:extLst>
          </p:cNvPr>
          <p:cNvSpPr>
            <a:spLocks noGrp="1"/>
          </p:cNvSpPr>
          <p:nvPr>
            <p:ph type="sldNum" sz="quarter" idx="12"/>
          </p:nvPr>
        </p:nvSpPr>
        <p:spPr/>
        <p:txBody>
          <a:bodyPr/>
          <a:lstStyle/>
          <a:p>
            <a:fld id="{5D3A0BF6-33AC-4C0D-95CF-8A13FF2238C0}" type="slidenum">
              <a:rPr lang="pl-PL" smtClean="0"/>
              <a:t>2</a:t>
            </a:fld>
            <a:endParaRPr lang="pl-PL"/>
          </a:p>
        </p:txBody>
      </p:sp>
    </p:spTree>
    <p:extLst>
      <p:ext uri="{BB962C8B-B14F-4D97-AF65-F5344CB8AC3E}">
        <p14:creationId xmlns:p14="http://schemas.microsoft.com/office/powerpoint/2010/main" val="12555794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BF370C6-C46B-4F4D-8E81-1D374C7C32E6}"/>
              </a:ext>
            </a:extLst>
          </p:cNvPr>
          <p:cNvSpPr>
            <a:spLocks noGrp="1"/>
          </p:cNvSpPr>
          <p:nvPr>
            <p:ph type="title"/>
          </p:nvPr>
        </p:nvSpPr>
        <p:spPr>
          <a:xfrm>
            <a:off x="838200" y="365126"/>
            <a:ext cx="10515600" cy="315912"/>
          </a:xfrm>
        </p:spPr>
        <p:txBody>
          <a:bodyPr>
            <a:normAutofit fontScale="90000"/>
          </a:bodyPr>
          <a:lstStyle/>
          <a:p>
            <a:pPr algn="ctr"/>
            <a:r>
              <a:rPr lang="pl-PL" b="1" dirty="0"/>
              <a:t>II reforma Paktu stabilności i wzrostu</a:t>
            </a:r>
            <a:endParaRPr lang="pl-PL" dirty="0"/>
          </a:p>
        </p:txBody>
      </p:sp>
      <p:sp>
        <p:nvSpPr>
          <p:cNvPr id="3" name="Symbol zastępczy zawartości 2">
            <a:extLst>
              <a:ext uri="{FF2B5EF4-FFF2-40B4-BE49-F238E27FC236}">
                <a16:creationId xmlns:a16="http://schemas.microsoft.com/office/drawing/2014/main" id="{98E86A81-63F3-4FD5-9020-790A23C76F2B}"/>
              </a:ext>
            </a:extLst>
          </p:cNvPr>
          <p:cNvSpPr>
            <a:spLocks noGrp="1"/>
          </p:cNvSpPr>
          <p:nvPr>
            <p:ph idx="1"/>
          </p:nvPr>
        </p:nvSpPr>
        <p:spPr>
          <a:xfrm>
            <a:off x="426203" y="999641"/>
            <a:ext cx="11406753" cy="5625884"/>
          </a:xfrm>
        </p:spPr>
        <p:txBody>
          <a:bodyPr>
            <a:normAutofit fontScale="92500" lnSpcReduction="10000"/>
          </a:bodyPr>
          <a:lstStyle/>
          <a:p>
            <a:pPr algn="just"/>
            <a:r>
              <a:rPr lang="pl-PL" dirty="0"/>
              <a:t>Rozporządzenie 1173/2011 dotyczy ustanowienia nowych sankcji w odniesieniu do procedury wielostronnego monitorowania (PWM) oraz procedury nadmiernego deficytu i </a:t>
            </a:r>
            <a:r>
              <a:rPr lang="pl-PL" u="sng" dirty="0"/>
              <a:t>ma zastosowanie jedynie wobec państw strefy euro.</a:t>
            </a:r>
          </a:p>
          <a:p>
            <a:pPr marL="0" indent="0" algn="just">
              <a:buNone/>
            </a:pPr>
            <a:endParaRPr lang="pl-PL" u="sng" dirty="0"/>
          </a:p>
          <a:p>
            <a:pPr marL="0" indent="0" algn="just">
              <a:buNone/>
            </a:pPr>
            <a:r>
              <a:rPr lang="pl-PL" dirty="0">
                <a:effectLst>
                  <a:outerShdw blurRad="38100" dist="38100" dir="2700000" algn="tl">
                    <a:srgbClr val="000000">
                      <a:alpha val="43137"/>
                    </a:srgbClr>
                  </a:outerShdw>
                </a:effectLst>
              </a:rPr>
              <a:t>Sankcja</a:t>
            </a:r>
            <a:r>
              <a:rPr lang="pl-PL" dirty="0"/>
              <a:t> – obowiązek złożenia w Komisji Europejskiej oprocentowanego depozytu w wysokości 0,2% PKB (z roku poprzedzającego rok, w którym nałożono sankcję). Szybsze nałożenie sankcji – na etapie postępowania na podstawie art. 126 ust. 8.  </a:t>
            </a:r>
            <a:r>
              <a:rPr lang="pl-PL" dirty="0">
                <a:effectLst>
                  <a:outerShdw blurRad="38100" dist="38100" dir="2700000" algn="tl">
                    <a:srgbClr val="000000">
                      <a:alpha val="43137"/>
                    </a:srgbClr>
                  </a:outerShdw>
                </a:effectLst>
              </a:rPr>
              <a:t>Wszystkie depozyty/grzywny płacone są na dobro rachunku Europejskiego Mechanizmu Stabilizacyjnego.</a:t>
            </a:r>
          </a:p>
          <a:p>
            <a:pPr marL="0" indent="0" algn="just">
              <a:buNone/>
            </a:pPr>
            <a:endParaRPr lang="pl-PL" dirty="0">
              <a:effectLst>
                <a:outerShdw blurRad="38100" dist="38100" dir="2700000" algn="tl">
                  <a:srgbClr val="000000">
                    <a:alpha val="43137"/>
                  </a:srgbClr>
                </a:outerShdw>
              </a:effectLst>
            </a:endParaRPr>
          </a:p>
          <a:p>
            <a:pPr marL="0" indent="0" algn="just">
              <a:buNone/>
            </a:pPr>
            <a:r>
              <a:rPr lang="pl-PL" dirty="0">
                <a:effectLst>
                  <a:outerShdw blurRad="38100" dist="38100" dir="2700000" algn="tl">
                    <a:srgbClr val="000000">
                      <a:alpha val="43137"/>
                    </a:srgbClr>
                  </a:outerShdw>
                </a:effectLst>
              </a:rPr>
              <a:t>Sankcje za manipulowanie danymi statystycznymi dotyczącymi deficytu i długu publicznego oraz postępowania, </a:t>
            </a:r>
            <a:r>
              <a:rPr lang="pl-PL" dirty="0"/>
              <a:t>jak również uprawnień kontrolnych Komisji Europejskiej w tym zakresie. W tym wypadku przepisy te stosuje się jedynie wobec państw strefy euro. Kwota grzywny nie może przekroczyć 0,2% PKB danego państwa członkowskiego.</a:t>
            </a:r>
          </a:p>
          <a:p>
            <a:pPr marL="0" indent="0" algn="just">
              <a:buNone/>
            </a:pPr>
            <a:endParaRPr lang="pl-PL" u="sng" dirty="0"/>
          </a:p>
        </p:txBody>
      </p:sp>
      <p:sp>
        <p:nvSpPr>
          <p:cNvPr id="6" name="Symbol zastępczy numeru slajdu 5">
            <a:extLst>
              <a:ext uri="{FF2B5EF4-FFF2-40B4-BE49-F238E27FC236}">
                <a16:creationId xmlns:a16="http://schemas.microsoft.com/office/drawing/2014/main" id="{D4FA9854-CF72-4F82-90F2-E184B73534C4}"/>
              </a:ext>
            </a:extLst>
          </p:cNvPr>
          <p:cNvSpPr>
            <a:spLocks noGrp="1"/>
          </p:cNvSpPr>
          <p:nvPr>
            <p:ph type="sldNum" sz="quarter" idx="12"/>
          </p:nvPr>
        </p:nvSpPr>
        <p:spPr/>
        <p:txBody>
          <a:bodyPr/>
          <a:lstStyle/>
          <a:p>
            <a:fld id="{5D3A0BF6-33AC-4C0D-95CF-8A13FF2238C0}" type="slidenum">
              <a:rPr lang="pl-PL" smtClean="0"/>
              <a:t>20</a:t>
            </a:fld>
            <a:endParaRPr lang="pl-PL"/>
          </a:p>
        </p:txBody>
      </p:sp>
    </p:spTree>
    <p:extLst>
      <p:ext uri="{BB962C8B-B14F-4D97-AF65-F5344CB8AC3E}">
        <p14:creationId xmlns:p14="http://schemas.microsoft.com/office/powerpoint/2010/main" val="16482430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686298A-0120-4D4F-904E-701F6E49162D}"/>
              </a:ext>
            </a:extLst>
          </p:cNvPr>
          <p:cNvSpPr>
            <a:spLocks noGrp="1"/>
          </p:cNvSpPr>
          <p:nvPr>
            <p:ph type="title"/>
          </p:nvPr>
        </p:nvSpPr>
        <p:spPr>
          <a:xfrm>
            <a:off x="838200" y="108490"/>
            <a:ext cx="10515600" cy="395094"/>
          </a:xfrm>
        </p:spPr>
        <p:txBody>
          <a:bodyPr>
            <a:normAutofit fontScale="90000"/>
          </a:bodyPr>
          <a:lstStyle/>
          <a:p>
            <a:pPr algn="ctr"/>
            <a:r>
              <a:rPr lang="pl-PL" b="1" dirty="0"/>
              <a:t>II reforma Paktu stabilności i wzrostu</a:t>
            </a:r>
            <a:endParaRPr lang="pl-PL" dirty="0"/>
          </a:p>
        </p:txBody>
      </p:sp>
      <p:sp>
        <p:nvSpPr>
          <p:cNvPr id="3" name="Symbol zastępczy zawartości 2">
            <a:extLst>
              <a:ext uri="{FF2B5EF4-FFF2-40B4-BE49-F238E27FC236}">
                <a16:creationId xmlns:a16="http://schemas.microsoft.com/office/drawing/2014/main" id="{8312629D-02C6-43D0-8C5C-1AE8920C8BC0}"/>
              </a:ext>
            </a:extLst>
          </p:cNvPr>
          <p:cNvSpPr>
            <a:spLocks noGrp="1"/>
          </p:cNvSpPr>
          <p:nvPr>
            <p:ph idx="1"/>
          </p:nvPr>
        </p:nvSpPr>
        <p:spPr>
          <a:xfrm>
            <a:off x="371959" y="681038"/>
            <a:ext cx="11522990" cy="6068473"/>
          </a:xfrm>
        </p:spPr>
        <p:txBody>
          <a:bodyPr>
            <a:noAutofit/>
          </a:bodyPr>
          <a:lstStyle/>
          <a:p>
            <a:pPr algn="just"/>
            <a:r>
              <a:rPr lang="pl-PL" sz="1600" dirty="0"/>
              <a:t>Rozporządzenie 1174/2011 dotyczy ustanowienia sankcji służących skutecznemu korygowaniu nadmiernych zakłóceń równowagi makroekonomicznej w strefie euro.</a:t>
            </a:r>
            <a:endParaRPr lang="pl-PL" sz="1600" dirty="0">
              <a:effectLst>
                <a:outerShdw blurRad="38100" dist="38100" dir="2700000" algn="tl">
                  <a:srgbClr val="000000">
                    <a:alpha val="43137"/>
                  </a:srgbClr>
                </a:outerShdw>
              </a:effectLst>
            </a:endParaRPr>
          </a:p>
          <a:p>
            <a:pPr marL="0" indent="0" algn="just">
              <a:buNone/>
            </a:pPr>
            <a:r>
              <a:rPr lang="pl-PL" sz="1600" dirty="0">
                <a:effectLst>
                  <a:outerShdw blurRad="38100" dist="38100" dir="2700000" algn="tl">
                    <a:srgbClr val="000000">
                      <a:alpha val="43137"/>
                    </a:srgbClr>
                  </a:outerShdw>
                </a:effectLst>
              </a:rPr>
              <a:t>Dotyczy wyłącznie państw strefy euro </a:t>
            </a:r>
            <a:r>
              <a:rPr lang="pl-PL" sz="1600" dirty="0"/>
              <a:t>i ma ścisły związek z rozporządzeniem 1176/2011, które ustanawia system zapobiegania nierównowagom makroekonomicznym i ich korekty. </a:t>
            </a:r>
            <a:r>
              <a:rPr lang="pl-PL" sz="1600" dirty="0">
                <a:effectLst>
                  <a:outerShdw blurRad="38100" dist="38100" dir="2700000" algn="tl">
                    <a:srgbClr val="000000">
                      <a:alpha val="43137"/>
                    </a:srgbClr>
                  </a:outerShdw>
                </a:effectLst>
              </a:rPr>
              <a:t>Wprowadza w zakresie polityk gospodarczych w Unii Europejskiej dwie nowe procedury: </a:t>
            </a:r>
          </a:p>
          <a:p>
            <a:pPr marL="0" indent="0" algn="just">
              <a:buNone/>
            </a:pPr>
            <a:r>
              <a:rPr lang="pl-PL" sz="1600" dirty="0">
                <a:effectLst>
                  <a:outerShdw blurRad="38100" dist="38100" dir="2700000" algn="tl">
                    <a:srgbClr val="000000">
                      <a:alpha val="43137"/>
                    </a:srgbClr>
                  </a:outerShdw>
                </a:effectLst>
              </a:rPr>
              <a:t>a) zapobiegania nierównowagom makroekonomicznym,</a:t>
            </a:r>
          </a:p>
          <a:p>
            <a:pPr marL="0" indent="0" algn="just">
              <a:buNone/>
            </a:pPr>
            <a:r>
              <a:rPr lang="pl-PL" sz="1600" dirty="0">
                <a:effectLst>
                  <a:outerShdw blurRad="38100" dist="38100" dir="2700000" algn="tl">
                    <a:srgbClr val="000000">
                      <a:alpha val="43137"/>
                    </a:srgbClr>
                  </a:outerShdw>
                </a:effectLst>
              </a:rPr>
              <a:t>b) korygowania nierównowag makroekonomicznych</a:t>
            </a:r>
          </a:p>
          <a:p>
            <a:pPr marL="0" indent="0" algn="just">
              <a:buNone/>
            </a:pPr>
            <a:r>
              <a:rPr lang="pl-PL" sz="1600" dirty="0">
                <a:effectLst>
                  <a:outerShdw blurRad="38100" dist="38100" dir="2700000" algn="tl">
                    <a:srgbClr val="000000">
                      <a:alpha val="43137"/>
                    </a:srgbClr>
                  </a:outerShdw>
                </a:effectLst>
              </a:rPr>
              <a:t>„zakłócenia równowagi” </a:t>
            </a:r>
            <a:r>
              <a:rPr lang="pl-PL" sz="1600" dirty="0"/>
              <a:t>oznaczają jakąkolwiek tendencję prowadzącą do rozwoju sytuacji makroekonomicznej, która ma lub może mieć niekorzystny wpływ na prawidłowe funkcjonowanie gospodarki państwa członkowskiego lub unii gospodarczej i walutowej, lub całej Unii;</a:t>
            </a:r>
            <a:endParaRPr lang="pl-PL" sz="1600" dirty="0">
              <a:effectLst>
                <a:outerShdw blurRad="38100" dist="38100" dir="2700000" algn="tl">
                  <a:srgbClr val="000000">
                    <a:alpha val="43137"/>
                  </a:srgbClr>
                </a:outerShdw>
              </a:effectLst>
            </a:endParaRPr>
          </a:p>
          <a:p>
            <a:pPr marL="0" indent="0" algn="just">
              <a:buNone/>
            </a:pPr>
            <a:r>
              <a:rPr lang="pl-PL" sz="1600" dirty="0">
                <a:effectLst>
                  <a:outerShdw blurRad="38100" dist="38100" dir="2700000" algn="tl">
                    <a:srgbClr val="000000">
                      <a:alpha val="43137"/>
                    </a:srgbClr>
                  </a:outerShdw>
                </a:effectLst>
              </a:rPr>
              <a:t>„nadmierne zakłócenia równowagi” </a:t>
            </a:r>
            <a:r>
              <a:rPr lang="pl-PL" sz="1600" dirty="0"/>
              <a:t>oznaczają poważne zakłócenia równowagi, w tym zakłócenia zagrażające lub mogące zagrozić prawidłowemu funkcjonowaniu unii gospodarczej i walutowej.</a:t>
            </a:r>
          </a:p>
          <a:p>
            <a:pPr marL="0" indent="0" algn="just">
              <a:buNone/>
            </a:pPr>
            <a:r>
              <a:rPr lang="pl-PL" sz="1600" dirty="0"/>
              <a:t>Każde państwo członkowskie, wobec którego wszczęto procedurę dotyczącą nadmiernego zakłócenia równowagi, przedstawia Radzie i Komisji plan działań naprawczych na podstawie zalecenia Rady.</a:t>
            </a:r>
          </a:p>
          <a:p>
            <a:pPr marL="0" indent="0" algn="just">
              <a:buNone/>
            </a:pPr>
            <a:r>
              <a:rPr lang="pl-PL" sz="1600" dirty="0"/>
              <a:t>Jeżeli, na zalecenie Komisji, </a:t>
            </a:r>
            <a:r>
              <a:rPr lang="pl-PL" sz="1600" dirty="0">
                <a:effectLst>
                  <a:outerShdw blurRad="38100" dist="38100" dir="2700000" algn="tl">
                    <a:srgbClr val="000000">
                      <a:alpha val="43137"/>
                    </a:srgbClr>
                  </a:outerShdw>
                </a:effectLst>
              </a:rPr>
              <a:t>Rada uzna działania lub harmonogram </a:t>
            </a:r>
            <a:r>
              <a:rPr lang="pl-PL" sz="1600" dirty="0"/>
              <a:t>przewidziane </a:t>
            </a:r>
            <a:r>
              <a:rPr lang="pl-PL" sz="1600" dirty="0">
                <a:effectLst>
                  <a:outerShdw blurRad="38100" dist="38100" dir="2700000" algn="tl">
                    <a:srgbClr val="000000">
                      <a:alpha val="43137"/>
                    </a:srgbClr>
                  </a:outerShdw>
                </a:effectLst>
              </a:rPr>
              <a:t>w planie działań naprawczych za niewystarczające</a:t>
            </a:r>
            <a:r>
              <a:rPr lang="pl-PL" sz="1600" dirty="0"/>
              <a:t>, przyjmuje ona skierowane do państwa członkowskiego zalecenie przedłożenia, zasadniczo w terminie dwóch miesięcy, nowego planu działań naprawczych. Rada ocenia nowy plan działań naprawczych zgodnie z procedurą  - (art. 8 ust. 3 </a:t>
            </a:r>
            <a:r>
              <a:rPr lang="pl-PL" sz="1600" dirty="0" err="1"/>
              <a:t>rozp</a:t>
            </a:r>
            <a:r>
              <a:rPr lang="pl-PL" sz="1600" dirty="0"/>
              <a:t>. 1176) – </a:t>
            </a:r>
            <a:r>
              <a:rPr lang="pl-PL" sz="1600" dirty="0">
                <a:effectLst>
                  <a:outerShdw blurRad="38100" dist="38100" dir="2700000" algn="tl">
                    <a:srgbClr val="000000">
                      <a:alpha val="43137"/>
                    </a:srgbClr>
                  </a:outerShdw>
                </a:effectLst>
              </a:rPr>
              <a:t>sankcją jest ustanowienie depozytu 0,1 % PKB danego państwa członkowskiego w poprzednim roku.</a:t>
            </a:r>
            <a:endParaRPr lang="pl-PL" sz="1600" dirty="0"/>
          </a:p>
          <a:p>
            <a:pPr marL="0" indent="0" algn="just">
              <a:buNone/>
            </a:pPr>
            <a:r>
              <a:rPr lang="pl-PL" sz="1600" dirty="0"/>
              <a:t>W przypadku uznania, że </a:t>
            </a:r>
            <a:r>
              <a:rPr lang="pl-PL" sz="1600" dirty="0">
                <a:effectLst>
                  <a:outerShdw blurRad="38100" dist="38100" dir="2700000" algn="tl">
                    <a:srgbClr val="000000">
                      <a:alpha val="43137"/>
                    </a:srgbClr>
                  </a:outerShdw>
                </a:effectLst>
              </a:rPr>
              <a:t>dane państwo członkowskie nie podjęło zalecanych działań naprawczych</a:t>
            </a:r>
            <a:r>
              <a:rPr lang="pl-PL" sz="1600" dirty="0"/>
              <a:t>, </a:t>
            </a:r>
            <a:r>
              <a:rPr lang="pl-PL" sz="1600" dirty="0">
                <a:effectLst>
                  <a:outerShdw blurRad="38100" dist="38100" dir="2700000" algn="tl">
                    <a:srgbClr val="000000">
                      <a:alpha val="43137"/>
                    </a:srgbClr>
                  </a:outerShdw>
                </a:effectLst>
              </a:rPr>
              <a:t>Rada na zalecenie Komisji przyjmuje decyzję stwierdzającą niezastosowanie się do zalecenia wraz z zaleceniem wyznaczającym nowy termin podjęcia działań naprawczych </a:t>
            </a:r>
            <a:r>
              <a:rPr lang="pl-PL" sz="1600" dirty="0"/>
              <a:t>– dwa kolejne zalecenia (art. 10 ust. 4 </a:t>
            </a:r>
            <a:r>
              <a:rPr lang="pl-PL" sz="1600" dirty="0" err="1"/>
              <a:t>rozp</a:t>
            </a:r>
            <a:r>
              <a:rPr lang="pl-PL" sz="1600" dirty="0"/>
              <a:t>. 1176) - </a:t>
            </a:r>
            <a:r>
              <a:rPr lang="pl-PL" sz="1600" dirty="0">
                <a:effectLst>
                  <a:outerShdw blurRad="38100" dist="38100" dir="2700000" algn="tl">
                    <a:srgbClr val="000000">
                      <a:alpha val="43137"/>
                    </a:srgbClr>
                  </a:outerShdw>
                </a:effectLst>
              </a:rPr>
              <a:t>przekształcenie oprocentowanego depozytu w roczną grzywnę, która wynosi 0,1 % PKB danego państwa członkowskiego w poprzednim roku.</a:t>
            </a:r>
          </a:p>
        </p:txBody>
      </p:sp>
      <p:sp>
        <p:nvSpPr>
          <p:cNvPr id="6" name="Symbol zastępczy numeru slajdu 5">
            <a:extLst>
              <a:ext uri="{FF2B5EF4-FFF2-40B4-BE49-F238E27FC236}">
                <a16:creationId xmlns:a16="http://schemas.microsoft.com/office/drawing/2014/main" id="{40BDC9B5-A2AF-47C6-A71D-D00023AD04E0}"/>
              </a:ext>
            </a:extLst>
          </p:cNvPr>
          <p:cNvSpPr>
            <a:spLocks noGrp="1"/>
          </p:cNvSpPr>
          <p:nvPr>
            <p:ph type="sldNum" sz="quarter" idx="12"/>
          </p:nvPr>
        </p:nvSpPr>
        <p:spPr/>
        <p:txBody>
          <a:bodyPr/>
          <a:lstStyle/>
          <a:p>
            <a:fld id="{5D3A0BF6-33AC-4C0D-95CF-8A13FF2238C0}" type="slidenum">
              <a:rPr lang="pl-PL" smtClean="0"/>
              <a:t>21</a:t>
            </a:fld>
            <a:endParaRPr lang="pl-PL"/>
          </a:p>
        </p:txBody>
      </p:sp>
    </p:spTree>
    <p:extLst>
      <p:ext uri="{BB962C8B-B14F-4D97-AF65-F5344CB8AC3E}">
        <p14:creationId xmlns:p14="http://schemas.microsoft.com/office/powerpoint/2010/main" val="24732712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229C81E-0C72-443F-9857-F0AA6CBD97AF}"/>
              </a:ext>
            </a:extLst>
          </p:cNvPr>
          <p:cNvSpPr>
            <a:spLocks noGrp="1"/>
          </p:cNvSpPr>
          <p:nvPr>
            <p:ph type="title"/>
          </p:nvPr>
        </p:nvSpPr>
        <p:spPr>
          <a:xfrm>
            <a:off x="838200" y="365126"/>
            <a:ext cx="10515600" cy="315912"/>
          </a:xfrm>
        </p:spPr>
        <p:txBody>
          <a:bodyPr>
            <a:normAutofit fontScale="90000"/>
          </a:bodyPr>
          <a:lstStyle/>
          <a:p>
            <a:pPr algn="ctr"/>
            <a:r>
              <a:rPr lang="pl-PL" b="1" dirty="0"/>
              <a:t>II reforma Paktu stabilności i wzrostu</a:t>
            </a:r>
          </a:p>
        </p:txBody>
      </p:sp>
      <p:sp>
        <p:nvSpPr>
          <p:cNvPr id="3" name="Symbol zastępczy zawartości 2">
            <a:extLst>
              <a:ext uri="{FF2B5EF4-FFF2-40B4-BE49-F238E27FC236}">
                <a16:creationId xmlns:a16="http://schemas.microsoft.com/office/drawing/2014/main" id="{2B31A0A8-1890-45D5-838D-86C5BCD73883}"/>
              </a:ext>
            </a:extLst>
          </p:cNvPr>
          <p:cNvSpPr>
            <a:spLocks noGrp="1"/>
          </p:cNvSpPr>
          <p:nvPr>
            <p:ph idx="1"/>
          </p:nvPr>
        </p:nvSpPr>
        <p:spPr>
          <a:xfrm>
            <a:off x="418453" y="906651"/>
            <a:ext cx="11515241" cy="5270312"/>
          </a:xfrm>
        </p:spPr>
        <p:txBody>
          <a:bodyPr>
            <a:normAutofit fontScale="92500" lnSpcReduction="20000"/>
          </a:bodyPr>
          <a:lstStyle/>
          <a:p>
            <a:pPr algn="just"/>
            <a:r>
              <a:rPr lang="pl-PL" dirty="0"/>
              <a:t>Rozporządzenie 1175/2011 zmienia istniejące od 1997 r. rozporządzenie 1466/97 dotyczące pierwotnie procedury wielostronnego monitorowania – a więc procedury stosowanej </a:t>
            </a:r>
            <a:r>
              <a:rPr lang="pl-PL" u="sng" dirty="0"/>
              <a:t>wobec państw strefy euro i państw Unii Europejskiej spoza tej strefy.</a:t>
            </a:r>
          </a:p>
          <a:p>
            <a:pPr marL="0" indent="0" algn="just">
              <a:buNone/>
            </a:pPr>
            <a:endParaRPr lang="pl-PL" dirty="0"/>
          </a:p>
          <a:p>
            <a:pPr marL="0" indent="0" algn="just">
              <a:buNone/>
            </a:pPr>
            <a:r>
              <a:rPr lang="pl-PL" dirty="0"/>
              <a:t>Wprowadzają do istniejących rozwiązań postanowienia dotyczące, tzw. </a:t>
            </a:r>
            <a:r>
              <a:rPr lang="pl-PL" dirty="0">
                <a:effectLst>
                  <a:outerShdw blurRad="38100" dist="38100" dir="2700000" algn="tl">
                    <a:srgbClr val="000000">
                      <a:alpha val="43137"/>
                    </a:srgbClr>
                  </a:outerShdw>
                </a:effectLst>
              </a:rPr>
              <a:t>europejskiego semestru </a:t>
            </a:r>
            <a:r>
              <a:rPr lang="pl-PL" dirty="0"/>
              <a:t>oraz </a:t>
            </a:r>
            <a:r>
              <a:rPr lang="pl-PL" dirty="0">
                <a:effectLst>
                  <a:outerShdw blurRad="38100" dist="38100" dir="2700000" algn="tl">
                    <a:srgbClr val="000000">
                      <a:alpha val="43137"/>
                    </a:srgbClr>
                  </a:outerShdw>
                </a:effectLst>
              </a:rPr>
              <a:t>dialogu gospodarczego</a:t>
            </a:r>
            <a:r>
              <a:rPr lang="pl-PL" dirty="0"/>
              <a:t>, a także formułują </a:t>
            </a:r>
            <a:r>
              <a:rPr lang="pl-PL" dirty="0">
                <a:effectLst>
                  <a:outerShdw blurRad="38100" dist="38100" dir="2700000" algn="tl">
                    <a:srgbClr val="000000">
                      <a:alpha val="43137"/>
                    </a:srgbClr>
                  </a:outerShdw>
                </a:effectLst>
              </a:rPr>
              <a:t>zasady niezawisłości statystycznej</a:t>
            </a:r>
            <a:r>
              <a:rPr lang="pl-PL" dirty="0"/>
              <a:t>.</a:t>
            </a:r>
          </a:p>
          <a:p>
            <a:pPr marL="0" indent="0" algn="just">
              <a:buNone/>
            </a:pPr>
            <a:endParaRPr lang="pl-PL" dirty="0">
              <a:effectLst>
                <a:outerShdw blurRad="38100" dist="38100" dir="2700000" algn="tl">
                  <a:srgbClr val="000000">
                    <a:alpha val="43137"/>
                  </a:srgbClr>
                </a:outerShdw>
              </a:effectLst>
            </a:endParaRPr>
          </a:p>
          <a:p>
            <a:pPr marL="0" indent="0" algn="just">
              <a:buNone/>
            </a:pPr>
            <a:r>
              <a:rPr lang="pl-PL" dirty="0">
                <a:effectLst>
                  <a:outerShdw blurRad="38100" dist="38100" dir="2700000" algn="tl">
                    <a:srgbClr val="000000">
                      <a:alpha val="43137"/>
                    </a:srgbClr>
                  </a:outerShdw>
                </a:effectLst>
              </a:rPr>
              <a:t>Europejski semestr </a:t>
            </a:r>
            <a:r>
              <a:rPr lang="pl-PL" dirty="0"/>
              <a:t>- system tworzenia i nadzorowania ram koordynacji polityk gospodarczych w Unii Europejskiej (art. 121 TFUE) oraz zatrudnienia (art. 148 TFUE). Jest częścią szerszego pakietu planistycznego Unii Europejskiej, obejmującym strategię na rzecz zatrudnienia oraz pakiet strategiczny „Europa 2020”. Obowiązek przedstawiania przez państwa członkowskie Unii nie tylko programów konwergencji/stabilizacji, ale także krajowego programu reform nawiązującego do unijnej strategii na rzecz wzrostu i zatrudnienia.</a:t>
            </a:r>
          </a:p>
        </p:txBody>
      </p:sp>
      <p:sp>
        <p:nvSpPr>
          <p:cNvPr id="6" name="Symbol zastępczy numeru slajdu 5">
            <a:extLst>
              <a:ext uri="{FF2B5EF4-FFF2-40B4-BE49-F238E27FC236}">
                <a16:creationId xmlns:a16="http://schemas.microsoft.com/office/drawing/2014/main" id="{E7D03D6A-FCBD-420B-9AEE-517832CCB5D8}"/>
              </a:ext>
            </a:extLst>
          </p:cNvPr>
          <p:cNvSpPr>
            <a:spLocks noGrp="1"/>
          </p:cNvSpPr>
          <p:nvPr>
            <p:ph type="sldNum" sz="quarter" idx="12"/>
          </p:nvPr>
        </p:nvSpPr>
        <p:spPr/>
        <p:txBody>
          <a:bodyPr/>
          <a:lstStyle/>
          <a:p>
            <a:fld id="{5D3A0BF6-33AC-4C0D-95CF-8A13FF2238C0}" type="slidenum">
              <a:rPr lang="pl-PL" smtClean="0"/>
              <a:t>22</a:t>
            </a:fld>
            <a:endParaRPr lang="pl-PL"/>
          </a:p>
        </p:txBody>
      </p:sp>
    </p:spTree>
    <p:extLst>
      <p:ext uri="{BB962C8B-B14F-4D97-AF65-F5344CB8AC3E}">
        <p14:creationId xmlns:p14="http://schemas.microsoft.com/office/powerpoint/2010/main" val="37599069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4336A93-35B6-4D30-9B85-4BAB92D86BC3}"/>
              </a:ext>
            </a:extLst>
          </p:cNvPr>
          <p:cNvSpPr>
            <a:spLocks noGrp="1"/>
          </p:cNvSpPr>
          <p:nvPr>
            <p:ph type="title"/>
          </p:nvPr>
        </p:nvSpPr>
        <p:spPr>
          <a:xfrm>
            <a:off x="838200" y="365126"/>
            <a:ext cx="10515600" cy="315912"/>
          </a:xfrm>
        </p:spPr>
        <p:txBody>
          <a:bodyPr>
            <a:normAutofit fontScale="90000"/>
          </a:bodyPr>
          <a:lstStyle/>
          <a:p>
            <a:pPr algn="ctr"/>
            <a:r>
              <a:rPr lang="pl-PL" b="1" dirty="0"/>
              <a:t>II reforma Paktu stabilności i wzrostu</a:t>
            </a:r>
            <a:endParaRPr lang="pl-PL" dirty="0"/>
          </a:p>
        </p:txBody>
      </p:sp>
      <p:sp>
        <p:nvSpPr>
          <p:cNvPr id="3" name="Symbol zastępczy zawartości 2">
            <a:extLst>
              <a:ext uri="{FF2B5EF4-FFF2-40B4-BE49-F238E27FC236}">
                <a16:creationId xmlns:a16="http://schemas.microsoft.com/office/drawing/2014/main" id="{9DEA6F44-5DB6-4673-A498-C7DDF8B53AD0}"/>
              </a:ext>
            </a:extLst>
          </p:cNvPr>
          <p:cNvSpPr>
            <a:spLocks noGrp="1"/>
          </p:cNvSpPr>
          <p:nvPr>
            <p:ph idx="1"/>
          </p:nvPr>
        </p:nvSpPr>
        <p:spPr>
          <a:xfrm>
            <a:off x="426203" y="922149"/>
            <a:ext cx="10927597" cy="5254814"/>
          </a:xfrm>
        </p:spPr>
        <p:txBody>
          <a:bodyPr>
            <a:normAutofit fontScale="85000" lnSpcReduction="20000"/>
          </a:bodyPr>
          <a:lstStyle/>
          <a:p>
            <a:pPr marL="0" indent="0" algn="just">
              <a:buNone/>
            </a:pPr>
            <a:r>
              <a:rPr lang="pl-PL" dirty="0"/>
              <a:t>Każde państwo członkowskie posiada </a:t>
            </a:r>
            <a:r>
              <a:rPr lang="pl-PL" u="sng" dirty="0"/>
              <a:t>zróżnicowany średniookresowy cel dotyczący jego salda sektora instytucji rządowych i samorządowych</a:t>
            </a:r>
            <a:r>
              <a:rPr lang="pl-PL" dirty="0"/>
              <a:t>. Te różne dla każdego kraju średniookresowe cele budżetowe mogą odbiegać od wymogu salda sektora bliskiego równowadze lub nadwyżce. Jednocześnie przewidują one margines zabezpieczający przed przekroczeniem przez deficyt publiczny wskaźnika 3 % PKB.</a:t>
            </a:r>
          </a:p>
          <a:p>
            <a:pPr marL="0" indent="0" algn="just">
              <a:buNone/>
            </a:pPr>
            <a:endParaRPr lang="pl-PL" dirty="0"/>
          </a:p>
          <a:p>
            <a:pPr marL="0" indent="0" algn="just">
              <a:buNone/>
            </a:pPr>
            <a:r>
              <a:rPr lang="pl-PL" dirty="0"/>
              <a:t>Dla państw strefy euro oraz dla państw uczestniczących w ERM2 krajowe średniookresowe cele budżetowe ustalane są w ramach określonego przedziału </a:t>
            </a:r>
            <a:r>
              <a:rPr lang="pl-PL" dirty="0">
                <a:effectLst>
                  <a:outerShdw blurRad="38100" dist="38100" dir="2700000" algn="tl">
                    <a:srgbClr val="000000">
                      <a:alpha val="43137"/>
                    </a:srgbClr>
                  </a:outerShdw>
                </a:effectLst>
              </a:rPr>
              <a:t>pomiędzy -1 % PKB a równowagą lub nadwyżką</a:t>
            </a:r>
            <a:r>
              <a:rPr lang="pl-PL" dirty="0"/>
              <a:t>, w ujęciu uwzględniającym zmiany cykliczne, po skorygowaniu o działania jednorazowe i tymczasowe.</a:t>
            </a:r>
          </a:p>
          <a:p>
            <a:pPr marL="0" indent="0" algn="just">
              <a:buNone/>
            </a:pPr>
            <a:endParaRPr lang="pl-PL" dirty="0"/>
          </a:p>
          <a:p>
            <a:pPr marL="0" indent="0" algn="just">
              <a:buNone/>
            </a:pPr>
            <a:r>
              <a:rPr lang="pl-PL" dirty="0"/>
              <a:t>Średniookresowy cel budżetowy podlega przeglądowi </a:t>
            </a:r>
            <a:r>
              <a:rPr lang="pl-PL" u="sng" dirty="0"/>
              <a:t>co trzy lata</a:t>
            </a:r>
            <a:r>
              <a:rPr lang="pl-PL" dirty="0"/>
              <a:t>.</a:t>
            </a:r>
          </a:p>
          <a:p>
            <a:pPr marL="0" indent="0" algn="just">
              <a:buNone/>
            </a:pPr>
            <a:endParaRPr lang="pl-PL" dirty="0"/>
          </a:p>
          <a:p>
            <a:pPr marL="0" indent="0" algn="just">
              <a:buNone/>
            </a:pPr>
            <a:r>
              <a:rPr lang="pl-PL" dirty="0"/>
              <a:t>Przestrzeganie średniookresowego celu budżetowego jest przewidziane w </a:t>
            </a:r>
            <a:r>
              <a:rPr lang="pl-PL" u="sng" dirty="0"/>
              <a:t>krajowych średniookresowych ramach budżetowych zgodnie z rozdziałem IV dyrektywy Rady 2011/85/UE z dnia 8 listopada 2011 r. w sprawie wymogów dla ram budżetowych w państwach członkowskich.</a:t>
            </a:r>
          </a:p>
        </p:txBody>
      </p:sp>
      <p:sp>
        <p:nvSpPr>
          <p:cNvPr id="6" name="Symbol zastępczy numeru slajdu 5">
            <a:extLst>
              <a:ext uri="{FF2B5EF4-FFF2-40B4-BE49-F238E27FC236}">
                <a16:creationId xmlns:a16="http://schemas.microsoft.com/office/drawing/2014/main" id="{5581E9C9-D86F-48B4-8F0C-359547BB9996}"/>
              </a:ext>
            </a:extLst>
          </p:cNvPr>
          <p:cNvSpPr>
            <a:spLocks noGrp="1"/>
          </p:cNvSpPr>
          <p:nvPr>
            <p:ph type="sldNum" sz="quarter" idx="12"/>
          </p:nvPr>
        </p:nvSpPr>
        <p:spPr/>
        <p:txBody>
          <a:bodyPr/>
          <a:lstStyle/>
          <a:p>
            <a:fld id="{5D3A0BF6-33AC-4C0D-95CF-8A13FF2238C0}" type="slidenum">
              <a:rPr lang="pl-PL" smtClean="0"/>
              <a:t>23</a:t>
            </a:fld>
            <a:endParaRPr lang="pl-PL"/>
          </a:p>
        </p:txBody>
      </p:sp>
    </p:spTree>
    <p:extLst>
      <p:ext uri="{BB962C8B-B14F-4D97-AF65-F5344CB8AC3E}">
        <p14:creationId xmlns:p14="http://schemas.microsoft.com/office/powerpoint/2010/main" val="23886869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A864174-8B1B-4478-881A-2FB7DD07ACE7}"/>
              </a:ext>
            </a:extLst>
          </p:cNvPr>
          <p:cNvSpPr>
            <a:spLocks noGrp="1"/>
          </p:cNvSpPr>
          <p:nvPr>
            <p:ph type="title"/>
          </p:nvPr>
        </p:nvSpPr>
        <p:spPr>
          <a:xfrm>
            <a:off x="838200" y="214009"/>
            <a:ext cx="10515600" cy="700391"/>
          </a:xfrm>
        </p:spPr>
        <p:txBody>
          <a:bodyPr/>
          <a:lstStyle/>
          <a:p>
            <a:pPr algn="ctr"/>
            <a:r>
              <a:rPr lang="pl-PL" b="1" dirty="0"/>
              <a:t>II reforma Paktu stabilności i wzrostu</a:t>
            </a:r>
          </a:p>
        </p:txBody>
      </p:sp>
      <p:sp>
        <p:nvSpPr>
          <p:cNvPr id="3" name="Symbol zastępczy zawartości 2">
            <a:extLst>
              <a:ext uri="{FF2B5EF4-FFF2-40B4-BE49-F238E27FC236}">
                <a16:creationId xmlns:a16="http://schemas.microsoft.com/office/drawing/2014/main" id="{2158A310-1DC6-4907-A87B-D0DED6F6F46B}"/>
              </a:ext>
            </a:extLst>
          </p:cNvPr>
          <p:cNvSpPr>
            <a:spLocks noGrp="1"/>
          </p:cNvSpPr>
          <p:nvPr>
            <p:ph idx="1"/>
          </p:nvPr>
        </p:nvSpPr>
        <p:spPr>
          <a:xfrm>
            <a:off x="389106" y="1138136"/>
            <a:ext cx="11439728" cy="5505855"/>
          </a:xfrm>
        </p:spPr>
        <p:txBody>
          <a:bodyPr>
            <a:normAutofit fontScale="70000" lnSpcReduction="20000"/>
          </a:bodyPr>
          <a:lstStyle/>
          <a:p>
            <a:pPr algn="just"/>
            <a:r>
              <a:rPr lang="pl-PL" dirty="0"/>
              <a:t>Rozporządzenie Rady (UE) nr 1177/2011 z dnia 8 listopada 2011 r. zmieniające rozporządzenie (WE) nr 1467/97 w sprawie przyspieszenia i wyjaśnienia procedury nadmiernego deficytu</a:t>
            </a:r>
          </a:p>
          <a:p>
            <a:pPr marL="0" indent="0" algn="just">
              <a:buNone/>
            </a:pPr>
            <a:endParaRPr lang="pl-PL" dirty="0"/>
          </a:p>
          <a:p>
            <a:pPr marL="0" indent="0" algn="just">
              <a:buNone/>
            </a:pPr>
            <a:r>
              <a:rPr lang="pl-PL" dirty="0"/>
              <a:t>Doprecyzowano zasadę wyrażoną w art. 126 ust. 2 TFUE, który był nadużywany – tzn. dopuszczano wejście do strefy euro państw, w których deficyty przekraczały wartości odniesienia (3% PKB dla planowanego i zrealizowanego deficytu i 60% długu publicznego): </a:t>
            </a:r>
          </a:p>
          <a:p>
            <a:pPr marL="0" indent="0" algn="just">
              <a:buNone/>
            </a:pPr>
            <a:endParaRPr lang="pl-PL" dirty="0"/>
          </a:p>
          <a:p>
            <a:pPr marL="0" indent="0" algn="just">
              <a:buNone/>
            </a:pPr>
            <a:r>
              <a:rPr lang="pl-PL" dirty="0"/>
              <a:t>W przypadku, gdy </a:t>
            </a:r>
            <a:r>
              <a:rPr lang="pl-PL" u="sng" dirty="0"/>
              <a:t>dług przekracza wartość odniesienia, uznaje się, że relacja długu publicznego do PKB zmniejsza się dostatecznie i zbliża się w zadowalającym tempie do wartości odniesienia, </a:t>
            </a:r>
            <a:r>
              <a:rPr lang="pl-PL" u="sng" dirty="0">
                <a:effectLst>
                  <a:outerShdw blurRad="38100" dist="38100" dir="2700000" algn="tl">
                    <a:srgbClr val="000000">
                      <a:alpha val="43137"/>
                    </a:srgbClr>
                  </a:outerShdw>
                </a:effectLst>
              </a:rPr>
              <a:t>jeśli na przestrzeni poprzednich 3 lat jej dystans względem wartości odniesienia zmniejszał się średnio w tempie 1/20 rocznie, w oparciu o zmiany w poprzednich 3 latach</a:t>
            </a:r>
            <a:r>
              <a:rPr lang="pl-PL" u="sng" dirty="0"/>
              <a:t>, za które dostępne są dane.</a:t>
            </a:r>
          </a:p>
          <a:p>
            <a:pPr marL="0" indent="0" algn="just">
              <a:buNone/>
            </a:pPr>
            <a:endParaRPr lang="pl-PL" u="sng" dirty="0">
              <a:effectLst>
                <a:outerShdw blurRad="38100" dist="38100" dir="2700000" algn="tl">
                  <a:srgbClr val="000000">
                    <a:alpha val="43137"/>
                  </a:srgbClr>
                </a:outerShdw>
              </a:effectLst>
            </a:endParaRPr>
          </a:p>
          <a:p>
            <a:pPr marL="0" indent="0" algn="just">
              <a:buNone/>
            </a:pPr>
            <a:r>
              <a:rPr lang="pl-PL" dirty="0"/>
              <a:t>Wymóg w ramach kryterium długu uznaje się również za spełniony, jeżeli </a:t>
            </a:r>
            <a:r>
              <a:rPr lang="pl-PL" dirty="0">
                <a:effectLst>
                  <a:outerShdw blurRad="38100" dist="38100" dir="2700000" algn="tl">
                    <a:srgbClr val="000000">
                      <a:alpha val="43137"/>
                    </a:srgbClr>
                  </a:outerShdw>
                </a:effectLst>
              </a:rPr>
              <a:t>prognozy budżetowe </a:t>
            </a:r>
            <a:r>
              <a:rPr lang="pl-PL" dirty="0"/>
              <a:t>Komisji wskazują na to, że wymagane </a:t>
            </a:r>
            <a:r>
              <a:rPr lang="pl-PL" u="sng" dirty="0">
                <a:effectLst>
                  <a:outerShdw blurRad="38100" dist="38100" dir="2700000" algn="tl">
                    <a:srgbClr val="000000">
                      <a:alpha val="43137"/>
                    </a:srgbClr>
                  </a:outerShdw>
                </a:effectLst>
              </a:rPr>
              <a:t>zmniejszenie dystansu względem wartości odniesienia dla długu będzie miało miejsce na przestrzeni 3 lat obejmujących dwa lata następujące po ostatnim roku</a:t>
            </a:r>
            <a:r>
              <a:rPr lang="pl-PL" u="sng" dirty="0"/>
              <a:t>, dla którego są dostępne dane</a:t>
            </a:r>
            <a:r>
              <a:rPr lang="pl-PL" dirty="0"/>
              <a:t>. </a:t>
            </a:r>
          </a:p>
          <a:p>
            <a:pPr marL="0" indent="0" algn="just">
              <a:buNone/>
            </a:pPr>
            <a:endParaRPr lang="pl-PL" dirty="0"/>
          </a:p>
          <a:p>
            <a:pPr marL="0" indent="0" algn="just">
              <a:buNone/>
            </a:pPr>
            <a:r>
              <a:rPr lang="pl-PL" dirty="0"/>
              <a:t>Rozporządzenie zawiera także postanowienia dotyczące treści sprawozdań Komisji Europejskiej – bardzo szczegółowe. </a:t>
            </a:r>
          </a:p>
          <a:p>
            <a:pPr marL="0" indent="0" algn="just">
              <a:buNone/>
            </a:pPr>
            <a:endParaRPr lang="pl-PL" dirty="0"/>
          </a:p>
        </p:txBody>
      </p:sp>
      <p:sp>
        <p:nvSpPr>
          <p:cNvPr id="6" name="Symbol zastępczy numeru slajdu 5">
            <a:extLst>
              <a:ext uri="{FF2B5EF4-FFF2-40B4-BE49-F238E27FC236}">
                <a16:creationId xmlns:a16="http://schemas.microsoft.com/office/drawing/2014/main" id="{709EE024-0E76-44F9-BD32-58C9DCDCFC36}"/>
              </a:ext>
            </a:extLst>
          </p:cNvPr>
          <p:cNvSpPr>
            <a:spLocks noGrp="1"/>
          </p:cNvSpPr>
          <p:nvPr>
            <p:ph type="sldNum" sz="quarter" idx="12"/>
          </p:nvPr>
        </p:nvSpPr>
        <p:spPr/>
        <p:txBody>
          <a:bodyPr/>
          <a:lstStyle/>
          <a:p>
            <a:fld id="{5D3A0BF6-33AC-4C0D-95CF-8A13FF2238C0}" type="slidenum">
              <a:rPr lang="pl-PL" smtClean="0"/>
              <a:t>24</a:t>
            </a:fld>
            <a:endParaRPr lang="pl-PL"/>
          </a:p>
        </p:txBody>
      </p:sp>
    </p:spTree>
    <p:extLst>
      <p:ext uri="{BB962C8B-B14F-4D97-AF65-F5344CB8AC3E}">
        <p14:creationId xmlns:p14="http://schemas.microsoft.com/office/powerpoint/2010/main" val="28188330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331B867-9703-4224-9B1B-4FFBAC2DFB89}"/>
              </a:ext>
            </a:extLst>
          </p:cNvPr>
          <p:cNvSpPr>
            <a:spLocks noGrp="1"/>
          </p:cNvSpPr>
          <p:nvPr>
            <p:ph type="title"/>
          </p:nvPr>
        </p:nvSpPr>
        <p:spPr>
          <a:xfrm>
            <a:off x="838199" y="365125"/>
            <a:ext cx="10669621" cy="1325563"/>
          </a:xfrm>
        </p:spPr>
        <p:txBody>
          <a:bodyPr/>
          <a:lstStyle/>
          <a:p>
            <a:pPr algn="ctr"/>
            <a:r>
              <a:rPr lang="pl-PL" b="1" dirty="0"/>
              <a:t>Procedury nadmiernego deficytu prowadzone i zamknięte przez KE </a:t>
            </a:r>
          </a:p>
        </p:txBody>
      </p:sp>
      <p:sp>
        <p:nvSpPr>
          <p:cNvPr id="3" name="Symbol zastępczy zawartości 2">
            <a:extLst>
              <a:ext uri="{FF2B5EF4-FFF2-40B4-BE49-F238E27FC236}">
                <a16:creationId xmlns:a16="http://schemas.microsoft.com/office/drawing/2014/main" id="{DA3A6AD6-AC6C-476F-A03E-BD0F0052CA4A}"/>
              </a:ext>
            </a:extLst>
          </p:cNvPr>
          <p:cNvSpPr>
            <a:spLocks noGrp="1"/>
          </p:cNvSpPr>
          <p:nvPr>
            <p:ph idx="1"/>
          </p:nvPr>
        </p:nvSpPr>
        <p:spPr>
          <a:xfrm>
            <a:off x="184826" y="1825625"/>
            <a:ext cx="11887200" cy="4667250"/>
          </a:xfrm>
        </p:spPr>
        <p:txBody>
          <a:bodyPr>
            <a:normAutofit fontScale="85000" lnSpcReduction="20000"/>
          </a:bodyPr>
          <a:lstStyle/>
          <a:p>
            <a:pPr algn="just"/>
            <a:r>
              <a:rPr lang="pl-PL" dirty="0"/>
              <a:t>W dniu 23 maja 2022 r. Komisja przyjęła sprawozdania dla Austrii, Belgii, Bułgarii, Chorwacji, Cypru, Czech, Danii, Estonii, Finlandii, Francji, Niemiec, Grecji, Węgier, Irlandii, Włoch, Łotwy, Litwy, Luksemburga, Malty, Niderlandów, Polska, Portugalia, Słowacja, Słowenia, Hiszpania, Szwecja i Zjednoczone Królestwo na mocy art. 126 ust. 3 Traktatu o funkcjonowaniu UE (TFUE), w którym dokonują przeglądu zgodności z kryteriami dotyczącymi deficytu i długu określonymi w Traktacie.</a:t>
            </a:r>
          </a:p>
          <a:p>
            <a:pPr marL="0" indent="0" algn="just">
              <a:buNone/>
            </a:pPr>
            <a:endParaRPr lang="pl-PL" dirty="0"/>
          </a:p>
          <a:p>
            <a:pPr algn="just"/>
            <a:r>
              <a:rPr lang="pl-PL" dirty="0"/>
              <a:t>W dniu 4 marca 2020 r. Komisja zaleciła otwarcie dla Rumunii procedury nadmiernego deficytu. 3 kwietnia Rada przyjęła decyzję i wydała zalecenie w sprawie ścieżki dostosowania i terminu zakończenia sytuacji nadmiernego deficytu. </a:t>
            </a:r>
          </a:p>
          <a:p>
            <a:pPr marL="0" indent="0" algn="just">
              <a:buNone/>
            </a:pPr>
            <a:endParaRPr lang="pl-PL" dirty="0"/>
          </a:p>
          <a:p>
            <a:pPr marL="0" indent="0" algn="just">
              <a:buNone/>
            </a:pPr>
            <a:r>
              <a:rPr lang="pl-PL" dirty="0"/>
              <a:t>https://economy-finance.ec.europa.eu/economic-and-fiscal-governance/stability-and-growth-pact/corrective-arm-excessive-deficit-procedure/excessive-deficit-procedures-overview_en#overview-of-ongoing-and-closed-excessive-deficit-procedures</a:t>
            </a:r>
          </a:p>
          <a:p>
            <a:pPr marL="0" indent="0" algn="just">
              <a:buNone/>
            </a:pPr>
            <a:endParaRPr lang="pl-PL" dirty="0"/>
          </a:p>
          <a:p>
            <a:pPr algn="just"/>
            <a:endParaRPr lang="pl-PL" dirty="0"/>
          </a:p>
        </p:txBody>
      </p:sp>
      <p:sp>
        <p:nvSpPr>
          <p:cNvPr id="6" name="Symbol zastępczy numeru slajdu 5">
            <a:extLst>
              <a:ext uri="{FF2B5EF4-FFF2-40B4-BE49-F238E27FC236}">
                <a16:creationId xmlns:a16="http://schemas.microsoft.com/office/drawing/2014/main" id="{B1FE460A-893F-4536-995A-3415C33F3552}"/>
              </a:ext>
            </a:extLst>
          </p:cNvPr>
          <p:cNvSpPr>
            <a:spLocks noGrp="1"/>
          </p:cNvSpPr>
          <p:nvPr>
            <p:ph type="sldNum" sz="quarter" idx="12"/>
          </p:nvPr>
        </p:nvSpPr>
        <p:spPr/>
        <p:txBody>
          <a:bodyPr/>
          <a:lstStyle/>
          <a:p>
            <a:fld id="{5D3A0BF6-33AC-4C0D-95CF-8A13FF2238C0}" type="slidenum">
              <a:rPr lang="pl-PL" smtClean="0"/>
              <a:t>25</a:t>
            </a:fld>
            <a:endParaRPr lang="pl-PL"/>
          </a:p>
        </p:txBody>
      </p:sp>
    </p:spTree>
    <p:extLst>
      <p:ext uri="{BB962C8B-B14F-4D97-AF65-F5344CB8AC3E}">
        <p14:creationId xmlns:p14="http://schemas.microsoft.com/office/powerpoint/2010/main" val="40064027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875A9BF-269E-4F19-B80B-BB91B78071E3}"/>
              </a:ext>
            </a:extLst>
          </p:cNvPr>
          <p:cNvSpPr>
            <a:spLocks noGrp="1"/>
          </p:cNvSpPr>
          <p:nvPr>
            <p:ph type="title"/>
          </p:nvPr>
        </p:nvSpPr>
        <p:spPr>
          <a:xfrm>
            <a:off x="838200" y="365126"/>
            <a:ext cx="10515600" cy="572522"/>
          </a:xfrm>
        </p:spPr>
        <p:txBody>
          <a:bodyPr>
            <a:noAutofit/>
          </a:bodyPr>
          <a:lstStyle/>
          <a:p>
            <a:pPr algn="ctr"/>
            <a:r>
              <a:rPr lang="pl-PL" sz="3200" b="1" dirty="0"/>
              <a:t>Traktat o stabilności, koordynacji i zarządzaniu w Unii gospodarczej i walutowej – Pakt fiskalny </a:t>
            </a:r>
          </a:p>
        </p:txBody>
      </p:sp>
      <p:sp>
        <p:nvSpPr>
          <p:cNvPr id="3" name="Symbol zastępczy zawartości 2">
            <a:extLst>
              <a:ext uri="{FF2B5EF4-FFF2-40B4-BE49-F238E27FC236}">
                <a16:creationId xmlns:a16="http://schemas.microsoft.com/office/drawing/2014/main" id="{9949D1B8-5023-4A7B-9A4C-153A3BF1D537}"/>
              </a:ext>
            </a:extLst>
          </p:cNvPr>
          <p:cNvSpPr>
            <a:spLocks noGrp="1"/>
          </p:cNvSpPr>
          <p:nvPr>
            <p:ph idx="1"/>
          </p:nvPr>
        </p:nvSpPr>
        <p:spPr>
          <a:xfrm>
            <a:off x="433953" y="1232115"/>
            <a:ext cx="11600481" cy="4944848"/>
          </a:xfrm>
        </p:spPr>
        <p:txBody>
          <a:bodyPr>
            <a:normAutofit fontScale="70000" lnSpcReduction="20000"/>
          </a:bodyPr>
          <a:lstStyle/>
          <a:p>
            <a:pPr marL="0" indent="0" algn="just">
              <a:buNone/>
            </a:pPr>
            <a:r>
              <a:rPr lang="pl-PL" dirty="0"/>
              <a:t>Celem umowy międzyrządowej jest </a:t>
            </a:r>
            <a:r>
              <a:rPr lang="pl-PL" dirty="0">
                <a:effectLst>
                  <a:outerShdw blurRad="38100" dist="38100" dir="2700000" algn="tl">
                    <a:srgbClr val="000000">
                      <a:alpha val="43137"/>
                    </a:srgbClr>
                  </a:outerShdw>
                </a:effectLst>
              </a:rPr>
              <a:t>zwiększenie dyscypliny budżetowej państw strefy euro </a:t>
            </a:r>
            <a:r>
              <a:rPr lang="pl-PL" dirty="0"/>
              <a:t>w następstwie kryzysu zadłużeniowego, który rozpoczął się w 2010 r. Traktat wszedł w życie w dniu 1 stycznia 2013 r.</a:t>
            </a:r>
          </a:p>
          <a:p>
            <a:pPr marL="0" indent="0" algn="just">
              <a:buNone/>
            </a:pPr>
            <a:endParaRPr lang="pl-PL" dirty="0"/>
          </a:p>
          <a:p>
            <a:pPr marL="0" indent="0" algn="just">
              <a:buNone/>
            </a:pPr>
            <a:r>
              <a:rPr lang="pl-PL" b="1" dirty="0"/>
              <a:t>„Pakt fiskalny” </a:t>
            </a:r>
            <a:r>
              <a:rPr lang="pl-PL" dirty="0"/>
              <a:t>nakłada na państwa strefy euro wymogi dotyczące ich polityk budżetowych. Pozostałe państwa UE mogą się do nich dobrowolnie stosować. Spośród 28 państw UE jedynie Chorwacja, Republika Czeska i Zjednoczone Królestwo nie podpisały umowy. Traktat wzmacnia pakt stabilności i wzrostu, na mocy którego:</a:t>
            </a:r>
          </a:p>
          <a:p>
            <a:pPr marL="0" indent="0" algn="just">
              <a:buNone/>
            </a:pPr>
            <a:r>
              <a:rPr lang="pl-PL" dirty="0"/>
              <a:t>	- deficyty krajowe nie mogą przekroczyć 3% PKB,</a:t>
            </a:r>
          </a:p>
          <a:p>
            <a:pPr marL="0" indent="0" algn="just">
              <a:buNone/>
            </a:pPr>
            <a:r>
              <a:rPr lang="pl-PL" dirty="0"/>
              <a:t>	- dług publiczny ma pozostać poniżej 60% PKB.</a:t>
            </a:r>
          </a:p>
          <a:p>
            <a:pPr marL="0" indent="0" algn="just">
              <a:buNone/>
            </a:pPr>
            <a:endParaRPr lang="pl-PL" dirty="0"/>
          </a:p>
          <a:p>
            <a:pPr marL="0" indent="0" algn="just">
              <a:buNone/>
            </a:pPr>
            <a:r>
              <a:rPr lang="pl-PL" dirty="0"/>
              <a:t>Porozumienie międzyrządowe ma trzy główne cele.</a:t>
            </a:r>
          </a:p>
          <a:p>
            <a:pPr marL="514350" indent="-514350" algn="just">
              <a:buAutoNum type="alphaLcParenR"/>
            </a:pPr>
            <a:r>
              <a:rPr lang="pl-PL" dirty="0"/>
              <a:t>zapewnienie, by budżety krajowe były utrzymywane w stanie równowagi lub nadwyżki budżetowej</a:t>
            </a:r>
          </a:p>
          <a:p>
            <a:pPr marL="514350" indent="-514350" algn="just">
              <a:buAutoNum type="alphaLcParenR"/>
            </a:pPr>
            <a:r>
              <a:rPr lang="pl-PL" dirty="0"/>
              <a:t>zwiększenie wpływu zaleceń Komisji Europejskiej w razie przekroczenia deficytu publicznego przez państwa strefy euro</a:t>
            </a:r>
          </a:p>
          <a:p>
            <a:pPr marL="514350" indent="-514350" algn="just">
              <a:buAutoNum type="alphaLcParenR"/>
            </a:pPr>
            <a:r>
              <a:rPr lang="pl-PL" dirty="0"/>
              <a:t>wzmocnienie koordynacji krajowych polityk gospodarczych</a:t>
            </a:r>
          </a:p>
          <a:p>
            <a:pPr marL="514350" indent="-514350" algn="just">
              <a:buAutoNum type="alphaLcParenR"/>
            </a:pPr>
            <a:endParaRPr lang="pl-PL" dirty="0"/>
          </a:p>
        </p:txBody>
      </p:sp>
      <p:sp>
        <p:nvSpPr>
          <p:cNvPr id="6" name="Symbol zastępczy numeru slajdu 5">
            <a:extLst>
              <a:ext uri="{FF2B5EF4-FFF2-40B4-BE49-F238E27FC236}">
                <a16:creationId xmlns:a16="http://schemas.microsoft.com/office/drawing/2014/main" id="{9099EFAD-766E-48A3-840A-F812E1879F6D}"/>
              </a:ext>
            </a:extLst>
          </p:cNvPr>
          <p:cNvSpPr>
            <a:spLocks noGrp="1"/>
          </p:cNvSpPr>
          <p:nvPr>
            <p:ph type="sldNum" sz="quarter" idx="12"/>
          </p:nvPr>
        </p:nvSpPr>
        <p:spPr/>
        <p:txBody>
          <a:bodyPr/>
          <a:lstStyle/>
          <a:p>
            <a:fld id="{5D3A0BF6-33AC-4C0D-95CF-8A13FF2238C0}" type="slidenum">
              <a:rPr lang="pl-PL" smtClean="0"/>
              <a:t>26</a:t>
            </a:fld>
            <a:endParaRPr lang="pl-PL"/>
          </a:p>
        </p:txBody>
      </p:sp>
    </p:spTree>
    <p:extLst>
      <p:ext uri="{BB962C8B-B14F-4D97-AF65-F5344CB8AC3E}">
        <p14:creationId xmlns:p14="http://schemas.microsoft.com/office/powerpoint/2010/main" val="18435191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7EE1297-764A-492C-8B7D-EB237D12DABC}"/>
              </a:ext>
            </a:extLst>
          </p:cNvPr>
          <p:cNvSpPr>
            <a:spLocks noGrp="1"/>
          </p:cNvSpPr>
          <p:nvPr>
            <p:ph type="title"/>
          </p:nvPr>
        </p:nvSpPr>
        <p:spPr>
          <a:xfrm>
            <a:off x="838200" y="136525"/>
            <a:ext cx="10515600" cy="608185"/>
          </a:xfrm>
        </p:spPr>
        <p:txBody>
          <a:bodyPr>
            <a:normAutofit fontScale="90000"/>
          </a:bodyPr>
          <a:lstStyle/>
          <a:p>
            <a:pPr algn="ctr"/>
            <a:r>
              <a:rPr lang="pl-PL" b="1" dirty="0"/>
              <a:t>Dwupak</a:t>
            </a:r>
          </a:p>
        </p:txBody>
      </p:sp>
      <p:sp>
        <p:nvSpPr>
          <p:cNvPr id="3" name="Symbol zastępczy zawartości 2">
            <a:extLst>
              <a:ext uri="{FF2B5EF4-FFF2-40B4-BE49-F238E27FC236}">
                <a16:creationId xmlns:a16="http://schemas.microsoft.com/office/drawing/2014/main" id="{50EEF6B1-503D-4320-8586-DAD9E333E122}"/>
              </a:ext>
            </a:extLst>
          </p:cNvPr>
          <p:cNvSpPr>
            <a:spLocks noGrp="1"/>
          </p:cNvSpPr>
          <p:nvPr>
            <p:ph idx="1"/>
          </p:nvPr>
        </p:nvSpPr>
        <p:spPr>
          <a:xfrm>
            <a:off x="278295" y="744710"/>
            <a:ext cx="11569147" cy="5976765"/>
          </a:xfrm>
        </p:spPr>
        <p:txBody>
          <a:bodyPr>
            <a:normAutofit fontScale="70000" lnSpcReduction="20000"/>
          </a:bodyPr>
          <a:lstStyle/>
          <a:p>
            <a:pPr algn="just"/>
            <a:endParaRPr lang="pl-PL" dirty="0"/>
          </a:p>
          <a:p>
            <a:pPr algn="just"/>
            <a:r>
              <a:rPr lang="pl-PL" dirty="0"/>
              <a:t>Rozporządzenie Parlamentu Europejskiego i Rady (UE) NR 472/2013 z dnia 21 maja 2013 r. w sprawie wzmocnienia nadzoru gospodarczego i budżetowego nad państwami członkowskimi należącymi do strefy euro dotkniętymi lub zagrożonymi poważnymi trudnościami w odniesieniu do ich stabilności finansowej – stosuje się je gdy:</a:t>
            </a:r>
          </a:p>
          <a:p>
            <a:pPr marL="0" indent="0" algn="just">
              <a:buNone/>
            </a:pPr>
            <a:r>
              <a:rPr lang="pl-PL" dirty="0"/>
              <a:t>	- państwo członkowskie doświadcza poważnych trudności w odniesieniu do ich 	stabilności 	finansowej lub stabilności ich finansów publicznych lub</a:t>
            </a:r>
          </a:p>
          <a:p>
            <a:pPr marL="0" indent="0" algn="just">
              <a:buNone/>
            </a:pPr>
            <a:r>
              <a:rPr lang="pl-PL" dirty="0"/>
              <a:t>	- zwraca się o pomoc finansową lub otrzymują taką pomoc od jednego lub kilku 	innych państw 	członkowskich lub państw trzecich, europejskiego mechanizmu stabilizacji finansowej (EFSM), 	Europejskiego Mechanizmu Stabilności (EMS),  Europejskiego Instrumentu Stabilności  Finansowej 	(EFSF) lub innej właściwej 	międzynarodowej instytucji finansowej, takiej jak Międzynarodowy 	Fundusz 	Walutowy (MFW)</a:t>
            </a:r>
          </a:p>
          <a:p>
            <a:pPr algn="just"/>
            <a:endParaRPr lang="pl-PL" dirty="0"/>
          </a:p>
          <a:p>
            <a:pPr algn="just"/>
            <a:r>
              <a:rPr lang="pl-PL" dirty="0"/>
              <a:t>Rozporządzenie Parlamentu Europejskiego i Rady(UE) NR 473/2013 z dnia 21 maja 2013 r. w sprawie wspólnych przepisów dotyczących monitorowania i oceny projektów planów budżetowych oraz zapewnienia korekty nadmiernego deficytu w państwach członkowskich należących do strefy euro dotyczy:</a:t>
            </a:r>
          </a:p>
          <a:p>
            <a:pPr marL="0" indent="0" algn="just">
              <a:buNone/>
            </a:pPr>
            <a:r>
              <a:rPr lang="pl-PL" dirty="0"/>
              <a:t>	- przygotowania realistycznych prognoz budżetowych,</a:t>
            </a:r>
          </a:p>
          <a:p>
            <a:pPr marL="0" indent="0" algn="just">
              <a:buNone/>
            </a:pPr>
            <a:r>
              <a:rPr lang="pl-PL" dirty="0"/>
              <a:t>	- niezależnych organów monitorujących zgodność z regułami budżetowymi,</a:t>
            </a:r>
          </a:p>
          <a:p>
            <a:pPr marL="0" indent="0" algn="just">
              <a:buNone/>
            </a:pPr>
            <a:r>
              <a:rPr lang="pl-PL" dirty="0"/>
              <a:t>	- oceny projektu planu budżetowego</a:t>
            </a:r>
          </a:p>
          <a:p>
            <a:pPr marL="0" indent="0" algn="just">
              <a:buNone/>
            </a:pPr>
            <a:r>
              <a:rPr lang="pl-PL" dirty="0"/>
              <a:t>	- informowania o emisji długu</a:t>
            </a:r>
          </a:p>
          <a:p>
            <a:pPr marL="0" indent="0" algn="just">
              <a:buNone/>
            </a:pPr>
            <a:endParaRPr lang="pl-PL" dirty="0"/>
          </a:p>
        </p:txBody>
      </p:sp>
      <p:sp>
        <p:nvSpPr>
          <p:cNvPr id="4" name="Symbol zastępczy numeru slajdu 3">
            <a:extLst>
              <a:ext uri="{FF2B5EF4-FFF2-40B4-BE49-F238E27FC236}">
                <a16:creationId xmlns:a16="http://schemas.microsoft.com/office/drawing/2014/main" id="{482D8F1F-F00D-4EED-AE48-FD7038C13C00}"/>
              </a:ext>
            </a:extLst>
          </p:cNvPr>
          <p:cNvSpPr>
            <a:spLocks noGrp="1"/>
          </p:cNvSpPr>
          <p:nvPr>
            <p:ph type="sldNum" sz="quarter" idx="12"/>
          </p:nvPr>
        </p:nvSpPr>
        <p:spPr/>
        <p:txBody>
          <a:bodyPr/>
          <a:lstStyle/>
          <a:p>
            <a:fld id="{5D3A0BF6-33AC-4C0D-95CF-8A13FF2238C0}" type="slidenum">
              <a:rPr lang="pl-PL" smtClean="0"/>
              <a:t>27</a:t>
            </a:fld>
            <a:endParaRPr lang="pl-PL"/>
          </a:p>
        </p:txBody>
      </p:sp>
    </p:spTree>
    <p:extLst>
      <p:ext uri="{BB962C8B-B14F-4D97-AF65-F5344CB8AC3E}">
        <p14:creationId xmlns:p14="http://schemas.microsoft.com/office/powerpoint/2010/main" val="25889407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6C728A47-DE26-4B76-852B-CD9E3815AAAF}"/>
              </a:ext>
            </a:extLst>
          </p:cNvPr>
          <p:cNvSpPr>
            <a:spLocks noGrp="1"/>
          </p:cNvSpPr>
          <p:nvPr>
            <p:ph idx="1"/>
          </p:nvPr>
        </p:nvSpPr>
        <p:spPr>
          <a:xfrm>
            <a:off x="838200" y="556591"/>
            <a:ext cx="10515600" cy="5620372"/>
          </a:xfrm>
        </p:spPr>
        <p:txBody>
          <a:bodyPr>
            <a:normAutofit fontScale="77500" lnSpcReduction="20000"/>
          </a:bodyPr>
          <a:lstStyle/>
          <a:p>
            <a:pPr marL="0" indent="0">
              <a:buNone/>
            </a:pPr>
            <a:r>
              <a:rPr lang="pl-PL" dirty="0"/>
              <a:t>Deficyt budżetowy:</a:t>
            </a:r>
          </a:p>
          <a:p>
            <a:r>
              <a:rPr lang="pl-PL" dirty="0">
                <a:hlinkClick r:id="rId2"/>
              </a:rPr>
              <a:t>https://ec.europa.eu/eurostat/databrowser/view/gov_10dd_edpt1/default/table?lang=en</a:t>
            </a:r>
            <a:endParaRPr lang="pl-PL" dirty="0"/>
          </a:p>
          <a:p>
            <a:endParaRPr lang="pl-PL" dirty="0"/>
          </a:p>
          <a:p>
            <a:pPr marL="0" indent="0">
              <a:buNone/>
            </a:pPr>
            <a:r>
              <a:rPr lang="pl-PL" dirty="0"/>
              <a:t>Dług publiczny:</a:t>
            </a:r>
          </a:p>
          <a:p>
            <a:r>
              <a:rPr lang="pl-PL" dirty="0">
                <a:hlinkClick r:id="rId3"/>
              </a:rPr>
              <a:t>https://ec.europa.eu/eurostat/databrowser/view/sdg_17_40/default/table?lang=en</a:t>
            </a:r>
            <a:endParaRPr lang="pl-PL" dirty="0"/>
          </a:p>
          <a:p>
            <a:pPr marL="0" indent="0">
              <a:buNone/>
            </a:pPr>
            <a:endParaRPr lang="pl-PL" dirty="0">
              <a:hlinkClick r:id="rId4">
                <a:extLst>
                  <a:ext uri="{A12FA001-AC4F-418D-AE19-62706E023703}">
                    <ahyp:hlinkClr xmlns:ahyp="http://schemas.microsoft.com/office/drawing/2018/hyperlinkcolor" val="tx"/>
                  </a:ext>
                </a:extLst>
              </a:hlinkClick>
            </a:endParaRPr>
          </a:p>
          <a:p>
            <a:r>
              <a:rPr lang="pl-PL" dirty="0">
                <a:hlinkClick r:id="rId4">
                  <a:extLst>
                    <a:ext uri="{A12FA001-AC4F-418D-AE19-62706E023703}">
                      <ahyp:hlinkClr xmlns:ahyp="http://schemas.microsoft.com/office/drawing/2018/hyperlinkcolor" val="tx"/>
                    </a:ext>
                  </a:extLst>
                </a:hlinkClick>
              </a:rPr>
              <a:t>Graf – procedura nadmiernego deficytu: </a:t>
            </a:r>
            <a:r>
              <a:rPr lang="pl-PL" dirty="0">
                <a:solidFill>
                  <a:srgbClr val="954F72"/>
                </a:solidFill>
                <a:hlinkClick r:id="rId4">
                  <a:extLst>
                    <a:ext uri="{A12FA001-AC4F-418D-AE19-62706E023703}">
                      <ahyp:hlinkClr xmlns:ahyp="http://schemas.microsoft.com/office/drawing/2018/hyperlinkcolor" val="tx"/>
                    </a:ext>
                  </a:extLst>
                </a:hlinkClick>
              </a:rPr>
              <a:t>https://ec.europa.eu/info/business-economy-euro/economic-and-fiscal-policy-coordination/eu-economic-governance-monitoring-prevention-correction/stability-and-growth-pact/corrective-arm-excessive-deficit-procedure/legal-basis-and-related-stages_en</a:t>
            </a:r>
            <a:endParaRPr lang="pl-PL" dirty="0"/>
          </a:p>
          <a:p>
            <a:endParaRPr lang="pl-PL" dirty="0"/>
          </a:p>
          <a:p>
            <a:r>
              <a:rPr lang="pl-PL" dirty="0">
                <a:hlinkClick r:id="rId5">
                  <a:extLst>
                    <a:ext uri="{A12FA001-AC4F-418D-AE19-62706E023703}">
                      <ahyp:hlinkClr xmlns:ahyp="http://schemas.microsoft.com/office/drawing/2018/hyperlinkcolor" val="tx"/>
                    </a:ext>
                  </a:extLst>
                </a:hlinkClick>
              </a:rPr>
              <a:t>Koordynacja gospodarcza i fiskalna: </a:t>
            </a:r>
            <a:r>
              <a:rPr lang="pl-PL" dirty="0">
                <a:solidFill>
                  <a:srgbClr val="954F72"/>
                </a:solidFill>
                <a:hlinkClick r:id="rId5">
                  <a:extLst>
                    <a:ext uri="{A12FA001-AC4F-418D-AE19-62706E023703}">
                      <ahyp:hlinkClr xmlns:ahyp="http://schemas.microsoft.com/office/drawing/2018/hyperlinkcolor" val="tx"/>
                    </a:ext>
                  </a:extLst>
                </a:hlinkClick>
              </a:rPr>
              <a:t>https://ec.europa.eu/info/business-economy-euro_en</a:t>
            </a:r>
            <a:endParaRPr lang="pl-PL" dirty="0"/>
          </a:p>
          <a:p>
            <a:endParaRPr lang="pl-PL" dirty="0"/>
          </a:p>
          <a:p>
            <a:r>
              <a:rPr lang="pl-PL" dirty="0">
                <a:hlinkClick r:id="rId6">
                  <a:extLst>
                    <a:ext uri="{A12FA001-AC4F-418D-AE19-62706E023703}">
                      <ahyp:hlinkClr xmlns:ahyp="http://schemas.microsoft.com/office/drawing/2018/hyperlinkcolor" val="tx"/>
                    </a:ext>
                  </a:extLst>
                </a:hlinkClick>
              </a:rPr>
              <a:t>Indeks reguł fiskalnych: </a:t>
            </a:r>
            <a:r>
              <a:rPr lang="pl-PL" dirty="0">
                <a:solidFill>
                  <a:srgbClr val="954F72"/>
                </a:solidFill>
                <a:hlinkClick r:id="rId6">
                  <a:extLst>
                    <a:ext uri="{A12FA001-AC4F-418D-AE19-62706E023703}">
                      <ahyp:hlinkClr xmlns:ahyp="http://schemas.microsoft.com/office/drawing/2018/hyperlinkcolor" val="tx"/>
                    </a:ext>
                  </a:extLst>
                </a:hlinkClick>
              </a:rPr>
              <a:t>https://ec.europa.eu/info/business-economy-euro/indicators-statistics/economic-databases/fiscal-governance-eu-member-states/independent-fiscal-institutions_en</a:t>
            </a:r>
            <a:endParaRPr lang="pl-PL" dirty="0"/>
          </a:p>
          <a:p>
            <a:endParaRPr lang="pl-PL" dirty="0"/>
          </a:p>
        </p:txBody>
      </p:sp>
      <p:sp>
        <p:nvSpPr>
          <p:cNvPr id="6" name="Symbol zastępczy numeru slajdu 5">
            <a:extLst>
              <a:ext uri="{FF2B5EF4-FFF2-40B4-BE49-F238E27FC236}">
                <a16:creationId xmlns:a16="http://schemas.microsoft.com/office/drawing/2014/main" id="{F7444BBD-8FBE-459B-98D2-47289D674AEB}"/>
              </a:ext>
            </a:extLst>
          </p:cNvPr>
          <p:cNvSpPr>
            <a:spLocks noGrp="1"/>
          </p:cNvSpPr>
          <p:nvPr>
            <p:ph type="sldNum" sz="quarter" idx="12"/>
          </p:nvPr>
        </p:nvSpPr>
        <p:spPr/>
        <p:txBody>
          <a:bodyPr/>
          <a:lstStyle/>
          <a:p>
            <a:fld id="{5D3A0BF6-33AC-4C0D-95CF-8A13FF2238C0}" type="slidenum">
              <a:rPr lang="pl-PL" smtClean="0"/>
              <a:t>28</a:t>
            </a:fld>
            <a:endParaRPr lang="pl-PL"/>
          </a:p>
        </p:txBody>
      </p:sp>
    </p:spTree>
    <p:extLst>
      <p:ext uri="{BB962C8B-B14F-4D97-AF65-F5344CB8AC3E}">
        <p14:creationId xmlns:p14="http://schemas.microsoft.com/office/powerpoint/2010/main" val="28585285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249120E5-C3D4-E866-B37A-AAE3AB64292E}"/>
              </a:ext>
            </a:extLst>
          </p:cNvPr>
          <p:cNvSpPr>
            <a:spLocks noGrp="1"/>
          </p:cNvSpPr>
          <p:nvPr>
            <p:ph idx="1"/>
          </p:nvPr>
        </p:nvSpPr>
        <p:spPr/>
        <p:txBody>
          <a:bodyPr/>
          <a:lstStyle/>
          <a:p>
            <a:pPr marL="0" indent="0" algn="ctr">
              <a:buNone/>
            </a:pPr>
            <a:r>
              <a:rPr lang="pl-PL" dirty="0"/>
              <a:t>Dziękuję za uwagę</a:t>
            </a:r>
          </a:p>
        </p:txBody>
      </p:sp>
      <p:sp>
        <p:nvSpPr>
          <p:cNvPr id="4" name="Symbol zastępczy numeru slajdu 3">
            <a:extLst>
              <a:ext uri="{FF2B5EF4-FFF2-40B4-BE49-F238E27FC236}">
                <a16:creationId xmlns:a16="http://schemas.microsoft.com/office/drawing/2014/main" id="{D9FAD2C6-39A0-B8D4-32F5-1F20B029B5A8}"/>
              </a:ext>
            </a:extLst>
          </p:cNvPr>
          <p:cNvSpPr>
            <a:spLocks noGrp="1"/>
          </p:cNvSpPr>
          <p:nvPr>
            <p:ph type="sldNum" sz="quarter" idx="12"/>
          </p:nvPr>
        </p:nvSpPr>
        <p:spPr/>
        <p:txBody>
          <a:bodyPr/>
          <a:lstStyle/>
          <a:p>
            <a:fld id="{5D3A0BF6-33AC-4C0D-95CF-8A13FF2238C0}" type="slidenum">
              <a:rPr lang="pl-PL" smtClean="0"/>
              <a:t>29</a:t>
            </a:fld>
            <a:endParaRPr lang="pl-PL"/>
          </a:p>
        </p:txBody>
      </p:sp>
      <p:pic>
        <p:nvPicPr>
          <p:cNvPr id="5" name="Obraz 4">
            <a:extLst>
              <a:ext uri="{FF2B5EF4-FFF2-40B4-BE49-F238E27FC236}">
                <a16:creationId xmlns:a16="http://schemas.microsoft.com/office/drawing/2014/main" id="{C89396F6-8325-64DA-63E6-DCF90A9D30D8}"/>
              </a:ext>
            </a:extLst>
          </p:cNvPr>
          <p:cNvPicPr>
            <a:picLocks noChangeAspect="1"/>
          </p:cNvPicPr>
          <p:nvPr/>
        </p:nvPicPr>
        <p:blipFill>
          <a:blip r:embed="rId2"/>
          <a:stretch>
            <a:fillRect/>
          </a:stretch>
        </p:blipFill>
        <p:spPr>
          <a:xfrm>
            <a:off x="528068" y="5697178"/>
            <a:ext cx="2267909" cy="646232"/>
          </a:xfrm>
          <a:prstGeom prst="rect">
            <a:avLst/>
          </a:prstGeom>
        </p:spPr>
      </p:pic>
    </p:spTree>
    <p:extLst>
      <p:ext uri="{BB962C8B-B14F-4D97-AF65-F5344CB8AC3E}">
        <p14:creationId xmlns:p14="http://schemas.microsoft.com/office/powerpoint/2010/main" val="1062283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CB96CF6-CF78-4760-9D2A-39F8A79D2463}"/>
              </a:ext>
            </a:extLst>
          </p:cNvPr>
          <p:cNvSpPr>
            <a:spLocks noGrp="1"/>
          </p:cNvSpPr>
          <p:nvPr>
            <p:ph type="title"/>
          </p:nvPr>
        </p:nvSpPr>
        <p:spPr>
          <a:xfrm>
            <a:off x="838200" y="87549"/>
            <a:ext cx="10515600" cy="408397"/>
          </a:xfrm>
        </p:spPr>
        <p:txBody>
          <a:bodyPr>
            <a:normAutofit fontScale="90000"/>
          </a:bodyPr>
          <a:lstStyle/>
          <a:p>
            <a:pPr algn="ctr"/>
            <a:r>
              <a:rPr lang="pl-PL" b="1" dirty="0"/>
              <a:t>Kryteria konwergencji</a:t>
            </a:r>
          </a:p>
        </p:txBody>
      </p:sp>
      <p:sp>
        <p:nvSpPr>
          <p:cNvPr id="3" name="Symbol zastępczy zawartości 2">
            <a:extLst>
              <a:ext uri="{FF2B5EF4-FFF2-40B4-BE49-F238E27FC236}">
                <a16:creationId xmlns:a16="http://schemas.microsoft.com/office/drawing/2014/main" id="{59C7FBD3-B23E-4993-A130-FB52976C04D6}"/>
              </a:ext>
            </a:extLst>
          </p:cNvPr>
          <p:cNvSpPr>
            <a:spLocks noGrp="1"/>
          </p:cNvSpPr>
          <p:nvPr>
            <p:ph idx="1"/>
          </p:nvPr>
        </p:nvSpPr>
        <p:spPr>
          <a:xfrm>
            <a:off x="838200" y="914400"/>
            <a:ext cx="10515600" cy="5856051"/>
          </a:xfrm>
        </p:spPr>
        <p:txBody>
          <a:bodyPr>
            <a:normAutofit fontScale="85000" lnSpcReduction="10000"/>
          </a:bodyPr>
          <a:lstStyle/>
          <a:p>
            <a:pPr algn="just"/>
            <a:r>
              <a:rPr lang="pl-PL" dirty="0">
                <a:effectLst>
                  <a:outerShdw blurRad="38100" dist="38100" dir="2700000" algn="tl">
                    <a:srgbClr val="000000">
                      <a:alpha val="43137"/>
                    </a:srgbClr>
                  </a:outerShdw>
                </a:effectLst>
              </a:rPr>
              <a:t>kryterium stabilności cen </a:t>
            </a:r>
            <a:r>
              <a:rPr lang="pl-PL" dirty="0"/>
              <a:t>zakłada, że poziom średniej stopy inflacji w danym państwie może być maksymalnie wyższy o 1,5 punktów procentowych od średniej stopy inflacji osiągniętej przez trzy najbardziej stabilne cenowo państwa; </a:t>
            </a:r>
          </a:p>
          <a:p>
            <a:pPr algn="just"/>
            <a:endParaRPr lang="pl-PL" dirty="0"/>
          </a:p>
          <a:p>
            <a:pPr algn="just"/>
            <a:r>
              <a:rPr lang="pl-PL" b="1" dirty="0"/>
              <a:t>kryterium fiskalne </a:t>
            </a:r>
            <a:r>
              <a:rPr lang="pl-PL" dirty="0">
                <a:effectLst>
                  <a:outerShdw blurRad="38100" dist="38100" dir="2700000" algn="tl">
                    <a:srgbClr val="000000">
                      <a:alpha val="43137"/>
                    </a:srgbClr>
                  </a:outerShdw>
                </a:effectLst>
              </a:rPr>
              <a:t>dotyczy długotrwałej równowagi sektora finansów publicznych i wyznacza maksymalne poziomy długu publicznego i deficytu budżetowego, które nie mogą przekroczyć odpowiednio 60% PKB i 3% PKB</a:t>
            </a:r>
            <a:r>
              <a:rPr lang="pl-PL" dirty="0"/>
              <a:t>;</a:t>
            </a:r>
          </a:p>
          <a:p>
            <a:pPr algn="just"/>
            <a:endParaRPr lang="pl-PL" dirty="0"/>
          </a:p>
          <a:p>
            <a:pPr algn="just"/>
            <a:r>
              <a:rPr lang="pl-PL" dirty="0">
                <a:effectLst>
                  <a:outerShdw blurRad="38100" dist="38100" dir="2700000" algn="tl">
                    <a:srgbClr val="000000">
                      <a:alpha val="43137"/>
                    </a:srgbClr>
                  </a:outerShdw>
                </a:effectLst>
              </a:rPr>
              <a:t>kryterium stopy procentowej </a:t>
            </a:r>
            <a:r>
              <a:rPr lang="pl-PL" dirty="0"/>
              <a:t>dotyczy długoterminowej stopy procentowej i określa że jej poziom nie może przekraczać o 2 punkty procentowe takiej samej stopy obowiązującej w trzech krajach o stabilnej inflacji; </a:t>
            </a:r>
          </a:p>
          <a:p>
            <a:pPr algn="just"/>
            <a:endParaRPr lang="pl-PL" dirty="0"/>
          </a:p>
          <a:p>
            <a:pPr algn="just"/>
            <a:r>
              <a:rPr lang="pl-PL" dirty="0">
                <a:effectLst>
                  <a:outerShdw blurRad="38100" dist="38100" dir="2700000" algn="tl">
                    <a:srgbClr val="000000">
                      <a:alpha val="43137"/>
                    </a:srgbClr>
                  </a:outerShdw>
                </a:effectLst>
              </a:rPr>
              <a:t>kryterium kursu walutowego </a:t>
            </a:r>
            <a:r>
              <a:rPr lang="pl-PL" dirty="0"/>
              <a:t>obliguje państwa kandydujące do uczestnictwa w ERM II w okresie minimum dwóch lat, podczas, gdy waluta danego kraju partycypuje w tym mechanizmie jej kurs musi utrzymywać się w przedziale +/-15% względem określonego kursu centralnego, a dewaluacja waluty względem euro jest zabroniona.</a:t>
            </a:r>
          </a:p>
        </p:txBody>
      </p:sp>
      <p:sp>
        <p:nvSpPr>
          <p:cNvPr id="6" name="Symbol zastępczy numeru slajdu 5">
            <a:extLst>
              <a:ext uri="{FF2B5EF4-FFF2-40B4-BE49-F238E27FC236}">
                <a16:creationId xmlns:a16="http://schemas.microsoft.com/office/drawing/2014/main" id="{891C21EE-9C98-482A-98DB-BD1AAABBD449}"/>
              </a:ext>
            </a:extLst>
          </p:cNvPr>
          <p:cNvSpPr>
            <a:spLocks noGrp="1"/>
          </p:cNvSpPr>
          <p:nvPr>
            <p:ph type="sldNum" sz="quarter" idx="12"/>
          </p:nvPr>
        </p:nvSpPr>
        <p:spPr/>
        <p:txBody>
          <a:bodyPr/>
          <a:lstStyle/>
          <a:p>
            <a:fld id="{5D3A0BF6-33AC-4C0D-95CF-8A13FF2238C0}" type="slidenum">
              <a:rPr lang="pl-PL" smtClean="0"/>
              <a:t>3</a:t>
            </a:fld>
            <a:endParaRPr lang="pl-PL"/>
          </a:p>
        </p:txBody>
      </p:sp>
    </p:spTree>
    <p:extLst>
      <p:ext uri="{BB962C8B-B14F-4D97-AF65-F5344CB8AC3E}">
        <p14:creationId xmlns:p14="http://schemas.microsoft.com/office/powerpoint/2010/main" val="285351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1DA693F-F20D-4C0A-9FA4-C2BBA327B613}"/>
              </a:ext>
            </a:extLst>
          </p:cNvPr>
          <p:cNvSpPr>
            <a:spLocks noGrp="1"/>
          </p:cNvSpPr>
          <p:nvPr>
            <p:ph type="title"/>
          </p:nvPr>
        </p:nvSpPr>
        <p:spPr>
          <a:xfrm>
            <a:off x="838200" y="365126"/>
            <a:ext cx="10515600" cy="690664"/>
          </a:xfrm>
        </p:spPr>
        <p:txBody>
          <a:bodyPr>
            <a:normAutofit fontScale="90000"/>
          </a:bodyPr>
          <a:lstStyle/>
          <a:p>
            <a:pPr algn="ctr"/>
            <a:r>
              <a:rPr lang="pl-PL" dirty="0"/>
              <a:t>Wprowadzenie euro</a:t>
            </a:r>
          </a:p>
        </p:txBody>
      </p:sp>
      <p:sp>
        <p:nvSpPr>
          <p:cNvPr id="5" name="Owal 4">
            <a:extLst>
              <a:ext uri="{FF2B5EF4-FFF2-40B4-BE49-F238E27FC236}">
                <a16:creationId xmlns:a16="http://schemas.microsoft.com/office/drawing/2014/main" id="{8C458A90-BE38-4366-8E83-B80D390F21C8}"/>
              </a:ext>
            </a:extLst>
          </p:cNvPr>
          <p:cNvSpPr/>
          <p:nvPr/>
        </p:nvSpPr>
        <p:spPr>
          <a:xfrm>
            <a:off x="1" y="1690688"/>
            <a:ext cx="6361888" cy="501166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800" dirty="0"/>
              <a:t>polityka pieniężna </a:t>
            </a:r>
            <a:r>
              <a:rPr lang="pl-PL" dirty="0"/>
              <a:t>została przeniesiona na szczebel ponadnarodowy</a:t>
            </a:r>
          </a:p>
          <a:p>
            <a:pPr algn="ctr"/>
            <a:endParaRPr lang="pl-PL" dirty="0"/>
          </a:p>
          <a:p>
            <a:pPr algn="ctr"/>
            <a:r>
              <a:rPr lang="pl-PL" dirty="0"/>
              <a:t>Europejski Bank Centralny (EBC)</a:t>
            </a:r>
          </a:p>
          <a:p>
            <a:pPr algn="ctr"/>
            <a:endParaRPr lang="pl-PL" dirty="0"/>
          </a:p>
          <a:p>
            <a:pPr algn="ctr"/>
            <a:r>
              <a:rPr lang="pl-PL" dirty="0"/>
              <a:t>Realizacja głównych kierunków polityki pieniężnej m.in.: kontrola podaży pieniądza, polityka kursowa, stopy procentowej, są dostosowane do celu nadrzędnego. </a:t>
            </a:r>
          </a:p>
          <a:p>
            <a:pPr algn="ctr"/>
            <a:endParaRPr lang="pl-PL" dirty="0"/>
          </a:p>
          <a:p>
            <a:pPr algn="ctr"/>
            <a:r>
              <a:rPr lang="pl-PL" dirty="0"/>
              <a:t>W celu realizacji zadania utrzymania stabilnych cen wyznaczono cel inflacyjny na poziomie bliskim 2% w skali roku</a:t>
            </a:r>
          </a:p>
        </p:txBody>
      </p:sp>
      <p:cxnSp>
        <p:nvCxnSpPr>
          <p:cNvPr id="7" name="Łącznik prosty ze strzałką 6">
            <a:extLst>
              <a:ext uri="{FF2B5EF4-FFF2-40B4-BE49-F238E27FC236}">
                <a16:creationId xmlns:a16="http://schemas.microsoft.com/office/drawing/2014/main" id="{815205B6-FB55-425F-B15B-E91C7BB6A8BE}"/>
              </a:ext>
            </a:extLst>
          </p:cNvPr>
          <p:cNvCxnSpPr>
            <a:cxnSpLocks/>
          </p:cNvCxnSpPr>
          <p:nvPr/>
        </p:nvCxnSpPr>
        <p:spPr>
          <a:xfrm flipH="1">
            <a:off x="4883285" y="1225685"/>
            <a:ext cx="214012" cy="4650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Prostokąt 7">
            <a:extLst>
              <a:ext uri="{FF2B5EF4-FFF2-40B4-BE49-F238E27FC236}">
                <a16:creationId xmlns:a16="http://schemas.microsoft.com/office/drawing/2014/main" id="{A5578146-408B-40A4-A25D-1E953C8284E1}"/>
              </a:ext>
            </a:extLst>
          </p:cNvPr>
          <p:cNvSpPr/>
          <p:nvPr/>
        </p:nvSpPr>
        <p:spPr>
          <a:xfrm>
            <a:off x="6712086" y="1690688"/>
            <a:ext cx="5252936" cy="50116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800" dirty="0"/>
              <a:t>polityka fiskalna </a:t>
            </a:r>
            <a:r>
              <a:rPr lang="pl-PL" dirty="0"/>
              <a:t>pozostała w rękach krajowych rządów państw, którego walutą jest euro</a:t>
            </a:r>
          </a:p>
          <a:p>
            <a:pPr algn="ctr"/>
            <a:endParaRPr lang="pl-PL" dirty="0"/>
          </a:p>
          <a:p>
            <a:pPr algn="ctr"/>
            <a:r>
              <a:rPr lang="pl-PL" dirty="0"/>
              <a:t>polityka fiskalna jest zależna od danego państwa, jego sytuacji wewnętrznej</a:t>
            </a:r>
          </a:p>
          <a:p>
            <a:pPr algn="ctr"/>
            <a:endParaRPr lang="pl-PL" dirty="0"/>
          </a:p>
          <a:p>
            <a:pPr algn="ctr"/>
            <a:r>
              <a:rPr lang="pl-PL" dirty="0"/>
              <a:t>prowadzenie racjonalnej polityki fiskalnej jest obowiązkowe dla wszystkich państw, zwłaszcza przestrzeganie odpowiednich poziomów długu publicznego i deficytu</a:t>
            </a:r>
          </a:p>
          <a:p>
            <a:pPr algn="ctr"/>
            <a:endParaRPr lang="pl-PL" dirty="0"/>
          </a:p>
          <a:p>
            <a:pPr algn="ctr"/>
            <a:r>
              <a:rPr lang="pl-PL" dirty="0"/>
              <a:t> uszczegółowienie zapisów traktatu z </a:t>
            </a:r>
            <a:r>
              <a:rPr lang="pl-PL" dirty="0" err="1"/>
              <a:t>Maastricht</a:t>
            </a:r>
            <a:r>
              <a:rPr lang="pl-PL" dirty="0"/>
              <a:t> - </a:t>
            </a:r>
            <a:r>
              <a:rPr lang="pl-PL" b="1" dirty="0"/>
              <a:t>Pakt Stabilności i Wzrostu (PSW) - </a:t>
            </a:r>
            <a:r>
              <a:rPr lang="pl-PL" dirty="0"/>
              <a:t>porozumienie państw członkowskich Unii Europejskiej zawarte </a:t>
            </a:r>
            <a:r>
              <a:rPr lang="pl-PL" b="1" dirty="0"/>
              <a:t>17 czerwca 1997</a:t>
            </a:r>
            <a:r>
              <a:rPr lang="pl-PL" dirty="0"/>
              <a:t> podczas szczytu Rady Europejskiej w Amsterdamie</a:t>
            </a:r>
          </a:p>
        </p:txBody>
      </p:sp>
      <p:cxnSp>
        <p:nvCxnSpPr>
          <p:cNvPr id="10" name="Łącznik prosty ze strzałką 9">
            <a:extLst>
              <a:ext uri="{FF2B5EF4-FFF2-40B4-BE49-F238E27FC236}">
                <a16:creationId xmlns:a16="http://schemas.microsoft.com/office/drawing/2014/main" id="{FC1D88A9-06A9-491F-9CC2-AC8E5B1882BE}"/>
              </a:ext>
            </a:extLst>
          </p:cNvPr>
          <p:cNvCxnSpPr/>
          <p:nvPr/>
        </p:nvCxnSpPr>
        <p:spPr>
          <a:xfrm>
            <a:off x="7033098" y="1225685"/>
            <a:ext cx="166990" cy="3696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Symbol zastępczy numeru slajdu 8">
            <a:extLst>
              <a:ext uri="{FF2B5EF4-FFF2-40B4-BE49-F238E27FC236}">
                <a16:creationId xmlns:a16="http://schemas.microsoft.com/office/drawing/2014/main" id="{199B71CB-A26C-4336-8DDA-E0195453AA54}"/>
              </a:ext>
            </a:extLst>
          </p:cNvPr>
          <p:cNvSpPr>
            <a:spLocks noGrp="1"/>
          </p:cNvSpPr>
          <p:nvPr>
            <p:ph type="sldNum" sz="quarter" idx="12"/>
          </p:nvPr>
        </p:nvSpPr>
        <p:spPr/>
        <p:txBody>
          <a:bodyPr/>
          <a:lstStyle/>
          <a:p>
            <a:fld id="{5D3A0BF6-33AC-4C0D-95CF-8A13FF2238C0}" type="slidenum">
              <a:rPr lang="pl-PL" smtClean="0"/>
              <a:t>4</a:t>
            </a:fld>
            <a:endParaRPr lang="pl-PL"/>
          </a:p>
        </p:txBody>
      </p:sp>
    </p:spTree>
    <p:extLst>
      <p:ext uri="{BB962C8B-B14F-4D97-AF65-F5344CB8AC3E}">
        <p14:creationId xmlns:p14="http://schemas.microsoft.com/office/powerpoint/2010/main" val="953903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67955C1-70DE-4248-B193-1B674830C107}"/>
              </a:ext>
            </a:extLst>
          </p:cNvPr>
          <p:cNvSpPr>
            <a:spLocks noGrp="1"/>
          </p:cNvSpPr>
          <p:nvPr>
            <p:ph type="title"/>
          </p:nvPr>
        </p:nvSpPr>
        <p:spPr>
          <a:xfrm>
            <a:off x="838200" y="233465"/>
            <a:ext cx="10515600" cy="447572"/>
          </a:xfrm>
        </p:spPr>
        <p:txBody>
          <a:bodyPr>
            <a:normAutofit fontScale="90000"/>
          </a:bodyPr>
          <a:lstStyle/>
          <a:p>
            <a:pPr algn="ctr"/>
            <a:r>
              <a:rPr lang="pl-PL" b="1" dirty="0"/>
              <a:t>Pakt stabilności i wzrostu</a:t>
            </a:r>
          </a:p>
        </p:txBody>
      </p:sp>
      <p:sp>
        <p:nvSpPr>
          <p:cNvPr id="3" name="Symbol zastępczy zawartości 2">
            <a:extLst>
              <a:ext uri="{FF2B5EF4-FFF2-40B4-BE49-F238E27FC236}">
                <a16:creationId xmlns:a16="http://schemas.microsoft.com/office/drawing/2014/main" id="{5D1AFAF8-FC32-416A-8BD5-6010F7796B17}"/>
              </a:ext>
            </a:extLst>
          </p:cNvPr>
          <p:cNvSpPr>
            <a:spLocks noGrp="1"/>
          </p:cNvSpPr>
          <p:nvPr>
            <p:ph idx="1"/>
          </p:nvPr>
        </p:nvSpPr>
        <p:spPr>
          <a:xfrm>
            <a:off x="838200" y="904672"/>
            <a:ext cx="10515600" cy="5272291"/>
          </a:xfrm>
        </p:spPr>
        <p:txBody>
          <a:bodyPr>
            <a:normAutofit fontScale="77500" lnSpcReduction="20000"/>
          </a:bodyPr>
          <a:lstStyle/>
          <a:p>
            <a:pPr marL="0" indent="0" algn="just">
              <a:buNone/>
            </a:pPr>
            <a:r>
              <a:rPr lang="pl-PL" dirty="0"/>
              <a:t>Zgodnie z postanowieniami paktu, zadaniem Komisji Europejskiej jest nadzorowanie m.in:</a:t>
            </a:r>
          </a:p>
          <a:p>
            <a:pPr algn="just"/>
            <a:r>
              <a:rPr lang="pl-PL" dirty="0"/>
              <a:t>Zmiany deficytu sektora instytucji rządowych oraz samorządowych w relacji do PKB. Komisja bada również czy poziom deficytu osiągnął trwałą wielkość bliską wartości dopuszczalnej (3% PKB) lub w sytuacji niedostosowania się do wartości odniesienia określa przyczyny takiego stanu rzeczy.</a:t>
            </a:r>
          </a:p>
          <a:p>
            <a:pPr algn="just"/>
            <a:r>
              <a:rPr lang="pl-PL" dirty="0"/>
              <a:t>Relacji długu publicznego do PKB oraz tempo jego zmian.</a:t>
            </a:r>
          </a:p>
          <a:p>
            <a:pPr marL="0" indent="0" algn="just">
              <a:buNone/>
            </a:pPr>
            <a:endParaRPr lang="pl-PL" dirty="0"/>
          </a:p>
          <a:p>
            <a:pPr marL="0" indent="0" algn="just">
              <a:buNone/>
            </a:pPr>
            <a:r>
              <a:rPr lang="pl-PL" u="sng" dirty="0"/>
              <a:t>Pakt składa się z dwóch części</a:t>
            </a:r>
            <a:r>
              <a:rPr lang="pl-PL" dirty="0"/>
              <a:t>:</a:t>
            </a:r>
          </a:p>
          <a:p>
            <a:pPr algn="just">
              <a:buFontTx/>
              <a:buChar char="-"/>
            </a:pPr>
            <a:r>
              <a:rPr lang="pl-PL" b="1" dirty="0"/>
              <a:t>prewencyjnej</a:t>
            </a:r>
            <a:r>
              <a:rPr lang="pl-PL" dirty="0"/>
              <a:t> inaczej zwanej zapobiegawczej oraz </a:t>
            </a:r>
          </a:p>
          <a:p>
            <a:pPr algn="just">
              <a:buFontTx/>
              <a:buChar char="-"/>
            </a:pPr>
            <a:r>
              <a:rPr lang="pl-PL" b="1" dirty="0"/>
              <a:t>naprawczej</a:t>
            </a:r>
            <a:r>
              <a:rPr lang="pl-PL" dirty="0"/>
              <a:t> lub korygującej.</a:t>
            </a:r>
          </a:p>
          <a:p>
            <a:pPr marL="0" indent="0" algn="just">
              <a:buNone/>
            </a:pPr>
            <a:endParaRPr lang="pl-PL" dirty="0"/>
          </a:p>
          <a:p>
            <a:pPr marL="0" indent="0" algn="just">
              <a:buNone/>
            </a:pPr>
            <a:r>
              <a:rPr lang="pl-PL" dirty="0"/>
              <a:t>Główną podstawę prawną dla wdrożenia </a:t>
            </a:r>
            <a:r>
              <a:rPr lang="pl-PL" u="sng" dirty="0"/>
              <a:t>procedury prewencyjnej </a:t>
            </a:r>
            <a:r>
              <a:rPr lang="pl-PL" dirty="0"/>
              <a:t>jest </a:t>
            </a:r>
            <a:r>
              <a:rPr lang="pl-PL" dirty="0">
                <a:effectLst>
                  <a:outerShdw blurRad="38100" dist="38100" dir="2700000" algn="tl">
                    <a:srgbClr val="000000">
                      <a:alpha val="43137"/>
                    </a:srgbClr>
                  </a:outerShdw>
                </a:effectLst>
              </a:rPr>
              <a:t>art. 121 Traktatu o funkcjonowaniu Unii Europejskiej (TFUE), </a:t>
            </a:r>
            <a:r>
              <a:rPr lang="pl-PL" dirty="0"/>
              <a:t>natomiast </a:t>
            </a:r>
            <a:r>
              <a:rPr lang="pl-PL" u="sng" dirty="0"/>
              <a:t>procedury naprawczej </a:t>
            </a:r>
            <a:r>
              <a:rPr lang="pl-PL" dirty="0"/>
              <a:t>(procedura nadmiernego deficytu) stanowi </a:t>
            </a:r>
            <a:r>
              <a:rPr lang="pl-PL" dirty="0">
                <a:effectLst>
                  <a:outerShdw blurRad="38100" dist="38100" dir="2700000" algn="tl">
                    <a:srgbClr val="000000">
                      <a:alpha val="43137"/>
                    </a:srgbClr>
                  </a:outerShdw>
                </a:effectLst>
              </a:rPr>
              <a:t>art. 126 Traktatu o funkcjonowaniu Unii Europejskiej (TFUE) oraz protokół nr 12 w sprawie procedury dotyczącej nadmiernego deficytu - załączony do tego traktatu</a:t>
            </a:r>
            <a:r>
              <a:rPr lang="pl-PL" dirty="0"/>
              <a:t>.</a:t>
            </a:r>
          </a:p>
          <a:p>
            <a:pPr marL="0" indent="0" algn="just">
              <a:buNone/>
            </a:pPr>
            <a:r>
              <a:rPr lang="pl-PL" dirty="0"/>
              <a:t>Kryteria konwergencji są ujęte w protokole 13.</a:t>
            </a:r>
          </a:p>
        </p:txBody>
      </p:sp>
      <p:sp>
        <p:nvSpPr>
          <p:cNvPr id="6" name="Symbol zastępczy numeru slajdu 5">
            <a:extLst>
              <a:ext uri="{FF2B5EF4-FFF2-40B4-BE49-F238E27FC236}">
                <a16:creationId xmlns:a16="http://schemas.microsoft.com/office/drawing/2014/main" id="{BBF773AB-ED81-4760-B148-BFD98161D4B2}"/>
              </a:ext>
            </a:extLst>
          </p:cNvPr>
          <p:cNvSpPr>
            <a:spLocks noGrp="1"/>
          </p:cNvSpPr>
          <p:nvPr>
            <p:ph type="sldNum" sz="quarter" idx="12"/>
          </p:nvPr>
        </p:nvSpPr>
        <p:spPr/>
        <p:txBody>
          <a:bodyPr/>
          <a:lstStyle/>
          <a:p>
            <a:fld id="{5D3A0BF6-33AC-4C0D-95CF-8A13FF2238C0}" type="slidenum">
              <a:rPr lang="pl-PL" smtClean="0"/>
              <a:t>5</a:t>
            </a:fld>
            <a:endParaRPr lang="pl-PL"/>
          </a:p>
        </p:txBody>
      </p:sp>
    </p:spTree>
    <p:extLst>
      <p:ext uri="{BB962C8B-B14F-4D97-AF65-F5344CB8AC3E}">
        <p14:creationId xmlns:p14="http://schemas.microsoft.com/office/powerpoint/2010/main" val="2077831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8D524689-4A19-417F-8246-767BAFABB633}"/>
              </a:ext>
            </a:extLst>
          </p:cNvPr>
          <p:cNvSpPr>
            <a:spLocks noGrp="1"/>
          </p:cNvSpPr>
          <p:nvPr>
            <p:ph idx="1"/>
          </p:nvPr>
        </p:nvSpPr>
        <p:spPr>
          <a:xfrm>
            <a:off x="340963" y="271220"/>
            <a:ext cx="11639227" cy="6284563"/>
          </a:xfrm>
        </p:spPr>
        <p:txBody>
          <a:bodyPr>
            <a:normAutofit fontScale="55000" lnSpcReduction="20000"/>
          </a:bodyPr>
          <a:lstStyle/>
          <a:p>
            <a:pPr marL="0" indent="0" algn="just">
              <a:buNone/>
            </a:pPr>
            <a:r>
              <a:rPr lang="pl-PL" sz="3800" b="1" dirty="0"/>
              <a:t>Art. 121 TFUE</a:t>
            </a:r>
          </a:p>
          <a:p>
            <a:pPr marL="0" indent="0" algn="just">
              <a:buNone/>
            </a:pPr>
            <a:r>
              <a:rPr lang="pl-PL" sz="3300" dirty="0"/>
              <a:t>1. Państwa Członkowskie uznają swoje polityki gospodarcze za przedmiot wspólnego zainteresowania i koordynują je w ramach Rady.</a:t>
            </a:r>
          </a:p>
          <a:p>
            <a:pPr marL="0" indent="0" algn="just">
              <a:buNone/>
            </a:pPr>
            <a:r>
              <a:rPr lang="pl-PL" sz="3300" dirty="0"/>
              <a:t>2. Rada, na zalecenie Komisji, opracowuje projekt ogólnych kierunków </a:t>
            </a:r>
            <a:r>
              <a:rPr lang="pl-PL" sz="3300" dirty="0">
                <a:effectLst>
                  <a:outerShdw blurRad="38100" dist="38100" dir="2700000" algn="tl">
                    <a:srgbClr val="000000">
                      <a:alpha val="43137"/>
                    </a:srgbClr>
                  </a:outerShdw>
                </a:effectLst>
              </a:rPr>
              <a:t>polityk gospodarczych Państw Członkowskich i Unii </a:t>
            </a:r>
            <a:r>
              <a:rPr lang="pl-PL" sz="3300" dirty="0"/>
              <a:t>oraz składa sprawozdanie Radzie Europejskiej.</a:t>
            </a:r>
          </a:p>
          <a:p>
            <a:pPr marL="0" indent="0" algn="just">
              <a:buNone/>
            </a:pPr>
            <a:r>
              <a:rPr lang="pl-PL" sz="3300" dirty="0"/>
              <a:t>Rada Europejska, na podstawie sprawozdania Rady, debatuje nad konkluzją w sprawie ogólnych kierunków polityk gospodarczych Państw Członkowskich i Unii.</a:t>
            </a:r>
          </a:p>
          <a:p>
            <a:pPr marL="0" indent="0" algn="just">
              <a:buNone/>
            </a:pPr>
            <a:r>
              <a:rPr lang="pl-PL" sz="3300" dirty="0"/>
              <a:t>Na podstawie tej konkluzji Rada przyjmuje zalecenie określające te ogólne kierunki. Rada informuje Parlament Europejski o swoim zaleceniu.</a:t>
            </a:r>
          </a:p>
          <a:p>
            <a:pPr marL="0" indent="0" algn="just">
              <a:buNone/>
            </a:pPr>
            <a:r>
              <a:rPr lang="pl-PL" sz="3300" dirty="0"/>
              <a:t>3. W celu zapewnienia ściślejszej koordynacji polityk gospodarczych i trwałej konwergencji dokonań gospodarczych Państw Członkowskich, </a:t>
            </a:r>
            <a:r>
              <a:rPr lang="pl-PL" sz="3300" dirty="0">
                <a:effectLst>
                  <a:outerShdw blurRad="38100" dist="38100" dir="2700000" algn="tl">
                    <a:srgbClr val="000000">
                      <a:alpha val="43137"/>
                    </a:srgbClr>
                  </a:outerShdw>
                </a:effectLst>
              </a:rPr>
              <a:t>Rada</a:t>
            </a:r>
            <a:r>
              <a:rPr lang="pl-PL" sz="3300" dirty="0"/>
              <a:t>, na podstawie sprawozdań przedstawionych przez Komisję, </a:t>
            </a:r>
            <a:r>
              <a:rPr lang="pl-PL" sz="3300" dirty="0">
                <a:effectLst>
                  <a:outerShdw blurRad="38100" dist="38100" dir="2700000" algn="tl">
                    <a:srgbClr val="000000">
                      <a:alpha val="43137"/>
                    </a:srgbClr>
                  </a:outerShdw>
                </a:effectLst>
              </a:rPr>
              <a:t>nadzoruje rozwój sytuacji gospodarczej w każdym z Państw Członkowskich i w Unii, jak również zgodność polityk gospodarczych z ogólnymi kierunkami określonymi w ustępie 2 oraz regularnie dokonuje oceny całościowej</a:t>
            </a:r>
            <a:r>
              <a:rPr lang="pl-PL" sz="3300" dirty="0"/>
              <a:t>.</a:t>
            </a:r>
          </a:p>
          <a:p>
            <a:pPr marL="0" indent="0" algn="just">
              <a:buNone/>
            </a:pPr>
            <a:r>
              <a:rPr lang="pl-PL" sz="3300" dirty="0"/>
              <a:t>Dla potrzeb tego wielostronnego nadzoru Państwa Członkowskie przesyłają Komisji informacje o ważnych środkach, które przyjęły w dziedzinie swej polityki gospodarczej oraz wszelkie inne informacje, które uznają za niezbędne.</a:t>
            </a:r>
          </a:p>
          <a:p>
            <a:pPr marL="0" indent="0" algn="just">
              <a:buNone/>
            </a:pPr>
            <a:r>
              <a:rPr lang="pl-PL" sz="3300" dirty="0"/>
              <a:t>4. </a:t>
            </a:r>
            <a:r>
              <a:rPr lang="pl-PL" sz="3300" dirty="0">
                <a:effectLst>
                  <a:outerShdw blurRad="38100" dist="38100" dir="2700000" algn="tl">
                    <a:srgbClr val="000000">
                      <a:alpha val="43137"/>
                    </a:srgbClr>
                  </a:outerShdw>
                </a:effectLst>
              </a:rPr>
              <a:t>Jeżeli w ramach procedury</a:t>
            </a:r>
            <a:r>
              <a:rPr lang="pl-PL" sz="3300" dirty="0"/>
              <a:t>, o której mowa w ustępie 3, </a:t>
            </a:r>
            <a:r>
              <a:rPr lang="pl-PL" sz="3300" dirty="0">
                <a:effectLst>
                  <a:outerShdw blurRad="38100" dist="38100" dir="2700000" algn="tl">
                    <a:srgbClr val="000000">
                      <a:alpha val="43137"/>
                    </a:srgbClr>
                  </a:outerShdw>
                </a:effectLst>
              </a:rPr>
              <a:t>zostanie stwierdzone, że polityki gospodarcze Państwa Członkowskiego nie są zgodne z ogólnymi kierunkami</a:t>
            </a:r>
            <a:r>
              <a:rPr lang="pl-PL" sz="3300" dirty="0"/>
              <a:t> o których mowa w ustępie 2 </a:t>
            </a:r>
            <a:r>
              <a:rPr lang="pl-PL" sz="3300" dirty="0">
                <a:effectLst>
                  <a:outerShdw blurRad="38100" dist="38100" dir="2700000" algn="tl">
                    <a:srgbClr val="000000">
                      <a:alpha val="43137"/>
                    </a:srgbClr>
                  </a:outerShdw>
                </a:effectLst>
              </a:rPr>
              <a:t>lub zagrażają prawidłowemu funkcjonowaniu unii gospodarczej i walutowej, Komisja może skierować do danego Państwa Członkowskiego ostrzeżenie</a:t>
            </a:r>
            <a:r>
              <a:rPr lang="pl-PL" sz="3300" dirty="0"/>
              <a:t>. </a:t>
            </a:r>
            <a:r>
              <a:rPr lang="pl-PL" sz="3300" dirty="0">
                <a:effectLst>
                  <a:outerShdw blurRad="38100" dist="38100" dir="2700000" algn="tl">
                    <a:srgbClr val="000000">
                      <a:alpha val="43137"/>
                    </a:srgbClr>
                  </a:outerShdw>
                </a:effectLst>
              </a:rPr>
              <a:t>Rada, na zalecenie Komisji, może kierować do danego Państwa Członkowskiego niezbędne zalecenia</a:t>
            </a:r>
            <a:r>
              <a:rPr lang="pl-PL" sz="3300" dirty="0"/>
              <a:t>. Rada, na wniosek Komisji, może zadecydować o podaniu swoich zaleceń do publicznej wiadomości. Rada stanowi nie biorąc pod uwagę głosu członka Rady reprezentującego dane Państwo Członkowskie.</a:t>
            </a:r>
          </a:p>
          <a:p>
            <a:pPr marL="0" indent="0" algn="just">
              <a:buNone/>
            </a:pPr>
            <a:r>
              <a:rPr lang="pl-PL" sz="3300" dirty="0"/>
              <a:t>5. </a:t>
            </a:r>
            <a:r>
              <a:rPr lang="pl-PL" sz="3300" dirty="0">
                <a:effectLst>
                  <a:outerShdw blurRad="38100" dist="38100" dir="2700000" algn="tl">
                    <a:srgbClr val="000000">
                      <a:alpha val="43137"/>
                    </a:srgbClr>
                  </a:outerShdw>
                </a:effectLst>
              </a:rPr>
              <a:t>Przewodniczący Rady i Komisja składają sprawozdanie Parlamentowi Europejskiemu dotyczące rezultatów wielostronnego nadzoru</a:t>
            </a:r>
            <a:r>
              <a:rPr lang="pl-PL" sz="3300" dirty="0"/>
              <a:t>. Przewodniczący Rady może być wezwany do stawienia się przed właściwą komisją Parlamentu Europejskiego, jeśli Rada podała swoje zalecenia do publicznej wiadomości.</a:t>
            </a:r>
          </a:p>
          <a:p>
            <a:pPr marL="0" indent="0" algn="just">
              <a:buNone/>
            </a:pPr>
            <a:r>
              <a:rPr lang="pl-PL" sz="3300" dirty="0"/>
              <a:t>6. Parlament Europejski i Rada, stanowiąc w drodze rozporządzeń zgodnie ze zwykłą procedurą ustawodawczą, mogą przyjąć szczegółowe zasady procedury wielostronnego nadzoru, o której mowa w ustępach 3 i 4.</a:t>
            </a:r>
          </a:p>
          <a:p>
            <a:pPr algn="just"/>
            <a:endParaRPr lang="pl-PL" sz="3300" dirty="0"/>
          </a:p>
          <a:p>
            <a:pPr algn="just"/>
            <a:endParaRPr lang="pl-PL" dirty="0"/>
          </a:p>
        </p:txBody>
      </p:sp>
      <p:sp>
        <p:nvSpPr>
          <p:cNvPr id="5" name="Symbol zastępczy numeru slajdu 4">
            <a:extLst>
              <a:ext uri="{FF2B5EF4-FFF2-40B4-BE49-F238E27FC236}">
                <a16:creationId xmlns:a16="http://schemas.microsoft.com/office/drawing/2014/main" id="{8E05571C-A80D-487C-8261-38D712BC485A}"/>
              </a:ext>
            </a:extLst>
          </p:cNvPr>
          <p:cNvSpPr>
            <a:spLocks noGrp="1"/>
          </p:cNvSpPr>
          <p:nvPr>
            <p:ph type="sldNum" sz="quarter" idx="12"/>
          </p:nvPr>
        </p:nvSpPr>
        <p:spPr/>
        <p:txBody>
          <a:bodyPr/>
          <a:lstStyle/>
          <a:p>
            <a:fld id="{5D3A0BF6-33AC-4C0D-95CF-8A13FF2238C0}" type="slidenum">
              <a:rPr lang="pl-PL" smtClean="0"/>
              <a:t>6</a:t>
            </a:fld>
            <a:endParaRPr lang="pl-PL"/>
          </a:p>
        </p:txBody>
      </p:sp>
    </p:spTree>
    <p:extLst>
      <p:ext uri="{BB962C8B-B14F-4D97-AF65-F5344CB8AC3E}">
        <p14:creationId xmlns:p14="http://schemas.microsoft.com/office/powerpoint/2010/main" val="19357238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4FDF806-8346-4B68-B2BC-07570FBA7F56}"/>
              </a:ext>
            </a:extLst>
          </p:cNvPr>
          <p:cNvSpPr>
            <a:spLocks noGrp="1"/>
          </p:cNvSpPr>
          <p:nvPr>
            <p:ph type="title"/>
          </p:nvPr>
        </p:nvSpPr>
        <p:spPr>
          <a:xfrm>
            <a:off x="838200" y="365126"/>
            <a:ext cx="10515600" cy="169896"/>
          </a:xfrm>
        </p:spPr>
        <p:txBody>
          <a:bodyPr>
            <a:noAutofit/>
          </a:bodyPr>
          <a:lstStyle/>
          <a:p>
            <a:r>
              <a:rPr lang="pl-PL" sz="3200" b="1" dirty="0"/>
              <a:t>Art. 126 TFUE</a:t>
            </a:r>
          </a:p>
        </p:txBody>
      </p:sp>
      <p:sp>
        <p:nvSpPr>
          <p:cNvPr id="3" name="Symbol zastępczy zawartości 2">
            <a:extLst>
              <a:ext uri="{FF2B5EF4-FFF2-40B4-BE49-F238E27FC236}">
                <a16:creationId xmlns:a16="http://schemas.microsoft.com/office/drawing/2014/main" id="{FF8B4008-3D02-4233-8800-4CCD34CD5BF8}"/>
              </a:ext>
            </a:extLst>
          </p:cNvPr>
          <p:cNvSpPr>
            <a:spLocks noGrp="1"/>
          </p:cNvSpPr>
          <p:nvPr>
            <p:ph idx="1"/>
          </p:nvPr>
        </p:nvSpPr>
        <p:spPr>
          <a:xfrm>
            <a:off x="838200" y="690664"/>
            <a:ext cx="10515600" cy="5486299"/>
          </a:xfrm>
        </p:spPr>
        <p:txBody>
          <a:bodyPr>
            <a:normAutofit fontScale="85000" lnSpcReduction="20000"/>
          </a:bodyPr>
          <a:lstStyle/>
          <a:p>
            <a:pPr marL="0" indent="0" algn="just">
              <a:buNone/>
            </a:pPr>
            <a:r>
              <a:rPr lang="pl-PL" dirty="0"/>
              <a:t>1. Państwa Członkowskie unikają nadmiernego deficytu budżetowego</a:t>
            </a:r>
          </a:p>
          <a:p>
            <a:pPr marL="0" indent="0" algn="just">
              <a:buNone/>
            </a:pPr>
            <a:r>
              <a:rPr lang="pl-PL" dirty="0"/>
              <a:t>2. Komisja nadzoruje rozwój sytuacji budżetowej i wysokość długu publicznego w Państwach Członkowskich w celu wykrycia oczywistych błędów. Bada ona poszanowanie dyscypliny budżetowej na podstawie poniższych dwóch kryteriów:</a:t>
            </a:r>
          </a:p>
          <a:p>
            <a:pPr marL="0" indent="0" algn="just">
              <a:buNone/>
            </a:pPr>
            <a:r>
              <a:rPr lang="pl-PL" dirty="0"/>
              <a:t>	</a:t>
            </a:r>
            <a:r>
              <a:rPr lang="pl-PL" b="1" dirty="0"/>
              <a:t>a) </a:t>
            </a:r>
            <a:r>
              <a:rPr lang="pl-PL" dirty="0"/>
              <a:t>czy </a:t>
            </a:r>
            <a:r>
              <a:rPr lang="pl-PL" dirty="0">
                <a:effectLst>
                  <a:outerShdw blurRad="38100" dist="38100" dir="2700000" algn="tl">
                    <a:srgbClr val="000000">
                      <a:alpha val="43137"/>
                    </a:srgbClr>
                  </a:outerShdw>
                </a:effectLst>
              </a:rPr>
              <a:t>stosunek między planowanym lub rzeczywistym deficytem 	publicznym a produktem krajowym brutto </a:t>
            </a:r>
            <a:r>
              <a:rPr lang="pl-PL" dirty="0"/>
              <a:t>przekracza wartość odniesienia, 	chyba że:</a:t>
            </a:r>
          </a:p>
          <a:p>
            <a:pPr marL="0" indent="0" algn="just">
              <a:buNone/>
            </a:pPr>
            <a:r>
              <a:rPr lang="pl-PL" dirty="0"/>
              <a:t>	— stosunek ten zmniejszył się znacznie oraz w sposób stały i osiągnął 	poziom bliski wartości odniesienia,</a:t>
            </a:r>
          </a:p>
          <a:p>
            <a:pPr marL="0" indent="0" algn="just">
              <a:buNone/>
            </a:pPr>
            <a:r>
              <a:rPr lang="pl-PL" dirty="0"/>
              <a:t>	— lub przekroczenie wartości odniesienia ma charakter wyjątkowy oraz 	tymczasowy i stosunek ten pozostaje bliski wartości odniesienia;</a:t>
            </a:r>
          </a:p>
          <a:p>
            <a:pPr marL="0" indent="0" algn="just">
              <a:buNone/>
            </a:pPr>
            <a:r>
              <a:rPr lang="pl-PL" dirty="0"/>
              <a:t>	</a:t>
            </a:r>
            <a:r>
              <a:rPr lang="pl-PL" b="1" dirty="0"/>
              <a:t>b) </a:t>
            </a:r>
            <a:r>
              <a:rPr lang="pl-PL" dirty="0"/>
              <a:t>czy </a:t>
            </a:r>
            <a:r>
              <a:rPr lang="pl-PL" dirty="0">
                <a:effectLst>
                  <a:outerShdw blurRad="38100" dist="38100" dir="2700000" algn="tl">
                    <a:srgbClr val="000000">
                      <a:alpha val="43137"/>
                    </a:srgbClr>
                  </a:outerShdw>
                </a:effectLst>
              </a:rPr>
              <a:t>stosunek między długiem publicznym a produktem krajowym brutto </a:t>
            </a:r>
          </a:p>
          <a:p>
            <a:pPr marL="0" indent="0" algn="just">
              <a:buNone/>
            </a:pPr>
            <a:r>
              <a:rPr lang="pl-PL" dirty="0"/>
              <a:t>	przekracza wartość odniesienia, chyba że stosunek ten zmniejsza się </a:t>
            </a:r>
          </a:p>
          <a:p>
            <a:pPr marL="0" indent="0" algn="just">
              <a:buNone/>
            </a:pPr>
            <a:r>
              <a:rPr lang="pl-PL" dirty="0"/>
              <a:t>	dostatecznie i zbliża się do wartości odniesienia w zadowalającym tempie.</a:t>
            </a:r>
          </a:p>
          <a:p>
            <a:pPr marL="0" indent="0" algn="just">
              <a:buNone/>
            </a:pPr>
            <a:r>
              <a:rPr lang="pl-PL" dirty="0"/>
              <a:t>Wartości odniesienia są sprecyzowane w Protokole (12) w sprawie procedury dotyczącej nadmiernego deficytu, który jest załączony do Traktatów.</a:t>
            </a:r>
          </a:p>
          <a:p>
            <a:endParaRPr lang="pl-PL" dirty="0"/>
          </a:p>
        </p:txBody>
      </p:sp>
      <p:sp>
        <p:nvSpPr>
          <p:cNvPr id="6" name="Symbol zastępczy numeru slajdu 5">
            <a:extLst>
              <a:ext uri="{FF2B5EF4-FFF2-40B4-BE49-F238E27FC236}">
                <a16:creationId xmlns:a16="http://schemas.microsoft.com/office/drawing/2014/main" id="{2AFCD4B3-4FD1-49E4-A24B-F1947948369B}"/>
              </a:ext>
            </a:extLst>
          </p:cNvPr>
          <p:cNvSpPr>
            <a:spLocks noGrp="1"/>
          </p:cNvSpPr>
          <p:nvPr>
            <p:ph type="sldNum" sz="quarter" idx="12"/>
          </p:nvPr>
        </p:nvSpPr>
        <p:spPr/>
        <p:txBody>
          <a:bodyPr/>
          <a:lstStyle/>
          <a:p>
            <a:fld id="{5D3A0BF6-33AC-4C0D-95CF-8A13FF2238C0}" type="slidenum">
              <a:rPr lang="pl-PL" smtClean="0"/>
              <a:t>7</a:t>
            </a:fld>
            <a:endParaRPr lang="pl-PL"/>
          </a:p>
        </p:txBody>
      </p:sp>
    </p:spTree>
    <p:extLst>
      <p:ext uri="{BB962C8B-B14F-4D97-AF65-F5344CB8AC3E}">
        <p14:creationId xmlns:p14="http://schemas.microsoft.com/office/powerpoint/2010/main" val="598550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086EDCC1-A717-40AE-B5BE-2DB6952B6B18}"/>
              </a:ext>
            </a:extLst>
          </p:cNvPr>
          <p:cNvSpPr>
            <a:spLocks noGrp="1"/>
          </p:cNvSpPr>
          <p:nvPr>
            <p:ph idx="1"/>
          </p:nvPr>
        </p:nvSpPr>
        <p:spPr>
          <a:xfrm>
            <a:off x="136187" y="185981"/>
            <a:ext cx="11751013" cy="6431795"/>
          </a:xfrm>
        </p:spPr>
        <p:txBody>
          <a:bodyPr>
            <a:normAutofit fontScale="70000" lnSpcReduction="20000"/>
          </a:bodyPr>
          <a:lstStyle/>
          <a:p>
            <a:pPr marL="0" indent="0" algn="just">
              <a:buNone/>
            </a:pPr>
            <a:r>
              <a:rPr lang="pl-PL" dirty="0"/>
              <a:t>3. Jeśli Państwo Członkowskie </a:t>
            </a:r>
            <a:r>
              <a:rPr lang="pl-PL" dirty="0">
                <a:effectLst>
                  <a:outerShdw blurRad="38100" dist="38100" dir="2700000" algn="tl">
                    <a:srgbClr val="000000">
                      <a:alpha val="43137"/>
                    </a:srgbClr>
                  </a:outerShdw>
                </a:effectLst>
              </a:rPr>
              <a:t>nie spełnia wymogów jednego lub obu tych kryteriów</a:t>
            </a:r>
            <a:r>
              <a:rPr lang="pl-PL" dirty="0"/>
              <a:t>, Komisja opracowuje sprawozdanie. Sprawozdanie Komisji uwzględnia również to, czy deficyt publiczny przekracza publiczne wydatki inwestycyjne i uwzględnia wszelkie inne istotne czynniki, w tym średniookresową sytuację gospodarczą i budżetową Państwa Członkowskiego.</a:t>
            </a:r>
          </a:p>
          <a:p>
            <a:pPr marL="0" indent="0" algn="just">
              <a:buNone/>
            </a:pPr>
            <a:r>
              <a:rPr lang="pl-PL" dirty="0"/>
              <a:t>Komisja może także opracować sprawozdanie, jeśli mimo spełnienia wymagań wynikających z tych kryteriów uzna, że istnieje ryzyko nadmiernego deficytu w Państwie Członkowskim.</a:t>
            </a:r>
          </a:p>
          <a:p>
            <a:pPr marL="0" indent="0" algn="just">
              <a:buNone/>
            </a:pPr>
            <a:r>
              <a:rPr lang="pl-PL" dirty="0"/>
              <a:t>4. Komitet </a:t>
            </a:r>
            <a:r>
              <a:rPr lang="pl-PL" dirty="0" err="1"/>
              <a:t>Ekonomiczno</a:t>
            </a:r>
            <a:r>
              <a:rPr lang="pl-PL" dirty="0"/>
              <a:t>–Finansowy wydaje opinie w odniesieniu do sprawozdania Komisji.</a:t>
            </a:r>
          </a:p>
          <a:p>
            <a:pPr marL="0" indent="0" algn="just">
              <a:buNone/>
            </a:pPr>
            <a:r>
              <a:rPr lang="pl-PL" dirty="0"/>
              <a:t>5. Jeżeli </a:t>
            </a:r>
            <a:r>
              <a:rPr lang="pl-PL" dirty="0">
                <a:effectLst>
                  <a:outerShdw blurRad="38100" dist="38100" dir="2700000" algn="tl">
                    <a:srgbClr val="000000">
                      <a:alpha val="43137"/>
                    </a:srgbClr>
                  </a:outerShdw>
                </a:effectLst>
              </a:rPr>
              <a:t>Komisja uzna</a:t>
            </a:r>
            <a:r>
              <a:rPr lang="pl-PL" dirty="0"/>
              <a:t>, że </a:t>
            </a:r>
            <a:r>
              <a:rPr lang="pl-PL" dirty="0">
                <a:effectLst>
                  <a:outerShdw blurRad="38100" dist="38100" dir="2700000" algn="tl">
                    <a:srgbClr val="000000">
                      <a:alpha val="43137"/>
                    </a:srgbClr>
                  </a:outerShdw>
                </a:effectLst>
              </a:rPr>
              <a:t>w Państwie Członkowskim istnieje nadmierny deficyt, lub że taki deficyt może wystąpić, kieruje opinię do danego Państwa Członkowskiego i informuje o tym Radę</a:t>
            </a:r>
            <a:r>
              <a:rPr lang="pl-PL" dirty="0"/>
              <a:t>.</a:t>
            </a:r>
          </a:p>
          <a:p>
            <a:pPr marL="0" indent="0" algn="just">
              <a:buNone/>
            </a:pPr>
            <a:r>
              <a:rPr lang="pl-PL" dirty="0"/>
              <a:t>6. </a:t>
            </a:r>
            <a:r>
              <a:rPr lang="pl-PL" dirty="0">
                <a:effectLst>
                  <a:outerShdw blurRad="38100" dist="38100" dir="2700000" algn="tl">
                    <a:srgbClr val="000000">
                      <a:alpha val="43137"/>
                    </a:srgbClr>
                  </a:outerShdw>
                </a:effectLst>
              </a:rPr>
              <a:t>Rada</a:t>
            </a:r>
            <a:r>
              <a:rPr lang="pl-PL" dirty="0"/>
              <a:t>, na wniosek Komisji i rozważywszy ewentualne uwagi danego Państwa Członkowskiego, </a:t>
            </a:r>
            <a:r>
              <a:rPr lang="pl-PL" dirty="0">
                <a:effectLst>
                  <a:outerShdw blurRad="38100" dist="38100" dir="2700000" algn="tl">
                    <a:srgbClr val="000000">
                      <a:alpha val="43137"/>
                    </a:srgbClr>
                  </a:outerShdw>
                </a:effectLst>
              </a:rPr>
              <a:t>decyduje</a:t>
            </a:r>
            <a:r>
              <a:rPr lang="pl-PL" dirty="0"/>
              <a:t>, po dokonaniu ogólnej oceny, </a:t>
            </a:r>
            <a:r>
              <a:rPr lang="pl-PL" dirty="0">
                <a:effectLst>
                  <a:outerShdw blurRad="38100" dist="38100" dir="2700000" algn="tl">
                    <a:srgbClr val="000000">
                      <a:alpha val="43137"/>
                    </a:srgbClr>
                  </a:outerShdw>
                </a:effectLst>
              </a:rPr>
              <a:t>czy istnieje nadmierny deficyt</a:t>
            </a:r>
            <a:r>
              <a:rPr lang="pl-PL" dirty="0"/>
              <a:t>.</a:t>
            </a:r>
          </a:p>
          <a:p>
            <a:pPr marL="0" indent="0" algn="just">
              <a:buNone/>
            </a:pPr>
            <a:r>
              <a:rPr lang="pl-PL" dirty="0"/>
              <a:t>7. Jeżeli Rada stwierdzi, zgodnie z ustępem 6, że istnieje nadmierny deficyt, przyjmuje na zalecenie Komisji, bez nieuzasadnionej zwłoki, zalecenia skierowane do danego Państwa Członkowskiego w celu położenia przez nie kresu tej sytuacji w oznaczonym terminie. Z zastrzeżeniem postanowień ustępu 8, zalecenia te nie zostają podane do publicznej wiadomości.</a:t>
            </a:r>
          </a:p>
          <a:p>
            <a:pPr marL="0" indent="0" algn="just">
              <a:buNone/>
            </a:pPr>
            <a:r>
              <a:rPr lang="pl-PL" dirty="0"/>
              <a:t>8. W przypadku </a:t>
            </a:r>
            <a:r>
              <a:rPr lang="pl-PL" dirty="0">
                <a:effectLst>
                  <a:outerShdw blurRad="38100" dist="38100" dir="2700000" algn="tl">
                    <a:srgbClr val="000000">
                      <a:alpha val="43137"/>
                    </a:srgbClr>
                  </a:outerShdw>
                </a:effectLst>
              </a:rPr>
              <a:t>gdy Rada stwierdzi, że w odpowiedzi na jej zalecenia żadne skuteczne działanie nie zostało podjęte w oznaczonym terminie, może podać zalecenia do publicznej wiadomości</a:t>
            </a:r>
            <a:r>
              <a:rPr lang="pl-PL" dirty="0"/>
              <a:t>.</a:t>
            </a:r>
          </a:p>
          <a:p>
            <a:pPr marL="0" indent="0" algn="just">
              <a:buNone/>
            </a:pPr>
            <a:r>
              <a:rPr lang="pl-PL" dirty="0"/>
              <a:t>9. Jeśli </a:t>
            </a:r>
            <a:r>
              <a:rPr lang="pl-PL" dirty="0">
                <a:effectLst>
                  <a:outerShdw blurRad="38100" dist="38100" dir="2700000" algn="tl">
                    <a:srgbClr val="000000">
                      <a:alpha val="43137"/>
                    </a:srgbClr>
                  </a:outerShdw>
                </a:effectLst>
              </a:rPr>
              <a:t>Państwo Członkowskie w dalszym ciągu nie realizuje zalecenia Rady</a:t>
            </a:r>
            <a:r>
              <a:rPr lang="pl-PL" dirty="0"/>
              <a:t>, </a:t>
            </a:r>
            <a:r>
              <a:rPr lang="pl-PL" dirty="0">
                <a:effectLst>
                  <a:outerShdw blurRad="38100" dist="38100" dir="2700000" algn="tl">
                    <a:srgbClr val="000000">
                      <a:alpha val="43137"/>
                    </a:srgbClr>
                  </a:outerShdw>
                </a:effectLst>
              </a:rPr>
              <a:t>może ona wezwać dane Państwo Członkowskie do przyjęcia w wyznaczonym terminie środków zmierzających do takiego ograniczenia deficytu, jakie zostanie uznane przez Radę za niezbędne do zaradzenia sytuacji</a:t>
            </a:r>
            <a:r>
              <a:rPr lang="pl-PL" dirty="0"/>
              <a:t>.</a:t>
            </a:r>
          </a:p>
          <a:p>
            <a:pPr marL="0" indent="0" algn="just">
              <a:buNone/>
            </a:pPr>
            <a:r>
              <a:rPr lang="pl-PL" dirty="0"/>
              <a:t>W takim przypadku </a:t>
            </a:r>
            <a:r>
              <a:rPr lang="pl-PL" dirty="0">
                <a:effectLst>
                  <a:outerShdw blurRad="38100" dist="38100" dir="2700000" algn="tl">
                    <a:srgbClr val="000000">
                      <a:alpha val="43137"/>
                    </a:srgbClr>
                  </a:outerShdw>
                </a:effectLst>
              </a:rPr>
              <a:t>Rada może zażądać od danego Państwa Członkowskiego przedstawienia sprawozdań według precyzyjnego harmonogramu</a:t>
            </a:r>
            <a:r>
              <a:rPr lang="pl-PL" dirty="0"/>
              <a:t>, aby móc zbadać wysiłki dostosowawcze podjęte przez to Państwo Członkowskie.</a:t>
            </a:r>
          </a:p>
          <a:p>
            <a:pPr marL="0" indent="0" algn="just">
              <a:buNone/>
            </a:pPr>
            <a:r>
              <a:rPr lang="pl-PL" dirty="0"/>
              <a:t>10. Prawa wniesienia skargi przewidziane w art. 258 i 259 nie mogą być wykonywane w ramach ustępów 1-9 niniejszego artykułu. </a:t>
            </a:r>
          </a:p>
        </p:txBody>
      </p:sp>
      <p:sp>
        <p:nvSpPr>
          <p:cNvPr id="5" name="Symbol zastępczy numeru slajdu 4">
            <a:extLst>
              <a:ext uri="{FF2B5EF4-FFF2-40B4-BE49-F238E27FC236}">
                <a16:creationId xmlns:a16="http://schemas.microsoft.com/office/drawing/2014/main" id="{68E5C9DA-8B33-43D8-8D8E-99CF68B6E6FB}"/>
              </a:ext>
            </a:extLst>
          </p:cNvPr>
          <p:cNvSpPr>
            <a:spLocks noGrp="1"/>
          </p:cNvSpPr>
          <p:nvPr>
            <p:ph type="sldNum" sz="quarter" idx="12"/>
          </p:nvPr>
        </p:nvSpPr>
        <p:spPr/>
        <p:txBody>
          <a:bodyPr/>
          <a:lstStyle/>
          <a:p>
            <a:fld id="{5D3A0BF6-33AC-4C0D-95CF-8A13FF2238C0}" type="slidenum">
              <a:rPr lang="pl-PL" smtClean="0"/>
              <a:t>8</a:t>
            </a:fld>
            <a:endParaRPr lang="pl-PL"/>
          </a:p>
        </p:txBody>
      </p:sp>
    </p:spTree>
    <p:extLst>
      <p:ext uri="{BB962C8B-B14F-4D97-AF65-F5344CB8AC3E}">
        <p14:creationId xmlns:p14="http://schemas.microsoft.com/office/powerpoint/2010/main" val="1488135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AD517A50-D266-4FBC-9E5C-BA80C77A73FA}"/>
              </a:ext>
            </a:extLst>
          </p:cNvPr>
          <p:cNvSpPr>
            <a:spLocks noGrp="1"/>
          </p:cNvSpPr>
          <p:nvPr>
            <p:ph idx="1"/>
          </p:nvPr>
        </p:nvSpPr>
        <p:spPr>
          <a:xfrm>
            <a:off x="278969" y="348712"/>
            <a:ext cx="11763214" cy="6276813"/>
          </a:xfrm>
        </p:spPr>
        <p:txBody>
          <a:bodyPr>
            <a:normAutofit fontScale="92500" lnSpcReduction="20000"/>
          </a:bodyPr>
          <a:lstStyle/>
          <a:p>
            <a:pPr marL="0" indent="0" algn="just">
              <a:buNone/>
            </a:pPr>
            <a:r>
              <a:rPr lang="pl-PL" dirty="0"/>
              <a:t>11. Tak długo jak Państwo Członkowskie nie stosuje się do decyzji, Rada może zadecydować o zastosowaniu lub w odpowiednim przypadku o wzmocnieniu jednego lub kilku z następujących środków:</a:t>
            </a:r>
          </a:p>
          <a:p>
            <a:pPr marL="0" indent="0" algn="just">
              <a:buNone/>
            </a:pPr>
            <a:r>
              <a:rPr lang="pl-PL" dirty="0"/>
              <a:t>	— zażądać od danego Państwa Członkowskiego, aby opublikowało 	dodatkowe 	informacje, które określi Rada, przed emisją obligacji i papierów 	wartościowych,</a:t>
            </a:r>
          </a:p>
          <a:p>
            <a:pPr marL="0" indent="0" algn="just">
              <a:buNone/>
            </a:pPr>
            <a:r>
              <a:rPr lang="pl-PL" dirty="0"/>
              <a:t>	— wezwać Europejski Bank Inwestycyjny do ponownego rozważenia polityki 	udzielania pożyczek wobec danego Państwa Członkowskiego,</a:t>
            </a:r>
          </a:p>
          <a:p>
            <a:pPr marL="0" indent="0" algn="just">
              <a:buNone/>
            </a:pPr>
            <a:r>
              <a:rPr lang="pl-PL" dirty="0"/>
              <a:t>	— </a:t>
            </a:r>
            <a:r>
              <a:rPr lang="pl-PL" dirty="0">
                <a:effectLst>
                  <a:outerShdw blurRad="38100" dist="38100" dir="2700000" algn="tl">
                    <a:srgbClr val="000000">
                      <a:alpha val="43137"/>
                    </a:srgbClr>
                  </a:outerShdw>
                </a:effectLst>
              </a:rPr>
              <a:t>zażądać złożenia w Unii przez dane Państwo Członkowskie 	nieoprocentowanego depozytu o stosowanej wysokości aż do czasu, gdy w 	ocenie Rady, nadmierny deficyt zostanie skorygowany</a:t>
            </a:r>
            <a:r>
              <a:rPr lang="pl-PL" dirty="0"/>
              <a:t>,</a:t>
            </a:r>
          </a:p>
          <a:p>
            <a:pPr marL="0" indent="0" algn="just">
              <a:buNone/>
            </a:pPr>
            <a:r>
              <a:rPr lang="pl-PL" dirty="0"/>
              <a:t>	— nałożyć grzywnę w stosownej wysokości.</a:t>
            </a:r>
          </a:p>
          <a:p>
            <a:pPr marL="0" indent="0" algn="just">
              <a:buNone/>
            </a:pPr>
            <a:r>
              <a:rPr lang="pl-PL" dirty="0"/>
              <a:t>Przewodniczący Rady informuje Parlament Europejski o podjętych decyzjach.</a:t>
            </a:r>
          </a:p>
          <a:p>
            <a:pPr marL="0" indent="0" algn="just">
              <a:buNone/>
            </a:pPr>
            <a:r>
              <a:rPr lang="pl-PL" dirty="0"/>
              <a:t>12. </a:t>
            </a:r>
            <a:r>
              <a:rPr lang="pl-PL" dirty="0">
                <a:effectLst>
                  <a:outerShdw blurRad="38100" dist="38100" dir="2700000" algn="tl">
                    <a:srgbClr val="000000">
                      <a:alpha val="43137"/>
                    </a:srgbClr>
                  </a:outerShdw>
                </a:effectLst>
              </a:rPr>
              <a:t>Rada uchyla wszystkie lub niektóre swoje decyzje lub zalecenia w miarę jak nadmierny deficyt został, w ocenie Rady, skorygowany</a:t>
            </a:r>
            <a:r>
              <a:rPr lang="pl-PL" dirty="0"/>
              <a:t>. Jeśli Rada uprzednio podała zalecenia do publicznej wiadomości, to z chwilą uchylenia decyzji oświadcza publicznie, że nie ma już nadmiernego deficytu w tym Państwie Członkowskim.</a:t>
            </a:r>
          </a:p>
          <a:p>
            <a:pPr marL="0" indent="0" algn="just">
              <a:buNone/>
            </a:pPr>
            <a:r>
              <a:rPr lang="pl-PL" dirty="0"/>
              <a:t>13. Jeżeli Rada podejmuje decyzje lub wydaje zalecenia, o których mowa w ustępach 8, 9, 11 i 12, stanowi ona na zalecenie Komisji.</a:t>
            </a:r>
          </a:p>
        </p:txBody>
      </p:sp>
      <p:sp>
        <p:nvSpPr>
          <p:cNvPr id="5" name="Symbol zastępczy numeru slajdu 4">
            <a:extLst>
              <a:ext uri="{FF2B5EF4-FFF2-40B4-BE49-F238E27FC236}">
                <a16:creationId xmlns:a16="http://schemas.microsoft.com/office/drawing/2014/main" id="{31F36270-6357-4C41-9D08-1A21BCCA2888}"/>
              </a:ext>
            </a:extLst>
          </p:cNvPr>
          <p:cNvSpPr>
            <a:spLocks noGrp="1"/>
          </p:cNvSpPr>
          <p:nvPr>
            <p:ph type="sldNum" sz="quarter" idx="12"/>
          </p:nvPr>
        </p:nvSpPr>
        <p:spPr/>
        <p:txBody>
          <a:bodyPr/>
          <a:lstStyle/>
          <a:p>
            <a:fld id="{5D3A0BF6-33AC-4C0D-95CF-8A13FF2238C0}" type="slidenum">
              <a:rPr lang="pl-PL" smtClean="0"/>
              <a:t>9</a:t>
            </a:fld>
            <a:endParaRPr lang="pl-PL"/>
          </a:p>
        </p:txBody>
      </p:sp>
    </p:spTree>
    <p:extLst>
      <p:ext uri="{BB962C8B-B14F-4D97-AF65-F5344CB8AC3E}">
        <p14:creationId xmlns:p14="http://schemas.microsoft.com/office/powerpoint/2010/main" val="2841126019"/>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TM02900771[[fn=Wycinek]]</Template>
  <TotalTime>907</TotalTime>
  <Words>4989</Words>
  <Application>Microsoft Office PowerPoint</Application>
  <PresentationFormat>Panoramiczny</PresentationFormat>
  <Paragraphs>305</Paragraphs>
  <Slides>29</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29</vt:i4>
      </vt:variant>
    </vt:vector>
  </HeadingPairs>
  <TitlesOfParts>
    <vt:vector size="34" baseType="lpstr">
      <vt:lpstr>Arial</vt:lpstr>
      <vt:lpstr>Calibri</vt:lpstr>
      <vt:lpstr>Calibri Light</vt:lpstr>
      <vt:lpstr>MinionPro-Regular</vt:lpstr>
      <vt:lpstr>Motyw pakietu Office</vt:lpstr>
      <vt:lpstr>Polityka fiskalna w strefie EURO</vt:lpstr>
      <vt:lpstr>Geneza Paktu stabilności i wzrostu</vt:lpstr>
      <vt:lpstr>Kryteria konwergencji</vt:lpstr>
      <vt:lpstr>Wprowadzenie euro</vt:lpstr>
      <vt:lpstr>Pakt stabilności i wzrostu</vt:lpstr>
      <vt:lpstr>Prezentacja programu PowerPoint</vt:lpstr>
      <vt:lpstr>Art. 126 TFUE</vt:lpstr>
      <vt:lpstr>Prezentacja programu PowerPoint</vt:lpstr>
      <vt:lpstr>Prezentacja programu PowerPoint</vt:lpstr>
      <vt:lpstr>Część prewencyjna Paktu stabilności i wzrostu</vt:lpstr>
      <vt:lpstr>Część prewencyjna Paktu stabilności i wzrostu</vt:lpstr>
      <vt:lpstr>Część naprawcza Paktu stabilności i wzrostu</vt:lpstr>
      <vt:lpstr>Część naprawcza Paktu stabilności i wzrostu</vt:lpstr>
      <vt:lpstr>I reforma Paktu stabilności i wzrostu</vt:lpstr>
      <vt:lpstr>I reforma Paktu stabilności i wzrostu</vt:lpstr>
      <vt:lpstr>I reforma Paktu stabilności i wzrostu</vt:lpstr>
      <vt:lpstr>Nowe akty prawne przyjęte w 2011 r.</vt:lpstr>
      <vt:lpstr>Prezentacja programu PowerPoint</vt:lpstr>
      <vt:lpstr>Sześciopak UGiW – przyjęty 16 listopada 2011 r. </vt:lpstr>
      <vt:lpstr>II reforma Paktu stabilności i wzrostu</vt:lpstr>
      <vt:lpstr>II reforma Paktu stabilności i wzrostu</vt:lpstr>
      <vt:lpstr>II reforma Paktu stabilności i wzrostu</vt:lpstr>
      <vt:lpstr>II reforma Paktu stabilności i wzrostu</vt:lpstr>
      <vt:lpstr>II reforma Paktu stabilności i wzrostu</vt:lpstr>
      <vt:lpstr>Procedury nadmiernego deficytu prowadzone i zamknięte przez KE </vt:lpstr>
      <vt:lpstr>Traktat o stabilności, koordynacji i zarządzaniu w Unii gospodarczej i walutowej – Pakt fiskalny </vt:lpstr>
      <vt:lpstr>Dwupak</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Pakt fiskalny</dc:title>
  <dc:creator>Kłos Agnieszka</dc:creator>
  <cp:lastModifiedBy>Agnieszka Kłos</cp:lastModifiedBy>
  <cp:revision>99</cp:revision>
  <dcterms:created xsi:type="dcterms:W3CDTF">2021-03-18T07:44:23Z</dcterms:created>
  <dcterms:modified xsi:type="dcterms:W3CDTF">2023-10-30T09:24:13Z</dcterms:modified>
</cp:coreProperties>
</file>