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23"/>
  </p:notesMasterIdLst>
  <p:handoutMasterIdLst>
    <p:handoutMasterId r:id="rId24"/>
  </p:handoutMasterIdLst>
  <p:sldIdLst>
    <p:sldId id="256" r:id="rId3"/>
    <p:sldId id="288" r:id="rId4"/>
    <p:sldId id="290" r:id="rId5"/>
    <p:sldId id="289" r:id="rId6"/>
    <p:sldId id="293" r:id="rId7"/>
    <p:sldId id="294" r:id="rId8"/>
    <p:sldId id="298" r:id="rId9"/>
    <p:sldId id="295" r:id="rId10"/>
    <p:sldId id="296" r:id="rId11"/>
    <p:sldId id="297" r:id="rId12"/>
    <p:sldId id="292" r:id="rId13"/>
    <p:sldId id="300" r:id="rId14"/>
    <p:sldId id="301" r:id="rId15"/>
    <p:sldId id="302" r:id="rId16"/>
    <p:sldId id="303" r:id="rId17"/>
    <p:sldId id="299" r:id="rId18"/>
    <p:sldId id="284" r:id="rId19"/>
    <p:sldId id="285" r:id="rId20"/>
    <p:sldId id="286" r:id="rId21"/>
    <p:sldId id="304" r:id="rId22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D8F8E1A-F9C4-4B8B-BFE9-297E9EE1BFFA}" type="datetimeFigureOut">
              <a:rPr lang="pl-PL"/>
              <a:pPr>
                <a:defRPr/>
              </a:pPr>
              <a:t>30.10.2023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CEFE0C3-6C73-4180-ADE4-CA53E5110FF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709836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FA8AED5-9BB1-4956-A268-B21AEC5ECE45}" type="datetimeFigureOut">
              <a:rPr lang="pl-PL"/>
              <a:pPr>
                <a:defRPr/>
              </a:pPr>
              <a:t>30.10.2023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E64D23F-5A0D-4EAF-88AF-64206E945B4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853361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64D23F-5A0D-4EAF-88AF-64206E945B49}" type="slidenum">
              <a:rPr lang="pl-PL" smtClean="0"/>
              <a:pPr>
                <a:defRPr/>
              </a:pPr>
              <a:t>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8384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BCD87-ECEC-4386-9A70-DA7CF4A906D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9B3C7-916F-450E-B690-94A1DA27F23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3DE53-63FD-4A9E-AFFC-0E085344961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27E4D-FC2A-4595-839E-B3E98CF86F8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144B3-0A60-4E63-8C21-69162F3C8BF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44BD3-1877-4747-B4C3-83E5CF6D182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114FC-7DA0-4393-9C2A-F8B08978770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CBB70-2D80-4569-B80A-4908E44147B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BDBC2-7EA0-43EE-89DC-2BE5BF5E937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988F9-2B6E-4A80-9397-82B3213C780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B1846-EE89-4885-8427-992BDB49924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64E10-2BBE-4495-AABE-BE56C57C4E7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90324-5FF6-4D7A-A8D0-8231DB43427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F3A30-4EFC-43A0-9EAE-CB0AB5E6F5F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E3911-B9B0-4194-B18E-AC323E4D250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8638F-C818-4086-A10D-182A9E516B4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FCA22-805E-4F94-B706-07090601E8E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D965F-100C-4062-9E6C-370AF66AAB5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4F73A-90BB-4A5F-80F5-7966CA31A24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B2979-C332-4113-BE4A-E1FF251AF47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FA95F3-70E7-44D4-B845-19A7636CA15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  <p:sldLayoutId id="2147483664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14339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28F835-84EF-4326-8855-FF22AB95A14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ytuł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dirty="0"/>
              <a:t>Nadzór </a:t>
            </a:r>
            <a:r>
              <a:rPr lang="pl-PL" dirty="0" err="1"/>
              <a:t>makroostrożnościowy</a:t>
            </a:r>
            <a:br>
              <a:rPr lang="pl-PL" dirty="0"/>
            </a:br>
            <a:r>
              <a:rPr lang="pl-PL" dirty="0"/>
              <a:t>Unia bankowa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DA4253C5-DCA4-1E4F-C1EA-8F0948B808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5517232"/>
            <a:ext cx="2267909" cy="64623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5C1FA2-90EE-4068-9204-9344F933F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/>
          <a:lstStyle/>
          <a:p>
            <a:r>
              <a:rPr lang="pl-PL" sz="3200" dirty="0"/>
              <a:t>Zakres oddziaływania nadzoru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8CF3D4-25D0-4FE8-B4F6-E91B6D553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pl-PL" sz="2000" dirty="0"/>
              <a:t>Podejmując decyzję o wyborze modelu nadzorowania rynków finansowych należy uwzględnić m.in.:</a:t>
            </a:r>
          </a:p>
          <a:p>
            <a:pPr algn="just"/>
            <a:r>
              <a:rPr lang="pl-PL" sz="2000" dirty="0"/>
              <a:t>poziom rozwoju gospodarczego kraju,</a:t>
            </a:r>
          </a:p>
          <a:p>
            <a:pPr algn="just"/>
            <a:r>
              <a:rPr lang="pl-PL" sz="2000" dirty="0"/>
              <a:t>stopień rozwoju poszczególnych segmentów rynku finansowego </a:t>
            </a:r>
          </a:p>
          <a:p>
            <a:pPr algn="just"/>
            <a:r>
              <a:rPr lang="pl-PL" sz="2000" dirty="0"/>
              <a:t>udział konglomeratów finansowych w rynku finansowym </a:t>
            </a:r>
          </a:p>
          <a:p>
            <a:pPr algn="just"/>
            <a:r>
              <a:rPr lang="pl-PL" sz="2000" dirty="0"/>
              <a:t>koszty integracji i korzyści z niej wynikające.</a:t>
            </a:r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r>
              <a:rPr lang="pl-PL" sz="2000" dirty="0"/>
              <a:t>W Polsce przeprowadzona została tylko integracja organizacyjna bez scalenia przepisów prawnych (brak pełnej integracji).</a:t>
            </a:r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r>
              <a:rPr lang="pl-PL" sz="2000" u="sng" dirty="0"/>
              <a:t>Przedmiotowy zakres działalności nadzoru bankowego obejmuje</a:t>
            </a:r>
            <a:r>
              <a:rPr lang="pl-PL" sz="2000" dirty="0"/>
              <a:t>:</a:t>
            </a:r>
          </a:p>
          <a:p>
            <a:pPr marL="0" indent="0" algn="just">
              <a:buNone/>
            </a:pPr>
            <a:r>
              <a:rPr lang="pl-PL" sz="2000" dirty="0"/>
              <a:t>– licencjonowanie działalności bankowej,</a:t>
            </a:r>
          </a:p>
          <a:p>
            <a:pPr marL="0" indent="0" algn="just">
              <a:buNone/>
            </a:pPr>
            <a:r>
              <a:rPr lang="pl-PL" sz="2000" dirty="0"/>
              <a:t>– regulacje ostrożnościowe,</a:t>
            </a:r>
          </a:p>
          <a:p>
            <a:pPr marL="0" indent="0" algn="just">
              <a:buNone/>
            </a:pPr>
            <a:r>
              <a:rPr lang="pl-PL" sz="2000" dirty="0"/>
              <a:t>– inspekcje nadzorcze,</a:t>
            </a:r>
          </a:p>
          <a:p>
            <a:pPr marL="0" indent="0" algn="just">
              <a:buNone/>
            </a:pPr>
            <a:r>
              <a:rPr lang="pl-PL" sz="2000" dirty="0"/>
              <a:t>– działania restrykcyjne.</a:t>
            </a:r>
          </a:p>
        </p:txBody>
      </p:sp>
    </p:spTree>
    <p:extLst>
      <p:ext uri="{BB962C8B-B14F-4D97-AF65-F5344CB8AC3E}">
        <p14:creationId xmlns:p14="http://schemas.microsoft.com/office/powerpoint/2010/main" val="990826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DA5445-03E5-430D-B060-B85B55203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/>
          <a:lstStyle/>
          <a:p>
            <a:r>
              <a:rPr lang="pl-PL" sz="3200" dirty="0"/>
              <a:t>Zakres oddziaływania nadzoru</a:t>
            </a: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BF1F4876-ABA1-4AE7-B5AD-7AC223FC8AA2}"/>
              </a:ext>
            </a:extLst>
          </p:cNvPr>
          <p:cNvSpPr/>
          <p:nvPr/>
        </p:nvSpPr>
        <p:spPr>
          <a:xfrm>
            <a:off x="539552" y="980728"/>
            <a:ext cx="3600400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u="sng" dirty="0"/>
              <a:t>Licencjonowanie</a:t>
            </a:r>
            <a:r>
              <a:rPr lang="pl-PL" dirty="0"/>
              <a:t> - dwie metody: </a:t>
            </a:r>
          </a:p>
          <a:p>
            <a:pPr algn="ctr"/>
            <a:r>
              <a:rPr lang="pl-PL" dirty="0"/>
              <a:t>- normatywna - wymagania, które należy spełnić,</a:t>
            </a:r>
          </a:p>
          <a:p>
            <a:pPr algn="ctr"/>
            <a:r>
              <a:rPr lang="pl-PL" dirty="0"/>
              <a:t>– koncesji – pozwolenie od władz nadzorczych na prowadzenie działalności bankowej</a:t>
            </a: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77AE0050-985B-4CB0-A5FA-C6B0BF007B4C}"/>
              </a:ext>
            </a:extLst>
          </p:cNvPr>
          <p:cNvSpPr/>
          <p:nvPr/>
        </p:nvSpPr>
        <p:spPr>
          <a:xfrm>
            <a:off x="4355976" y="980728"/>
            <a:ext cx="4330824" cy="32403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u="sng" dirty="0"/>
              <a:t>Regulacje nadzorcze </a:t>
            </a:r>
            <a:r>
              <a:rPr lang="pl-PL" dirty="0"/>
              <a:t>- nastawione są na ograniczanie szeroko rozumianego ryzyka kredytowego, możliwości inwestowania wolnych środków przez banki w różnego rodzaju aktywa i zobowiązania pozabilansowe, ryzyko cenowe (stopy procentowej i walutowe), ryzyko operacyjne, tzn. związane z zawodnością systemów teleinformatycznych i działaniami ludzi, funduszy własnych banku (m.in. współczynnik wypłacalności i limity </a:t>
            </a:r>
            <a:r>
              <a:rPr lang="pl-PL" dirty="0" err="1"/>
              <a:t>zaangażowań</a:t>
            </a:r>
            <a:r>
              <a:rPr lang="pl-PL" dirty="0"/>
              <a:t>)</a:t>
            </a:r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8145599D-6D63-47BA-A31A-86A33E649E15}"/>
              </a:ext>
            </a:extLst>
          </p:cNvPr>
          <p:cNvSpPr/>
          <p:nvPr/>
        </p:nvSpPr>
        <p:spPr>
          <a:xfrm>
            <a:off x="755576" y="3356992"/>
            <a:ext cx="3168352" cy="237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Inspekcje i sankcje nadzorcze - w siedzibie nadzorcy (tzw. zza biurka) oraz w siedzibie</a:t>
            </a:r>
          </a:p>
          <a:p>
            <a:pPr algn="ctr"/>
            <a:r>
              <a:rPr lang="pl-PL" dirty="0"/>
              <a:t>banku (tzn. na miejscu).</a:t>
            </a:r>
          </a:p>
        </p:txBody>
      </p:sp>
      <p:sp>
        <p:nvSpPr>
          <p:cNvPr id="7" name="Prostokąt: zaokrąglone rogi 6">
            <a:extLst>
              <a:ext uri="{FF2B5EF4-FFF2-40B4-BE49-F238E27FC236}">
                <a16:creationId xmlns:a16="http://schemas.microsoft.com/office/drawing/2014/main" id="{5EAE002E-8449-4012-B2D4-0EF42A3A9693}"/>
              </a:ext>
            </a:extLst>
          </p:cNvPr>
          <p:cNvSpPr/>
          <p:nvPr/>
        </p:nvSpPr>
        <p:spPr>
          <a:xfrm>
            <a:off x="4222304" y="4293096"/>
            <a:ext cx="4166120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Restrykcje - charakter finansowy, skierowane do banku jako instytucji polegają na nałożeniu kary finansowej na bank w maksymalnej wysokości 1 mln zł</a:t>
            </a:r>
          </a:p>
        </p:txBody>
      </p:sp>
    </p:spTree>
    <p:extLst>
      <p:ext uri="{BB962C8B-B14F-4D97-AF65-F5344CB8AC3E}">
        <p14:creationId xmlns:p14="http://schemas.microsoft.com/office/powerpoint/2010/main" val="3965908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9C1338-B2DB-4733-9586-A44DA32F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60648"/>
            <a:ext cx="8928992" cy="471189"/>
          </a:xfrm>
        </p:spPr>
        <p:txBody>
          <a:bodyPr/>
          <a:lstStyle/>
          <a:p>
            <a:r>
              <a:rPr lang="pl-PL" sz="2800" dirty="0"/>
              <a:t>Różnice strukturalne i sektorowe w nadzorze finansowym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A3D3B047-57FA-4C1C-AAE6-26261E5606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504" y="908720"/>
            <a:ext cx="8856984" cy="5112568"/>
          </a:xfr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10A08C01-7ED9-4810-B303-4662AC63CB6D}"/>
              </a:ext>
            </a:extLst>
          </p:cNvPr>
          <p:cNvSpPr txBox="1"/>
          <p:nvPr/>
        </p:nvSpPr>
        <p:spPr>
          <a:xfrm>
            <a:off x="457200" y="6237312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Źródło: A. </a:t>
            </a:r>
            <a:r>
              <a:rPr lang="pl-PL" sz="1000" dirty="0" err="1"/>
              <a:t>Hryckiewicz</a:t>
            </a:r>
            <a:r>
              <a:rPr lang="pl-PL" sz="1000" dirty="0"/>
              <a:t>, M. Pawłowska, „Czy nowy nadzór spełni swoje zadanie? Zmiany w nadzorze finansowym w Europie oraz ich konsekwencje dla Polski”, NBP, Warszawa, 2013. s. 9  </a:t>
            </a:r>
          </a:p>
        </p:txBody>
      </p:sp>
    </p:spTree>
    <p:extLst>
      <p:ext uri="{BB962C8B-B14F-4D97-AF65-F5344CB8AC3E}">
        <p14:creationId xmlns:p14="http://schemas.microsoft.com/office/powerpoint/2010/main" val="423408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5C59E5-81E5-4FD2-A180-30C8FE15C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457199"/>
          </a:xfrm>
        </p:spPr>
        <p:txBody>
          <a:bodyPr/>
          <a:lstStyle/>
          <a:p>
            <a:r>
              <a:rPr lang="pl-PL" sz="2800" dirty="0"/>
              <a:t>Różnice strukturalne i sektorowe w nadzorze finansowym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120711FD-9B4B-4BEA-9722-BEC0653B1A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980728"/>
            <a:ext cx="8640960" cy="4896544"/>
          </a:xfr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CDD34FB1-B8EC-4F19-9326-90D41B97EC17}"/>
              </a:ext>
            </a:extLst>
          </p:cNvPr>
          <p:cNvSpPr txBox="1"/>
          <p:nvPr/>
        </p:nvSpPr>
        <p:spPr>
          <a:xfrm>
            <a:off x="457200" y="6237312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Źródło: A. </a:t>
            </a:r>
            <a:r>
              <a:rPr lang="pl-PL" sz="1000" dirty="0" err="1"/>
              <a:t>Hryckiewicz</a:t>
            </a:r>
            <a:r>
              <a:rPr lang="pl-PL" sz="1000" dirty="0"/>
              <a:t>, M. Pawłowska, „Czy nowy nadzór spełni swoje zadanie? Zmiany w nadzorze finansowym w Europie oraz ich konsekwencje dla Polski”, NBP, Warszawa, 2013. s. 11  </a:t>
            </a:r>
          </a:p>
        </p:txBody>
      </p:sp>
    </p:spTree>
    <p:extLst>
      <p:ext uri="{BB962C8B-B14F-4D97-AF65-F5344CB8AC3E}">
        <p14:creationId xmlns:p14="http://schemas.microsoft.com/office/powerpoint/2010/main" val="619874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8908C3-3A00-4030-AF7C-9F5149210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/>
          <a:lstStyle/>
          <a:p>
            <a:r>
              <a:rPr lang="pl-PL" sz="2800" dirty="0"/>
              <a:t>Modele nadzorcze na świecie</a:t>
            </a:r>
          </a:p>
        </p:txBody>
      </p:sp>
      <p:pic>
        <p:nvPicPr>
          <p:cNvPr id="7" name="Symbol zastępczy zawartości 6">
            <a:extLst>
              <a:ext uri="{FF2B5EF4-FFF2-40B4-BE49-F238E27FC236}">
                <a16:creationId xmlns:a16="http://schemas.microsoft.com/office/drawing/2014/main" id="{8AFC724E-0F45-4D90-856B-785697746C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576" y="980728"/>
            <a:ext cx="7776863" cy="4881487"/>
          </a:xfr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CA417A8F-BF64-4E58-A5E3-E6D525D2AF21}"/>
              </a:ext>
            </a:extLst>
          </p:cNvPr>
          <p:cNvSpPr txBox="1"/>
          <p:nvPr/>
        </p:nvSpPr>
        <p:spPr>
          <a:xfrm>
            <a:off x="457200" y="6237312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Źródło: A. </a:t>
            </a:r>
            <a:r>
              <a:rPr lang="pl-PL" sz="1000" dirty="0" err="1"/>
              <a:t>Hryckiewicz</a:t>
            </a:r>
            <a:r>
              <a:rPr lang="pl-PL" sz="1000" dirty="0"/>
              <a:t>, M. Pawłowska, „Czy nowy nadzór spełni swoje zadanie? Zmiany w nadzorze finansowym w Europie oraz ich konsekwencje dla Polski”, NBP, Warszawa, 2013. s. 12  </a:t>
            </a:r>
          </a:p>
        </p:txBody>
      </p:sp>
    </p:spTree>
    <p:extLst>
      <p:ext uri="{BB962C8B-B14F-4D97-AF65-F5344CB8AC3E}">
        <p14:creationId xmlns:p14="http://schemas.microsoft.com/office/powerpoint/2010/main" val="2385146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538D9F-E0A0-4BD2-9F53-5F88CD98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94973ACE-AC15-4305-81B6-748F34795A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274638"/>
            <a:ext cx="7920880" cy="5818658"/>
          </a:xfr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5D8CBA0A-E776-42F2-AF0F-56F91F076364}"/>
              </a:ext>
            </a:extLst>
          </p:cNvPr>
          <p:cNvSpPr txBox="1"/>
          <p:nvPr/>
        </p:nvSpPr>
        <p:spPr>
          <a:xfrm>
            <a:off x="457200" y="6237312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Źródło: A. </a:t>
            </a:r>
            <a:r>
              <a:rPr lang="pl-PL" sz="1000" dirty="0" err="1"/>
              <a:t>Hryckiewicz</a:t>
            </a:r>
            <a:r>
              <a:rPr lang="pl-PL" sz="1000" dirty="0"/>
              <a:t>, M. Pawłowska, „Czy nowy nadzór spełni swoje zadanie? Zmiany w nadzorze finansowym w Europie oraz ich konsekwencje dla Polski”, NBP, Warszawa, 2013. s. 13  </a:t>
            </a:r>
          </a:p>
        </p:txBody>
      </p:sp>
    </p:spTree>
    <p:extLst>
      <p:ext uri="{BB962C8B-B14F-4D97-AF65-F5344CB8AC3E}">
        <p14:creationId xmlns:p14="http://schemas.microsoft.com/office/powerpoint/2010/main" val="3479303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E00D8A-BC7B-4582-B6A0-ACDB8BDFF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8916"/>
            <a:ext cx="8229600" cy="392907"/>
          </a:xfrm>
        </p:spPr>
        <p:txBody>
          <a:bodyPr/>
          <a:lstStyle/>
          <a:p>
            <a:r>
              <a:rPr lang="pl-PL" sz="3200" dirty="0"/>
              <a:t>Model nadzoru finansowego w UE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51D7ECA7-7CE2-4640-A552-B48A8F35B6D9}"/>
              </a:ext>
            </a:extLst>
          </p:cNvPr>
          <p:cNvSpPr/>
          <p:nvPr/>
        </p:nvSpPr>
        <p:spPr>
          <a:xfrm>
            <a:off x="107506" y="836712"/>
            <a:ext cx="2376233" cy="759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Nadzór </a:t>
            </a:r>
            <a:r>
              <a:rPr lang="pl-PL" dirty="0" err="1"/>
              <a:t>makroostrożnościowy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C2C855A9-9773-48DF-B981-0BF6314CB090}"/>
              </a:ext>
            </a:extLst>
          </p:cNvPr>
          <p:cNvSpPr/>
          <p:nvPr/>
        </p:nvSpPr>
        <p:spPr>
          <a:xfrm>
            <a:off x="6588224" y="836712"/>
            <a:ext cx="188252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/>
              <a:t>Raportowanie do ECOFIN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5B44EDEA-AA33-4808-B2E9-B2530F870C81}"/>
              </a:ext>
            </a:extLst>
          </p:cNvPr>
          <p:cNvSpPr/>
          <p:nvPr/>
        </p:nvSpPr>
        <p:spPr>
          <a:xfrm>
            <a:off x="1115618" y="2002829"/>
            <a:ext cx="2448270" cy="8423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Informacje dot. nadzoru </a:t>
            </a:r>
            <a:r>
              <a:rPr lang="pl-PL" dirty="0" err="1"/>
              <a:t>mikroostrożnosciowego</a:t>
            </a:r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744D06E3-E8C7-4CBE-8800-CCBDA81A3CED}"/>
              </a:ext>
            </a:extLst>
          </p:cNvPr>
          <p:cNvSpPr/>
          <p:nvPr/>
        </p:nvSpPr>
        <p:spPr>
          <a:xfrm>
            <a:off x="5868148" y="2002830"/>
            <a:ext cx="2818630" cy="8752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Wczesne ostrzeżenia i rekomendacje dla nadzorców</a:t>
            </a:r>
          </a:p>
        </p:txBody>
      </p:sp>
      <p:cxnSp>
        <p:nvCxnSpPr>
          <p:cNvPr id="9" name="Łącznik prosty ze strzałką 8">
            <a:extLst>
              <a:ext uri="{FF2B5EF4-FFF2-40B4-BE49-F238E27FC236}">
                <a16:creationId xmlns:a16="http://schemas.microsoft.com/office/drawing/2014/main" id="{DAC5F36A-3A4D-4888-A135-AEA073D74A30}"/>
              </a:ext>
            </a:extLst>
          </p:cNvPr>
          <p:cNvCxnSpPr>
            <a:cxnSpLocks/>
          </p:cNvCxnSpPr>
          <p:nvPr/>
        </p:nvCxnSpPr>
        <p:spPr>
          <a:xfrm>
            <a:off x="3779912" y="1916832"/>
            <a:ext cx="0" cy="1080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>
            <a:extLst>
              <a:ext uri="{FF2B5EF4-FFF2-40B4-BE49-F238E27FC236}">
                <a16:creationId xmlns:a16="http://schemas.microsoft.com/office/drawing/2014/main" id="{9AD992D7-F93C-449B-8277-00CCF54955D5}"/>
              </a:ext>
            </a:extLst>
          </p:cNvPr>
          <p:cNvCxnSpPr>
            <a:cxnSpLocks/>
          </p:cNvCxnSpPr>
          <p:nvPr/>
        </p:nvCxnSpPr>
        <p:spPr>
          <a:xfrm flipV="1">
            <a:off x="5436096" y="1916832"/>
            <a:ext cx="0" cy="1080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rostokąt: zaokrąglone rogi 11">
            <a:extLst>
              <a:ext uri="{FF2B5EF4-FFF2-40B4-BE49-F238E27FC236}">
                <a16:creationId xmlns:a16="http://schemas.microsoft.com/office/drawing/2014/main" id="{38359C6C-D26C-4A43-97B0-0D756E7596C1}"/>
              </a:ext>
            </a:extLst>
          </p:cNvPr>
          <p:cNvSpPr/>
          <p:nvPr/>
        </p:nvSpPr>
        <p:spPr>
          <a:xfrm>
            <a:off x="2339757" y="3108101"/>
            <a:ext cx="6552719" cy="34752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Europejskie Urzędy Nadzoru</a:t>
            </a:r>
            <a:endParaRPr lang="pl-PL" sz="1400" dirty="0"/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5863F2EB-47F2-4210-88DA-16516F720708}"/>
              </a:ext>
            </a:extLst>
          </p:cNvPr>
          <p:cNvSpPr/>
          <p:nvPr/>
        </p:nvSpPr>
        <p:spPr>
          <a:xfrm>
            <a:off x="107506" y="4653136"/>
            <a:ext cx="216021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Nadzór </a:t>
            </a:r>
            <a:r>
              <a:rPr lang="pl-PL" dirty="0" err="1"/>
              <a:t>mikroostrożnościowy</a:t>
            </a:r>
            <a:endParaRPr lang="pl-PL" dirty="0"/>
          </a:p>
        </p:txBody>
      </p:sp>
      <p:sp>
        <p:nvSpPr>
          <p:cNvPr id="16" name="Prostokąt 15">
            <a:extLst>
              <a:ext uri="{FF2B5EF4-FFF2-40B4-BE49-F238E27FC236}">
                <a16:creationId xmlns:a16="http://schemas.microsoft.com/office/drawing/2014/main" id="{FC24BC83-7724-41F5-AEDA-885980E641B9}"/>
              </a:ext>
            </a:extLst>
          </p:cNvPr>
          <p:cNvSpPr/>
          <p:nvPr/>
        </p:nvSpPr>
        <p:spPr>
          <a:xfrm>
            <a:off x="2483768" y="4246239"/>
            <a:ext cx="1594496" cy="1368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Europejski Organ Nadzoru Bankowego (EBA)</a:t>
            </a:r>
          </a:p>
        </p:txBody>
      </p:sp>
      <p:sp>
        <p:nvSpPr>
          <p:cNvPr id="17" name="Prostokąt 16">
            <a:extLst>
              <a:ext uri="{FF2B5EF4-FFF2-40B4-BE49-F238E27FC236}">
                <a16:creationId xmlns:a16="http://schemas.microsoft.com/office/drawing/2014/main" id="{FE5E3207-4BEE-4B96-B111-602956448849}"/>
              </a:ext>
            </a:extLst>
          </p:cNvPr>
          <p:cNvSpPr/>
          <p:nvPr/>
        </p:nvSpPr>
        <p:spPr>
          <a:xfrm>
            <a:off x="4222275" y="4246240"/>
            <a:ext cx="250996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Europejski Organ Nadzoru Ubezpieczeń i Pracowniczych Programów Emerytalnych (EIOPA)</a:t>
            </a:r>
          </a:p>
        </p:txBody>
      </p:sp>
      <p:sp>
        <p:nvSpPr>
          <p:cNvPr id="18" name="Prostokąt 17">
            <a:extLst>
              <a:ext uri="{FF2B5EF4-FFF2-40B4-BE49-F238E27FC236}">
                <a16:creationId xmlns:a16="http://schemas.microsoft.com/office/drawing/2014/main" id="{FFB7D409-069A-42E1-87B0-60FC84D4BF4D}"/>
              </a:ext>
            </a:extLst>
          </p:cNvPr>
          <p:cNvSpPr/>
          <p:nvPr/>
        </p:nvSpPr>
        <p:spPr>
          <a:xfrm>
            <a:off x="6876255" y="4246239"/>
            <a:ext cx="1954555" cy="1559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Europejski Organ Nadzoru Giełd i Papierów wartościowych (ESMA)</a:t>
            </a:r>
          </a:p>
        </p:txBody>
      </p:sp>
      <p:cxnSp>
        <p:nvCxnSpPr>
          <p:cNvPr id="20" name="Łącznik prosty ze strzałką 19">
            <a:extLst>
              <a:ext uri="{FF2B5EF4-FFF2-40B4-BE49-F238E27FC236}">
                <a16:creationId xmlns:a16="http://schemas.microsoft.com/office/drawing/2014/main" id="{4816CDB4-B99E-4FFB-8044-BBFB016B7DDC}"/>
              </a:ext>
            </a:extLst>
          </p:cNvPr>
          <p:cNvCxnSpPr>
            <a:cxnSpLocks/>
          </p:cNvCxnSpPr>
          <p:nvPr/>
        </p:nvCxnSpPr>
        <p:spPr>
          <a:xfrm flipH="1">
            <a:off x="3923928" y="3861048"/>
            <a:ext cx="154335" cy="3348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" name="Łącznik prosty ze strzałką 21">
            <a:extLst>
              <a:ext uri="{FF2B5EF4-FFF2-40B4-BE49-F238E27FC236}">
                <a16:creationId xmlns:a16="http://schemas.microsoft.com/office/drawing/2014/main" id="{2EE18535-5143-4AF8-BB24-E2681F5DBEB3}"/>
              </a:ext>
            </a:extLst>
          </p:cNvPr>
          <p:cNvCxnSpPr>
            <a:cxnSpLocks/>
          </p:cNvCxnSpPr>
          <p:nvPr/>
        </p:nvCxnSpPr>
        <p:spPr>
          <a:xfrm>
            <a:off x="5364088" y="3861048"/>
            <a:ext cx="0" cy="3348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" name="Łącznik prosty ze strzałką 23">
            <a:extLst>
              <a:ext uri="{FF2B5EF4-FFF2-40B4-BE49-F238E27FC236}">
                <a16:creationId xmlns:a16="http://schemas.microsoft.com/office/drawing/2014/main" id="{332D505F-FFEE-4450-BC9B-D1052C0C0984}"/>
              </a:ext>
            </a:extLst>
          </p:cNvPr>
          <p:cNvCxnSpPr>
            <a:cxnSpLocks/>
          </p:cNvCxnSpPr>
          <p:nvPr/>
        </p:nvCxnSpPr>
        <p:spPr>
          <a:xfrm>
            <a:off x="7164289" y="3861048"/>
            <a:ext cx="216022" cy="3348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8" name="Prostokąt 27">
            <a:extLst>
              <a:ext uri="{FF2B5EF4-FFF2-40B4-BE49-F238E27FC236}">
                <a16:creationId xmlns:a16="http://schemas.microsoft.com/office/drawing/2014/main" id="{665202DE-95C8-4D5F-BCC6-C7F98D479E16}"/>
              </a:ext>
            </a:extLst>
          </p:cNvPr>
          <p:cNvSpPr/>
          <p:nvPr/>
        </p:nvSpPr>
        <p:spPr>
          <a:xfrm>
            <a:off x="3347864" y="836712"/>
            <a:ext cx="2664288" cy="10221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Europejska Rada ds. Ryzyka Systemowego (ERRS)</a:t>
            </a:r>
          </a:p>
        </p:txBody>
      </p:sp>
      <p:cxnSp>
        <p:nvCxnSpPr>
          <p:cNvPr id="30" name="Łącznik prosty ze strzałką 29">
            <a:extLst>
              <a:ext uri="{FF2B5EF4-FFF2-40B4-BE49-F238E27FC236}">
                <a16:creationId xmlns:a16="http://schemas.microsoft.com/office/drawing/2014/main" id="{A86DDBF2-1EA7-4B3D-B7B9-C760E6DE6F0D}"/>
              </a:ext>
            </a:extLst>
          </p:cNvPr>
          <p:cNvCxnSpPr/>
          <p:nvPr/>
        </p:nvCxnSpPr>
        <p:spPr>
          <a:xfrm>
            <a:off x="6156176" y="1196752"/>
            <a:ext cx="3086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Prostokąt 38">
            <a:extLst>
              <a:ext uri="{FF2B5EF4-FFF2-40B4-BE49-F238E27FC236}">
                <a16:creationId xmlns:a16="http://schemas.microsoft.com/office/drawing/2014/main" id="{2B55A4E9-80D0-44BE-BE42-AA01823B1112}"/>
              </a:ext>
            </a:extLst>
          </p:cNvPr>
          <p:cNvSpPr/>
          <p:nvPr/>
        </p:nvSpPr>
        <p:spPr>
          <a:xfrm>
            <a:off x="2843811" y="3212976"/>
            <a:ext cx="5400577" cy="4649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/>
              <a:t>Europejskie Urzędy Nadzoru</a:t>
            </a:r>
          </a:p>
        </p:txBody>
      </p:sp>
      <p:sp>
        <p:nvSpPr>
          <p:cNvPr id="41" name="Prostokąt 40">
            <a:extLst>
              <a:ext uri="{FF2B5EF4-FFF2-40B4-BE49-F238E27FC236}">
                <a16:creationId xmlns:a16="http://schemas.microsoft.com/office/drawing/2014/main" id="{17F30FE8-7B17-4B31-BFD8-C51077291FFD}"/>
              </a:ext>
            </a:extLst>
          </p:cNvPr>
          <p:cNvSpPr/>
          <p:nvPr/>
        </p:nvSpPr>
        <p:spPr>
          <a:xfrm>
            <a:off x="2627784" y="5949279"/>
            <a:ext cx="5976664" cy="504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/>
              <a:t>Wspólny Komitet Europejskich Urzędów Nadzoru i organy nadzorcze państw członkowskich składające się na Europejski System Nadzoru Finansowego (ESFS)</a:t>
            </a:r>
          </a:p>
        </p:txBody>
      </p:sp>
    </p:spTree>
    <p:extLst>
      <p:ext uri="{BB962C8B-B14F-4D97-AF65-F5344CB8AC3E}">
        <p14:creationId xmlns:p14="http://schemas.microsoft.com/office/powerpoint/2010/main" val="3001605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432048"/>
          </a:xfrm>
        </p:spPr>
        <p:txBody>
          <a:bodyPr/>
          <a:lstStyle/>
          <a:p>
            <a:r>
              <a:rPr lang="pl-PL" sz="3200" dirty="0"/>
              <a:t>Unia Bankowa dla krajów ze strefy euro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 algn="just">
              <a:buNone/>
            </a:pPr>
            <a:r>
              <a:rPr lang="pl-PL" sz="2200" dirty="0"/>
              <a:t>Zmiana w modelu nadzorczym - powołanie dodatkowego nadzoru obejmującego tylko kraje ze strefy euro – tzw. </a:t>
            </a:r>
            <a:r>
              <a:rPr lang="pl-PL" sz="2200" b="1" dirty="0"/>
              <a:t>Unii bankowej</a:t>
            </a:r>
            <a:r>
              <a:rPr lang="pl-PL" sz="2200" dirty="0"/>
              <a:t>.</a:t>
            </a:r>
          </a:p>
          <a:p>
            <a:pPr marL="0" indent="0" algn="just">
              <a:buNone/>
            </a:pPr>
            <a:endParaRPr lang="pl-PL" sz="2200" dirty="0"/>
          </a:p>
          <a:p>
            <a:pPr marL="0" indent="0" algn="just">
              <a:buNone/>
            </a:pPr>
            <a:r>
              <a:rPr lang="pl-PL" sz="2200" dirty="0"/>
              <a:t>Kraje poza tą strefą - </a:t>
            </a:r>
            <a:r>
              <a:rPr lang="pl-PL" sz="2200" u="sng" dirty="0"/>
              <a:t>mogą przystąpić jako członek stowarzyszony</a:t>
            </a:r>
            <a:r>
              <a:rPr lang="pl-PL" sz="2200" dirty="0"/>
              <a:t>. Prawa członków nie są jednakże jednoznacznie bliżej określone. </a:t>
            </a:r>
          </a:p>
          <a:p>
            <a:pPr marL="0" indent="0" algn="just">
              <a:buNone/>
            </a:pPr>
            <a:endParaRPr lang="pl-PL" sz="2200" dirty="0"/>
          </a:p>
          <a:p>
            <a:pPr marL="0" indent="0" algn="just">
              <a:buNone/>
            </a:pPr>
            <a:r>
              <a:rPr lang="pl-PL" sz="2200" dirty="0"/>
              <a:t>Kraje spoza strefy euro </a:t>
            </a:r>
            <a:r>
              <a:rPr lang="pl-PL" sz="2200" u="sng" dirty="0"/>
              <a:t>nie będą mogły w pełni </a:t>
            </a:r>
            <a:r>
              <a:rPr lang="pl-PL" sz="2200" dirty="0"/>
              <a:t>korzystać z mechanizmów stabilności - Europejski Bank Centralny (EBC) nie ma wystarczających kompetencji oddziaływania na system bankowy poza strefą euro.</a:t>
            </a:r>
          </a:p>
        </p:txBody>
      </p:sp>
    </p:spTree>
    <p:extLst>
      <p:ext uri="{BB962C8B-B14F-4D97-AF65-F5344CB8AC3E}">
        <p14:creationId xmlns:p14="http://schemas.microsoft.com/office/powerpoint/2010/main" val="3754082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/>
          <a:lstStyle/>
          <a:p>
            <a:r>
              <a:rPr lang="pl-PL" sz="3200" dirty="0"/>
              <a:t>Unia Bankowa dla krajów ze strefy euro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pl-PL" sz="2800" dirty="0"/>
              <a:t>Składowe Unii bankowej:</a:t>
            </a:r>
          </a:p>
          <a:p>
            <a:pPr marL="0" indent="0">
              <a:buNone/>
            </a:pPr>
            <a:endParaRPr lang="pl-PL" sz="2800" dirty="0"/>
          </a:p>
          <a:p>
            <a:pPr algn="just"/>
            <a:r>
              <a:rPr lang="pl-PL" sz="2400" dirty="0"/>
              <a:t>wspólny nadzór bankowy - </a:t>
            </a:r>
            <a:r>
              <a:rPr lang="pl-PL" sz="2400" b="1" dirty="0"/>
              <a:t>Jednolity Mechanizmu Nadzorczy </a:t>
            </a:r>
            <a:r>
              <a:rPr lang="pl-PL" sz="2400" dirty="0"/>
              <a:t>(ang. Single </a:t>
            </a:r>
            <a:r>
              <a:rPr lang="pl-PL" sz="2400" dirty="0" err="1"/>
              <a:t>Supervision</a:t>
            </a:r>
            <a:r>
              <a:rPr lang="pl-PL" sz="2400" dirty="0"/>
              <a:t> </a:t>
            </a:r>
            <a:r>
              <a:rPr lang="pl-PL" sz="2400" dirty="0" err="1"/>
              <a:t>Mechanism</a:t>
            </a:r>
            <a:r>
              <a:rPr lang="pl-PL" sz="2400" dirty="0"/>
              <a:t>- SSM);</a:t>
            </a:r>
          </a:p>
          <a:p>
            <a:pPr algn="just"/>
            <a:endParaRPr lang="pl-PL" sz="2400" dirty="0"/>
          </a:p>
          <a:p>
            <a:pPr algn="just"/>
            <a:r>
              <a:rPr lang="pl-PL" sz="2400" b="1" dirty="0"/>
              <a:t>Scentralizowany System Gwarantowania Depozytów </a:t>
            </a:r>
            <a:r>
              <a:rPr lang="pl-PL" sz="2400" dirty="0"/>
              <a:t>(ang. „</a:t>
            </a:r>
            <a:r>
              <a:rPr lang="pl-PL" sz="2400" dirty="0" err="1"/>
              <a:t>Deposit</a:t>
            </a:r>
            <a:r>
              <a:rPr lang="pl-PL" sz="2400" dirty="0"/>
              <a:t> </a:t>
            </a:r>
            <a:r>
              <a:rPr lang="pl-PL" sz="2400" dirty="0" err="1"/>
              <a:t>Guarantee</a:t>
            </a:r>
            <a:r>
              <a:rPr lang="pl-PL" sz="2400" dirty="0"/>
              <a:t> </a:t>
            </a:r>
            <a:r>
              <a:rPr lang="pl-PL" sz="2400" dirty="0" err="1"/>
              <a:t>Scheme</a:t>
            </a:r>
            <a:r>
              <a:rPr lang="pl-PL" sz="2400" dirty="0"/>
              <a:t>”);</a:t>
            </a:r>
          </a:p>
          <a:p>
            <a:pPr algn="just"/>
            <a:endParaRPr lang="pl-PL" sz="2400" dirty="0"/>
          </a:p>
          <a:p>
            <a:pPr algn="just"/>
            <a:r>
              <a:rPr lang="pl-PL" sz="2400" b="1" dirty="0"/>
              <a:t>Wspólny System Kontrolowanej Likwidacji Banków i Uporządkowanej Sanacji Banków z Problemami </a:t>
            </a:r>
            <a:r>
              <a:rPr lang="pl-PL" sz="2400" dirty="0"/>
              <a:t>(ang. „Resolution”).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1063235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/>
          <a:lstStyle/>
          <a:p>
            <a:r>
              <a:rPr lang="pl-PL" sz="3200" dirty="0"/>
              <a:t>Mechanizm nadzorczy Unii Bankowej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pPr marL="0" indent="0" algn="just">
              <a:buNone/>
            </a:pPr>
            <a:r>
              <a:rPr lang="pl-PL" sz="2000" b="1" dirty="0"/>
              <a:t>Jednolity Mechanizmu Nadzorczy</a:t>
            </a:r>
            <a:r>
              <a:rPr lang="pl-PL" sz="2200" dirty="0"/>
              <a:t> (SSM): Europejski Bank Centralny i krajowe organy nadzoru. </a:t>
            </a:r>
          </a:p>
          <a:p>
            <a:pPr marL="0" indent="0" algn="just">
              <a:buNone/>
            </a:pPr>
            <a:endParaRPr lang="pl-PL" sz="2200" dirty="0"/>
          </a:p>
          <a:p>
            <a:pPr marL="0" indent="0" algn="just">
              <a:buNone/>
            </a:pPr>
            <a:r>
              <a:rPr lang="pl-PL" sz="2000" b="1" dirty="0"/>
              <a:t>Scentralizowany System Gwarantowania Depozytów - </a:t>
            </a:r>
            <a:r>
              <a:rPr lang="pl-PL" sz="2000" dirty="0"/>
              <a:t>zharmonizowanie regulacji i systemu działania gwarancji depozytowych do wysokości 100 tyś. euro we wszystkich krajach UE.</a:t>
            </a:r>
            <a:endParaRPr lang="pl-PL" sz="2200" dirty="0"/>
          </a:p>
          <a:p>
            <a:pPr marL="0" indent="0" algn="just">
              <a:buNone/>
            </a:pPr>
            <a:endParaRPr lang="pl-PL" sz="2200" dirty="0"/>
          </a:p>
          <a:p>
            <a:pPr marL="0" indent="0" algn="just">
              <a:buNone/>
            </a:pPr>
            <a:r>
              <a:rPr lang="pl-PL" sz="2000" b="1" dirty="0"/>
              <a:t>Wspólny System Kontrolowanej Likwidacji Banków i Uporządkowanej Sanacji Banków z Problemami </a:t>
            </a:r>
            <a:r>
              <a:rPr lang="pl-PL" sz="2200" dirty="0"/>
              <a:t>(ang. Resolution Fund) - działalność naprawcza i kontrolowana likwidacja banków w przypadku wystąpienia kolejnego kryzysu.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5497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>
            <a:extLst>
              <a:ext uri="{FF2B5EF4-FFF2-40B4-BE49-F238E27FC236}">
                <a16:creationId xmlns:a16="http://schemas.microsoft.com/office/drawing/2014/main" id="{AC2429EF-8263-4804-B650-378A352AA0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7544" y="116632"/>
            <a:ext cx="8352928" cy="6552728"/>
          </a:xfrm>
        </p:spPr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Bezpieczeństwo systemu finansowego</a:t>
            </a:r>
          </a:p>
          <a:p>
            <a:pPr algn="just"/>
            <a:endParaRPr lang="pl-PL" sz="2000" dirty="0">
              <a:solidFill>
                <a:schemeClr val="tx1"/>
              </a:solidFill>
            </a:endParaRPr>
          </a:p>
          <a:p>
            <a:pPr algn="just"/>
            <a:endParaRPr lang="pl-PL" sz="2000" dirty="0">
              <a:solidFill>
                <a:schemeClr val="tx1"/>
              </a:solidFill>
            </a:endParaRPr>
          </a:p>
          <a:p>
            <a:pPr algn="just"/>
            <a:r>
              <a:rPr lang="pl-PL" sz="2000" dirty="0">
                <a:solidFill>
                  <a:schemeClr val="tx1"/>
                </a:solidFill>
              </a:rPr>
              <a:t>Bezpieczeństwo finansowe – ważne, aby odnieść się do dwóch ważnych terminów jakimi jest </a:t>
            </a:r>
            <a:r>
              <a:rPr lang="pl-PL" sz="2000" b="1" dirty="0">
                <a:solidFill>
                  <a:schemeClr val="tx1"/>
                </a:solidFill>
              </a:rPr>
              <a:t>system finansowy </a:t>
            </a:r>
            <a:r>
              <a:rPr lang="pl-PL" sz="2000" dirty="0">
                <a:solidFill>
                  <a:schemeClr val="tx1"/>
                </a:solidFill>
              </a:rPr>
              <a:t>oraz </a:t>
            </a:r>
            <a:r>
              <a:rPr lang="pl-PL" sz="2000" b="1" dirty="0">
                <a:solidFill>
                  <a:schemeClr val="tx1"/>
                </a:solidFill>
              </a:rPr>
              <a:t>stabilność finansowa.</a:t>
            </a:r>
          </a:p>
          <a:p>
            <a:pPr algn="just"/>
            <a:endParaRPr lang="pl-PL" sz="2000" dirty="0">
              <a:solidFill>
                <a:schemeClr val="tx1"/>
              </a:solidFill>
            </a:endParaRPr>
          </a:p>
          <a:p>
            <a:pPr algn="just"/>
            <a:r>
              <a:rPr lang="pl-PL" sz="2000" b="1" dirty="0">
                <a:solidFill>
                  <a:schemeClr val="tx1"/>
                </a:solidFill>
              </a:rPr>
              <a:t>System finansowy </a:t>
            </a:r>
            <a:r>
              <a:rPr lang="pl-PL" sz="2000" dirty="0">
                <a:solidFill>
                  <a:schemeClr val="tx1"/>
                </a:solidFill>
              </a:rPr>
              <a:t>- zbiór instytucji tj. banki, firmy ubezpieczeniowe i giełdy, które umożliwiają wymianę środków.</a:t>
            </a:r>
          </a:p>
          <a:p>
            <a:pPr algn="just"/>
            <a:endParaRPr lang="pl-PL" sz="2000" dirty="0">
              <a:solidFill>
                <a:schemeClr val="tx1"/>
              </a:solidFill>
            </a:endParaRPr>
          </a:p>
          <a:p>
            <a:pPr algn="just"/>
            <a:r>
              <a:rPr lang="pl-PL" sz="2000" b="1" dirty="0">
                <a:solidFill>
                  <a:schemeClr val="tx1"/>
                </a:solidFill>
              </a:rPr>
              <a:t>Stabilność finansowa </a:t>
            </a:r>
            <a:r>
              <a:rPr lang="pl-PL" sz="2000" dirty="0">
                <a:solidFill>
                  <a:schemeClr val="tx1"/>
                </a:solidFill>
              </a:rPr>
              <a:t>- stan, w którym system finansowy jako całość nie wykazuje utraty płynności lub stanu niewypłacalności.</a:t>
            </a:r>
          </a:p>
          <a:p>
            <a:pPr algn="just"/>
            <a:endParaRPr lang="pl-PL" sz="2000" dirty="0">
              <a:solidFill>
                <a:schemeClr val="tx1"/>
              </a:solidFill>
            </a:endParaRPr>
          </a:p>
          <a:p>
            <a:pPr algn="just"/>
            <a:r>
              <a:rPr lang="pl-PL" sz="2000" dirty="0">
                <a:solidFill>
                  <a:schemeClr val="tx1"/>
                </a:solidFill>
              </a:rPr>
              <a:t>W celu ochrony oraz kontroli sektora bankowego są zaangażowane instytucje </a:t>
            </a:r>
            <a:r>
              <a:rPr lang="pl-PL" sz="2000" b="1" dirty="0">
                <a:solidFill>
                  <a:schemeClr val="tx1"/>
                </a:solidFill>
              </a:rPr>
              <a:t>sieci bezpieczeństwa finansowego </a:t>
            </a:r>
            <a:r>
              <a:rPr lang="pl-PL" sz="2000" dirty="0">
                <a:solidFill>
                  <a:schemeClr val="tx1"/>
                </a:solidFill>
              </a:rPr>
              <a:t>powszechnie nazywane ,,</a:t>
            </a:r>
            <a:r>
              <a:rPr lang="pl-PL" sz="2000" dirty="0" err="1">
                <a:solidFill>
                  <a:schemeClr val="tx1"/>
                </a:solidFill>
              </a:rPr>
              <a:t>safety</a:t>
            </a:r>
            <a:r>
              <a:rPr lang="pl-PL" sz="2000" dirty="0">
                <a:solidFill>
                  <a:schemeClr val="tx1"/>
                </a:solidFill>
              </a:rPr>
              <a:t> net”. </a:t>
            </a:r>
          </a:p>
          <a:p>
            <a:pPr algn="just"/>
            <a:r>
              <a:rPr lang="pl-PL" sz="2000" dirty="0">
                <a:solidFill>
                  <a:schemeClr val="tx1"/>
                </a:solidFill>
              </a:rPr>
              <a:t>W skład sieci wchodzą rządy, banki centralne, instytucje nadzoru finansowego oraz systemy gwarantowania depozytów.</a:t>
            </a:r>
          </a:p>
        </p:txBody>
      </p:sp>
    </p:spTree>
    <p:extLst>
      <p:ext uri="{BB962C8B-B14F-4D97-AF65-F5344CB8AC3E}">
        <p14:creationId xmlns:p14="http://schemas.microsoft.com/office/powerpoint/2010/main" val="1521530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0884CA-3568-52AE-4051-1B9480366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/>
              <a:t>Dziękuję za uwagę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E3BD5B33-4364-B62B-46DB-BB125236E8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803047"/>
            <a:ext cx="2267909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50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4B38BE-038B-49DC-AC4E-53E09288D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pl-PL" sz="3200" dirty="0"/>
              <a:t>Sieć bezpieczeństwa finansowego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D356C5-D870-4F39-AD1A-BBD5BA6BA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217443"/>
          </a:xfrm>
        </p:spPr>
        <p:txBody>
          <a:bodyPr/>
          <a:lstStyle/>
          <a:p>
            <a:pPr marL="0" indent="0" algn="just">
              <a:buNone/>
            </a:pPr>
            <a:r>
              <a:rPr lang="pl-PL" sz="1600" dirty="0"/>
              <a:t>Głównymi przyczynami tworzenia sieci bezpieczeństwa finansowego są:</a:t>
            </a:r>
          </a:p>
          <a:p>
            <a:pPr marL="0" indent="0" algn="just">
              <a:buNone/>
            </a:pPr>
            <a:endParaRPr lang="pl-PL" sz="1600" dirty="0"/>
          </a:p>
          <a:p>
            <a:pPr marL="0" indent="0" algn="just">
              <a:buNone/>
            </a:pPr>
            <a:r>
              <a:rPr lang="pl-PL" sz="1600" dirty="0"/>
              <a:t>1) Brak zapewnienia przez mechanizm rynkowy w pełni stabilności finansowej i brak eliminacji kryzysów finansowych oraz ryzyka systemowego.</a:t>
            </a:r>
          </a:p>
          <a:p>
            <a:pPr marL="0" indent="0" algn="just">
              <a:buNone/>
            </a:pPr>
            <a:endParaRPr lang="pl-PL" sz="1600" dirty="0"/>
          </a:p>
          <a:p>
            <a:pPr marL="0" indent="0" algn="just">
              <a:buNone/>
            </a:pPr>
            <a:r>
              <a:rPr lang="pl-PL" sz="1600" dirty="0"/>
              <a:t>2) Doświadczenia wynikające z globalnego kryzysu finansowego wskazują, że system finansowy, (szczególnie bankowy), potrzebuje dodatkowych mechanizmów, które służą utrzymaniu jego stabilności.</a:t>
            </a:r>
          </a:p>
          <a:p>
            <a:pPr marL="0" indent="0" algn="just">
              <a:buNone/>
            </a:pPr>
            <a:endParaRPr lang="pl-PL" sz="1600" dirty="0"/>
          </a:p>
          <a:p>
            <a:pPr marL="0" indent="0" algn="just">
              <a:buNone/>
            </a:pPr>
            <a:r>
              <a:rPr lang="pl-PL" sz="1600" dirty="0"/>
              <a:t>3) Niedoskonałości rynku finansowego, tj.: pokusa nadużycia, asymetria informacji, negatywna selekcja, możliwość przeniesienia kryzysu z zewnątrz.</a:t>
            </a:r>
          </a:p>
          <a:p>
            <a:pPr marL="0" indent="0" algn="just">
              <a:buNone/>
            </a:pPr>
            <a:endParaRPr lang="pl-PL" sz="1600" dirty="0"/>
          </a:p>
          <a:p>
            <a:pPr marL="0" indent="0" algn="just">
              <a:buNone/>
            </a:pPr>
            <a:r>
              <a:rPr lang="pl-PL" sz="1600" dirty="0"/>
              <a:t>4) Niedoskonałości w funkcjonowaniu rynku usług bankowych i finansowych związanych z:</a:t>
            </a:r>
          </a:p>
          <a:p>
            <a:pPr marL="0" indent="0" algn="just">
              <a:buNone/>
            </a:pPr>
            <a:r>
              <a:rPr lang="pl-PL" sz="1600" dirty="0"/>
              <a:t>– błędną polityką pieniężną banku centralnego,</a:t>
            </a:r>
          </a:p>
          <a:p>
            <a:pPr marL="0" indent="0" algn="just">
              <a:buNone/>
            </a:pPr>
            <a:r>
              <a:rPr lang="pl-PL" sz="1600" dirty="0"/>
              <a:t>– brakiem koordynacji w polityce gospodarczej państwa (polityka pieniężna, fiskalna, reżim kursu walutowego itd.),</a:t>
            </a:r>
          </a:p>
          <a:p>
            <a:pPr marL="0" indent="0" algn="just">
              <a:buNone/>
            </a:pPr>
            <a:r>
              <a:rPr lang="pl-PL" sz="1600" dirty="0"/>
              <a:t>– słabością bądź nieumiejętnością sprawowania nadzoru i diagnozowania problemów pojawiających się w systemie finansowym (system wczesnego ostrzegania),</a:t>
            </a:r>
          </a:p>
          <a:p>
            <a:pPr marL="0" indent="0" algn="just">
              <a:buNone/>
            </a:pPr>
            <a:r>
              <a:rPr lang="pl-PL" sz="1600" dirty="0"/>
              <a:t>– niedostateczną ochroną depozytów i inwestycji rynku kapitałowego.</a:t>
            </a:r>
          </a:p>
        </p:txBody>
      </p:sp>
    </p:spTree>
    <p:extLst>
      <p:ext uri="{BB962C8B-B14F-4D97-AF65-F5344CB8AC3E}">
        <p14:creationId xmlns:p14="http://schemas.microsoft.com/office/powerpoint/2010/main" val="2590783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B8B0C6-E8CA-4BD6-BAB6-7EA6DFD4C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pl-PL" sz="2800" dirty="0"/>
              <a:t>Sieć bezpieczeństwa finansowego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CF056C-ED41-433D-93F3-893AC0896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r>
              <a:rPr lang="pl-PL" sz="2000" dirty="0"/>
              <a:t>W węższym ujęciu:</a:t>
            </a:r>
          </a:p>
          <a:p>
            <a:r>
              <a:rPr lang="pl-PL" sz="2000" dirty="0"/>
              <a:t>bank centralny,</a:t>
            </a:r>
          </a:p>
          <a:p>
            <a:r>
              <a:rPr lang="pl-PL" sz="2000" dirty="0"/>
              <a:t>instytucje nadzorcze,</a:t>
            </a:r>
          </a:p>
          <a:p>
            <a:r>
              <a:rPr lang="pl-PL" sz="2000" dirty="0"/>
              <a:t>system gwarantowania depozytów.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W ujęciu szerokim:</a:t>
            </a:r>
          </a:p>
          <a:p>
            <a:r>
              <a:rPr lang="pl-PL" sz="2000" dirty="0"/>
              <a:t>parlament i rząd,</a:t>
            </a:r>
          </a:p>
          <a:p>
            <a:r>
              <a:rPr lang="pl-PL" sz="2000" dirty="0"/>
              <a:t>banki centralne,</a:t>
            </a:r>
          </a:p>
          <a:p>
            <a:r>
              <a:rPr lang="pl-PL" sz="2000" dirty="0"/>
              <a:t>instytucje nadzorcze,</a:t>
            </a:r>
          </a:p>
          <a:p>
            <a:r>
              <a:rPr lang="pl-PL" sz="2000" dirty="0"/>
              <a:t>system ochrony uczestników rynku,</a:t>
            </a:r>
          </a:p>
          <a:p>
            <a:r>
              <a:rPr lang="pl-PL" sz="2000" dirty="0"/>
              <a:t>systemy płatnicze i rozliczeniowe,</a:t>
            </a:r>
          </a:p>
          <a:p>
            <a:r>
              <a:rPr lang="pl-PL" sz="2000" dirty="0"/>
              <a:t>agencje ratingowe,</a:t>
            </a:r>
          </a:p>
          <a:p>
            <a:r>
              <a:rPr lang="pl-PL" sz="2000" dirty="0"/>
              <a:t>analitycy i audytorzy,</a:t>
            </a:r>
          </a:p>
          <a:p>
            <a:r>
              <a:rPr lang="pl-PL" sz="2000" dirty="0"/>
              <a:t>akcjonariusze i organy banku</a:t>
            </a:r>
          </a:p>
        </p:txBody>
      </p:sp>
    </p:spTree>
    <p:extLst>
      <p:ext uri="{BB962C8B-B14F-4D97-AF65-F5344CB8AC3E}">
        <p14:creationId xmlns:p14="http://schemas.microsoft.com/office/powerpoint/2010/main" val="3813457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7D7092-ECE4-4A9A-B28D-74FAE0506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3"/>
            <a:ext cx="8229600" cy="360040"/>
          </a:xfrm>
        </p:spPr>
        <p:txBody>
          <a:bodyPr/>
          <a:lstStyle/>
          <a:p>
            <a:r>
              <a:rPr lang="pl-PL" sz="3200" dirty="0"/>
              <a:t>Sieć bezpieczeństwa finansowego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B1F934-54CB-4A16-94EE-BD533570C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 algn="just">
              <a:buNone/>
            </a:pPr>
            <a:r>
              <a:rPr lang="pl-PL" sz="2000" dirty="0"/>
              <a:t>Sieć bezpieczeństwa systemu bankowego jest rozbudowana, ponieważ: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w większości systemów finansowych – występuje dominacja aktywów systemu bankowego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do sprawnego funkcjonowania banków konieczne jest zaufanie publiczne, które sieć bezpieczeństwa wzmacnia;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„zdrowy” sektor bankowy ma kluczowe znaczenie dla utrzymania stabilności systemu finansowego;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system bankowy jest stabilny i zdolny do eliminowania szoków zewnętrznych, jeśli ma wystarczającą płynność i terminowo reguluje swoje zobowiązania, wystarczającą kapitalizację i niski udział „złych kredytów w portfelu kredytowym;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banki są szczególnie wrażliwe na zakłócenia płynności.</a:t>
            </a:r>
          </a:p>
        </p:txBody>
      </p:sp>
    </p:spTree>
    <p:extLst>
      <p:ext uri="{BB962C8B-B14F-4D97-AF65-F5344CB8AC3E}">
        <p14:creationId xmlns:p14="http://schemas.microsoft.com/office/powerpoint/2010/main" val="3250797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97C1F8-D348-4CF3-8DCD-0FD68816C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/>
          <a:lstStyle/>
          <a:p>
            <a:r>
              <a:rPr lang="pl-PL" sz="3200" dirty="0"/>
              <a:t>Sieć bezpieczeństwa finansowego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399CE6-9DB3-4CEC-AE9D-F8C4B37B6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pl-PL" sz="2000" dirty="0"/>
              <a:t>Czynniki oddziałujące na zmiany rynku finansowego, tj.:</a:t>
            </a:r>
          </a:p>
          <a:p>
            <a:r>
              <a:rPr lang="pl-PL" sz="2000" dirty="0"/>
              <a:t>liberalizacja i deregulacja rynku finansowego;</a:t>
            </a:r>
          </a:p>
          <a:p>
            <a:r>
              <a:rPr lang="pl-PL" sz="2000" dirty="0"/>
              <a:t>globalizacja, </a:t>
            </a:r>
          </a:p>
          <a:p>
            <a:r>
              <a:rPr lang="pl-PL" sz="2000" dirty="0"/>
              <a:t>rozwój nowoczesnych technologii;</a:t>
            </a:r>
          </a:p>
          <a:p>
            <a:r>
              <a:rPr lang="pl-PL" sz="2000" dirty="0"/>
              <a:t>wzrost znaczenia instrumentów rynkowych</a:t>
            </a:r>
          </a:p>
          <a:p>
            <a:r>
              <a:rPr lang="pl-PL" sz="2000" dirty="0"/>
              <a:t>konsolidacja i koncentracja.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Rekomendacje Bazylejskiego Komitetu Nadzoru Bankowego w odniesieniu do uwarunkowań makroekonomicznej stabilności na rynkach finansowych:</a:t>
            </a:r>
          </a:p>
          <a:p>
            <a:pPr marL="0" indent="0">
              <a:buNone/>
            </a:pPr>
            <a:r>
              <a:rPr lang="pl-PL" sz="2000" dirty="0"/>
              <a:t>– zdrowa i trwała polityka makroekonomiczna;</a:t>
            </a:r>
          </a:p>
          <a:p>
            <a:pPr marL="0" indent="0">
              <a:buNone/>
            </a:pPr>
            <a:r>
              <a:rPr lang="pl-PL" sz="2000" dirty="0"/>
              <a:t>– dobrze rozwinięta infrastruktura publiczna;</a:t>
            </a:r>
          </a:p>
          <a:p>
            <a:pPr marL="0" indent="0">
              <a:buNone/>
            </a:pPr>
            <a:r>
              <a:rPr lang="pl-PL" sz="2000" dirty="0"/>
              <a:t>– efektywna dyscyplina rynkowa;</a:t>
            </a:r>
          </a:p>
          <a:p>
            <a:pPr marL="0" indent="0">
              <a:buNone/>
            </a:pPr>
            <a:r>
              <a:rPr lang="pl-PL" sz="2000" dirty="0"/>
              <a:t>– procedura efektywnego postępowania w wypadku problemów w bankach;</a:t>
            </a:r>
          </a:p>
          <a:p>
            <a:pPr marL="0" indent="0">
              <a:buNone/>
            </a:pPr>
            <a:r>
              <a:rPr lang="pl-PL" sz="2000" dirty="0"/>
              <a:t>– mechanizmy zapewniania odpowiedniego poziomu ochrony systemowej.</a:t>
            </a:r>
          </a:p>
        </p:txBody>
      </p:sp>
    </p:spTree>
    <p:extLst>
      <p:ext uri="{BB962C8B-B14F-4D97-AF65-F5344CB8AC3E}">
        <p14:creationId xmlns:p14="http://schemas.microsoft.com/office/powerpoint/2010/main" val="1978799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EE29E6-3E5D-4383-AA91-DCA2092BF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8FCF76CC-FB1C-4DA7-A4AA-58B248A6EC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576" y="274638"/>
            <a:ext cx="7776864" cy="6034682"/>
          </a:xfr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1D1992FE-E145-4ED9-B9CA-368EEFFF1EC1}"/>
              </a:ext>
            </a:extLst>
          </p:cNvPr>
          <p:cNvSpPr txBox="1"/>
          <p:nvPr/>
        </p:nvSpPr>
        <p:spPr>
          <a:xfrm>
            <a:off x="755576" y="6309320"/>
            <a:ext cx="7776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B. Dudkiewicz. M. Szyszko, „Stabilność finansowa i nadzór </a:t>
            </a:r>
            <a:r>
              <a:rPr lang="pl-PL" sz="1000" dirty="0" err="1"/>
              <a:t>makroostrożnosciowy</a:t>
            </a:r>
            <a:r>
              <a:rPr lang="pl-PL" sz="1000" dirty="0"/>
              <a:t> w działaniach banku centralnego,” s.  47</a:t>
            </a:r>
          </a:p>
        </p:txBody>
      </p:sp>
    </p:spTree>
    <p:extLst>
      <p:ext uri="{BB962C8B-B14F-4D97-AF65-F5344CB8AC3E}">
        <p14:creationId xmlns:p14="http://schemas.microsoft.com/office/powerpoint/2010/main" val="2825179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3BF77C-37DF-46DC-B088-03ACB382B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/>
          <a:lstStyle/>
          <a:p>
            <a:r>
              <a:rPr lang="pl-PL" sz="3200" dirty="0"/>
              <a:t>Pojęcie nadzoru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7AE533-626C-4599-9208-2F69492B0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 algn="just">
              <a:buNone/>
            </a:pPr>
            <a:endParaRPr lang="pl-PL" sz="2000" b="1" dirty="0"/>
          </a:p>
          <a:p>
            <a:pPr marL="0" indent="0" algn="just">
              <a:buNone/>
            </a:pPr>
            <a:endParaRPr lang="pl-PL" sz="2000" b="1" dirty="0"/>
          </a:p>
          <a:p>
            <a:pPr marL="0" indent="0" algn="just">
              <a:buNone/>
            </a:pPr>
            <a:r>
              <a:rPr lang="pl-PL" sz="2000" b="1" dirty="0"/>
              <a:t>Nadzór</a:t>
            </a:r>
            <a:r>
              <a:rPr lang="pl-PL" sz="2000" dirty="0"/>
              <a:t> - jest organem zwierzchnim w stosunku do banków, dążąc do zapewnienia bezpieczeństwa działalności bankowej dozoruje podległe mu banki oraz inne instytucje finansowe, a jednocześnie ogranicza ich działalność.</a:t>
            </a:r>
          </a:p>
          <a:p>
            <a:pPr marL="0" indent="0" algn="just">
              <a:buNone/>
            </a:pPr>
            <a:r>
              <a:rPr lang="pl-PL" sz="1600" dirty="0"/>
              <a:t>(Ustawa z dnia 21.07.2006 r. o nadzorze nad rynkiem finansowym oraz ustawa z dnia 29.08.1997 r. Prawo bankowe).</a:t>
            </a:r>
          </a:p>
          <a:p>
            <a:pPr marL="0" indent="0" algn="just">
              <a:buNone/>
            </a:pPr>
            <a:endParaRPr lang="pl-PL" sz="1600" dirty="0"/>
          </a:p>
          <a:p>
            <a:pPr marL="0" indent="0" algn="just">
              <a:buNone/>
            </a:pPr>
            <a:r>
              <a:rPr lang="pl-PL" sz="2000" dirty="0"/>
              <a:t>Nadzór nad rynkiem bankowym – to niezależność działalności władz nadzorczych od struktur rządowych i politycznych.</a:t>
            </a:r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r>
              <a:rPr lang="pl-PL" sz="2000" dirty="0"/>
              <a:t>Od 2008 r. nadzór nad rynkiem finansowym (w tym bankowym) sprawuje KNF</a:t>
            </a:r>
          </a:p>
          <a:p>
            <a:pPr marL="0" indent="0" algn="just">
              <a:buNone/>
            </a:pPr>
            <a:r>
              <a:rPr lang="pl-PL" sz="2000" dirty="0"/>
              <a:t>(do końca 2007 r. KNB).</a:t>
            </a:r>
          </a:p>
        </p:txBody>
      </p:sp>
    </p:spTree>
    <p:extLst>
      <p:ext uri="{BB962C8B-B14F-4D97-AF65-F5344CB8AC3E}">
        <p14:creationId xmlns:p14="http://schemas.microsoft.com/office/powerpoint/2010/main" val="2587490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iekt 3">
            <a:extLst>
              <a:ext uri="{FF2B5EF4-FFF2-40B4-BE49-F238E27FC236}">
                <a16:creationId xmlns:a16="http://schemas.microsoft.com/office/drawing/2014/main" id="{CD38AA5D-4056-40BC-83F9-64C0A4D0D6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3878705"/>
              </p:ext>
            </p:extLst>
          </p:nvPr>
        </p:nvGraphicFramePr>
        <p:xfrm>
          <a:off x="457201" y="404664"/>
          <a:ext cx="8229599" cy="61206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752953" imgH="4533900" progId="Excel.Sheet.12">
                  <p:embed/>
                </p:oleObj>
              </mc:Choice>
              <mc:Fallback>
                <p:oleObj name="Worksheet" r:id="rId2" imgW="5752953" imgH="45339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7201" y="404664"/>
                        <a:ext cx="8229599" cy="61206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06434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</TotalTime>
  <Words>1280</Words>
  <Application>Microsoft Office PowerPoint</Application>
  <PresentationFormat>Pokaz na ekranie (4:3)</PresentationFormat>
  <Paragraphs>142</Paragraphs>
  <Slides>20</Slides>
  <Notes>1</Notes>
  <HiddenSlides>0</HiddenSlides>
  <MMClips>0</MMClips>
  <ScaleCrop>false</ScaleCrop>
  <HeadingPairs>
    <vt:vector size="8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2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5" baseType="lpstr">
      <vt:lpstr>Arial</vt:lpstr>
      <vt:lpstr>Calibri</vt:lpstr>
      <vt:lpstr>Motyw pakietu Office</vt:lpstr>
      <vt:lpstr>Projekt niestandardowy</vt:lpstr>
      <vt:lpstr>Worksheet</vt:lpstr>
      <vt:lpstr>Nadzór makroostrożnościowy Unia bankowa</vt:lpstr>
      <vt:lpstr>Prezentacja programu PowerPoint</vt:lpstr>
      <vt:lpstr>Sieć bezpieczeństwa finansowego</vt:lpstr>
      <vt:lpstr>Sieć bezpieczeństwa finansowego</vt:lpstr>
      <vt:lpstr>Sieć bezpieczeństwa finansowego</vt:lpstr>
      <vt:lpstr>Sieć bezpieczeństwa finansowego</vt:lpstr>
      <vt:lpstr>Prezentacja programu PowerPoint</vt:lpstr>
      <vt:lpstr>Pojęcie nadzoru</vt:lpstr>
      <vt:lpstr>Prezentacja programu PowerPoint</vt:lpstr>
      <vt:lpstr>Zakres oddziaływania nadzoru</vt:lpstr>
      <vt:lpstr>Zakres oddziaływania nadzoru</vt:lpstr>
      <vt:lpstr>Różnice strukturalne i sektorowe w nadzorze finansowym</vt:lpstr>
      <vt:lpstr>Różnice strukturalne i sektorowe w nadzorze finansowym</vt:lpstr>
      <vt:lpstr>Modele nadzorcze na świecie</vt:lpstr>
      <vt:lpstr>Prezentacja programu PowerPoint</vt:lpstr>
      <vt:lpstr>Model nadzoru finansowego w UE</vt:lpstr>
      <vt:lpstr>Unia Bankowa dla krajów ze strefy euro</vt:lpstr>
      <vt:lpstr>Unia Bankowa dla krajów ze strefy euro</vt:lpstr>
      <vt:lpstr>Mechanizm nadzorczy Unii Bankowej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Aleksandra Borowicz</dc:creator>
  <cp:lastModifiedBy>Agnieszka Kłos</cp:lastModifiedBy>
  <cp:revision>82</cp:revision>
  <dcterms:created xsi:type="dcterms:W3CDTF">2013-10-29T09:24:33Z</dcterms:created>
  <dcterms:modified xsi:type="dcterms:W3CDTF">2023-10-30T09:23:44Z</dcterms:modified>
</cp:coreProperties>
</file>