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5" r:id="rId3"/>
    <p:sldId id="263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37" r:id="rId12"/>
    <p:sldId id="267" r:id="rId13"/>
    <p:sldId id="342" r:id="rId14"/>
    <p:sldId id="343" r:id="rId15"/>
    <p:sldId id="270" r:id="rId16"/>
    <p:sldId id="335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4" r:id="rId26"/>
    <p:sldId id="352" r:id="rId27"/>
    <p:sldId id="268" r:id="rId28"/>
    <p:sldId id="324" r:id="rId29"/>
    <p:sldId id="328" r:id="rId30"/>
    <p:sldId id="325" r:id="rId31"/>
    <p:sldId id="326" r:id="rId32"/>
    <p:sldId id="355" r:id="rId33"/>
    <p:sldId id="341" r:id="rId34"/>
    <p:sldId id="286" r:id="rId35"/>
    <p:sldId id="289" r:id="rId36"/>
    <p:sldId id="290" r:id="rId37"/>
    <p:sldId id="338" r:id="rId38"/>
    <p:sldId id="339" r:id="rId39"/>
    <p:sldId id="356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89" d="100"/>
          <a:sy n="89" d="100"/>
        </p:scale>
        <p:origin x="13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F33B-04C9-4463-ABD3-69CECA1CF58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0BF0-AB37-4D6B-B3E5-55866DB52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F33B-04C9-4463-ABD3-69CECA1CF58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0BF0-AB37-4D6B-B3E5-55866DB52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F33B-04C9-4463-ABD3-69CECA1CF58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0BF0-AB37-4D6B-B3E5-55866DB52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F33B-04C9-4463-ABD3-69CECA1CF58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0BF0-AB37-4D6B-B3E5-55866DB52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F33B-04C9-4463-ABD3-69CECA1CF58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0BF0-AB37-4D6B-B3E5-55866DB52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F33B-04C9-4463-ABD3-69CECA1CF58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0BF0-AB37-4D6B-B3E5-55866DB52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F33B-04C9-4463-ABD3-69CECA1CF58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0BF0-AB37-4D6B-B3E5-55866DB52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F33B-04C9-4463-ABD3-69CECA1CF58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F20BF0-AB37-4D6B-B3E5-55866DB52325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F33B-04C9-4463-ABD3-69CECA1CF58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0BF0-AB37-4D6B-B3E5-55866DB52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F33B-04C9-4463-ABD3-69CECA1CF58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5F20BF0-AB37-4D6B-B3E5-55866DB52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0DCF33B-04C9-4463-ABD3-69CECA1CF58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0BF0-AB37-4D6B-B3E5-55866DB5232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0DCF33B-04C9-4463-ABD3-69CECA1CF58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5F20BF0-AB37-4D6B-B3E5-55866DB5232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9064" y="3429000"/>
            <a:ext cx="7743336" cy="2209800"/>
          </a:xfrm>
        </p:spPr>
        <p:txBody>
          <a:bodyPr>
            <a:normAutofit/>
          </a:bodyPr>
          <a:lstStyle/>
          <a:p>
            <a:br>
              <a:rPr lang="pl-PL" sz="3000" dirty="0">
                <a:solidFill>
                  <a:schemeClr val="tx1"/>
                </a:solidFill>
              </a:rPr>
            </a:br>
            <a:br>
              <a:rPr lang="pl-PL" sz="3000" dirty="0">
                <a:solidFill>
                  <a:schemeClr val="tx1"/>
                </a:solidFill>
              </a:rPr>
            </a:br>
            <a:br>
              <a:rPr lang="pl-PL" sz="3000" dirty="0">
                <a:solidFill>
                  <a:schemeClr val="tx1"/>
                </a:solidFill>
              </a:rPr>
            </a:br>
            <a:endParaRPr lang="pl-PL" sz="3000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4000" b="1" cap="all" dirty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Franklin Gothic Book"/>
                <a:ea typeface="+mj-ea"/>
                <a:cs typeface="+mj-cs"/>
              </a:rPr>
              <a:t>Rynek walutowy, Kursy walutowe 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8B27C30-EDAB-D1F0-DF6E-282D40ED8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64" y="5766075"/>
            <a:ext cx="226790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67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Aprecjacja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 fontScale="92500" lnSpcReduction="20000"/>
          </a:bodyPr>
          <a:lstStyle/>
          <a:p>
            <a:pPr marL="36576" indent="0" algn="just">
              <a:buNone/>
            </a:pPr>
            <a:r>
              <a:rPr lang="pl-PL" dirty="0"/>
              <a:t>Definiowana jest jako </a:t>
            </a:r>
            <a:r>
              <a:rPr lang="pl-PL" b="1" dirty="0"/>
              <a:t>wzrost wartości waluty krajowej w stosunku do waluty zagranicznej. </a:t>
            </a:r>
          </a:p>
          <a:p>
            <a:pPr marL="36576" indent="0" algn="just">
              <a:buNone/>
            </a:pPr>
            <a:endParaRPr lang="pl-PL" b="1" dirty="0"/>
          </a:p>
          <a:p>
            <a:pPr marL="36576" indent="0" algn="just">
              <a:buNone/>
            </a:pPr>
            <a:r>
              <a:rPr lang="pl-PL" dirty="0"/>
              <a:t>Powstaje </a:t>
            </a:r>
            <a:r>
              <a:rPr lang="pl-PL" b="1" dirty="0"/>
              <a:t>w wyniku nadwyżki popytu na walutę nad jej podażą</a:t>
            </a:r>
            <a:r>
              <a:rPr lang="pl-PL" dirty="0"/>
              <a:t>. </a:t>
            </a:r>
          </a:p>
          <a:p>
            <a:pPr marL="36576" indent="0" algn="just">
              <a:buNone/>
            </a:pPr>
            <a:endParaRPr lang="pl-PL" altLang="pl-PL" sz="3200" dirty="0"/>
          </a:p>
          <a:p>
            <a:pPr marL="36576" indent="0" algn="just">
              <a:buNone/>
            </a:pPr>
            <a:r>
              <a:rPr lang="pl-PL" altLang="pl-PL" u="sng" dirty="0"/>
              <a:t>Oznacza wzrost siły nabywczej danego pieniądza w rozliczeniach międzynarodowych. </a:t>
            </a:r>
            <a:r>
              <a:rPr lang="pl-PL" altLang="pl-PL" dirty="0"/>
              <a:t>W systemie stałego kursu walutowego podniesienie wartości waluty krajowej nazywamy </a:t>
            </a:r>
            <a:r>
              <a:rPr lang="pl-PL" alt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rewaluacją</a:t>
            </a:r>
            <a:r>
              <a:rPr lang="pl-PL" altLang="pl-PL" dirty="0"/>
              <a:t>.</a:t>
            </a:r>
          </a:p>
          <a:p>
            <a:pPr marL="36576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074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7060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Aprecjacja waluty - skutki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052736"/>
            <a:ext cx="8302377" cy="5544616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pl-PL" sz="2200" dirty="0"/>
              <a:t>Skutkami pozytywnymi aprecjacji są: </a:t>
            </a:r>
          </a:p>
          <a:p>
            <a:pPr>
              <a:buFontTx/>
              <a:buChar char="-"/>
              <a:defRPr/>
            </a:pPr>
            <a:r>
              <a:rPr lang="pl-PL" sz="2200" dirty="0"/>
              <a:t>zwiększenie siły nabywczej waluty, </a:t>
            </a:r>
          </a:p>
          <a:p>
            <a:pPr>
              <a:buFontTx/>
              <a:buChar char="-"/>
              <a:defRPr/>
            </a:pPr>
            <a:r>
              <a:rPr lang="pl-PL" sz="2200" dirty="0"/>
              <a:t>napływ kapitału zagranicznego, </a:t>
            </a:r>
          </a:p>
          <a:p>
            <a:pPr>
              <a:buFontTx/>
              <a:buChar char="-"/>
              <a:defRPr/>
            </a:pPr>
            <a:r>
              <a:rPr lang="pl-PL" sz="2200" dirty="0"/>
              <a:t>zmniejszenie obciążeń wynikających z obsługi zadłużenia zagranicznego, </a:t>
            </a:r>
          </a:p>
          <a:p>
            <a:pPr>
              <a:buFontTx/>
              <a:buChar char="-"/>
              <a:defRPr/>
            </a:pPr>
            <a:r>
              <a:rPr lang="pl-PL" sz="2200" dirty="0"/>
              <a:t>ochrona przed tzw. "importem inflacji" (szczególnie wyraźne w okresie drożejących surowców, np. energetycznych) </a:t>
            </a:r>
          </a:p>
          <a:p>
            <a:pPr marL="0" indent="0">
              <a:buFontTx/>
              <a:buNone/>
              <a:defRPr/>
            </a:pPr>
            <a:endParaRPr lang="pl-PL" sz="2200" dirty="0"/>
          </a:p>
          <a:p>
            <a:pPr marL="0" indent="0">
              <a:buFontTx/>
              <a:buNone/>
              <a:defRPr/>
            </a:pPr>
            <a:r>
              <a:rPr lang="pl-PL" sz="2200" dirty="0"/>
              <a:t>Skutkami negatywnymi aprecjacji są: </a:t>
            </a:r>
          </a:p>
          <a:p>
            <a:pPr>
              <a:buFontTx/>
              <a:buChar char="-"/>
              <a:defRPr/>
            </a:pPr>
            <a:r>
              <a:rPr lang="pl-PL" sz="2200" dirty="0"/>
              <a:t>zmniejszenie konkurencyjności eksportu danego kraju, </a:t>
            </a:r>
          </a:p>
          <a:p>
            <a:pPr>
              <a:buFontTx/>
              <a:buChar char="-"/>
              <a:defRPr/>
            </a:pPr>
            <a:r>
              <a:rPr lang="pl-PL" sz="2200" dirty="0"/>
              <a:t>stymulowanie importu (a co za tym idzie: pogarszający się bilans w handlu zagranicznym), </a:t>
            </a:r>
          </a:p>
          <a:p>
            <a:pPr>
              <a:buFontTx/>
              <a:buChar char="-"/>
              <a:defRPr/>
            </a:pPr>
            <a:r>
              <a:rPr lang="pl-PL" sz="2200" dirty="0"/>
              <a:t>malejąca wartość eksportu wyrażona w walucie krajowej itd.</a:t>
            </a:r>
          </a:p>
        </p:txBody>
      </p:sp>
    </p:spTree>
    <p:extLst>
      <p:ext uri="{BB962C8B-B14F-4D97-AF65-F5344CB8AC3E}">
        <p14:creationId xmlns:p14="http://schemas.microsoft.com/office/powerpoint/2010/main" val="375971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Rodzaje systemów kursowych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pPr marL="36576" indent="0">
              <a:buNone/>
            </a:pPr>
            <a:endParaRPr lang="pl-PL" dirty="0"/>
          </a:p>
          <a:p>
            <a:pPr marL="36576" indent="0">
              <a:buNone/>
            </a:pPr>
            <a:endParaRPr lang="pl-PL" dirty="0"/>
          </a:p>
          <a:p>
            <a:pPr marL="36576" indent="0">
              <a:buNone/>
            </a:pPr>
            <a:r>
              <a:rPr lang="pl-PL" dirty="0"/>
              <a:t>     </a:t>
            </a:r>
          </a:p>
        </p:txBody>
      </p:sp>
      <p:cxnSp>
        <p:nvCxnSpPr>
          <p:cNvPr id="5" name="Łącznik prosty ze strzałką 4"/>
          <p:cNvCxnSpPr>
            <a:endCxn id="8" idx="0"/>
          </p:cNvCxnSpPr>
          <p:nvPr/>
        </p:nvCxnSpPr>
        <p:spPr>
          <a:xfrm flipH="1">
            <a:off x="6361469" y="1484784"/>
            <a:ext cx="617433" cy="28494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1403648" y="1484784"/>
            <a:ext cx="1152128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4814308" y="4334228"/>
            <a:ext cx="3094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       Sztywny kurs      </a:t>
            </a:r>
          </a:p>
          <a:p>
            <a:r>
              <a:rPr lang="pl-PL" sz="2400" dirty="0"/>
              <a:t>          walutowy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079612" y="450912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Płynny kurs    </a:t>
            </a:r>
          </a:p>
          <a:p>
            <a:r>
              <a:rPr lang="pl-PL" sz="2400" dirty="0"/>
              <a:t>  walutowy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347864" y="2708920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dirty="0"/>
          </a:p>
          <a:p>
            <a:pPr algn="ctr"/>
            <a:r>
              <a:rPr lang="pl-PL" sz="2400" dirty="0"/>
              <a:t>Stały kurs walutowy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>
            <a:off x="4283968" y="177281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ole tekstowe 3"/>
          <p:cNvSpPr txBox="1"/>
          <p:nvPr/>
        </p:nvSpPr>
        <p:spPr>
          <a:xfrm>
            <a:off x="1835696" y="198884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Systemy pośrednie</a:t>
            </a:r>
          </a:p>
          <a:p>
            <a:pPr algn="ctr"/>
            <a:r>
              <a:rPr lang="pl-PL" dirty="0"/>
              <a:t>(</a:t>
            </a:r>
            <a:r>
              <a:rPr lang="pl-PL" sz="1500" dirty="0"/>
              <a:t>między płynnym a stałym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863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r>
              <a:rPr lang="pl-PL" sz="4400" dirty="0"/>
              <a:t>Systemy kursu walutowego MFW</a:t>
            </a:r>
            <a:br>
              <a:rPr lang="pl-PL" sz="4400" dirty="0"/>
            </a:b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60640"/>
          </a:xfrm>
        </p:spPr>
        <p:txBody>
          <a:bodyPr>
            <a:normAutofit fontScale="77500" lnSpcReduction="20000"/>
          </a:bodyPr>
          <a:lstStyle/>
          <a:p>
            <a:r>
              <a:rPr lang="pl-PL" sz="2200" dirty="0"/>
              <a:t>Od 1960 r. MFW prowadzi statystyki stosowanych przez kraje systemów kursów walutowych</a:t>
            </a:r>
          </a:p>
          <a:p>
            <a:pPr marL="36576" indent="0">
              <a:buNone/>
            </a:pPr>
            <a:endParaRPr lang="pl-PL" sz="2200" dirty="0"/>
          </a:p>
          <a:p>
            <a:r>
              <a:rPr lang="pl-PL" sz="2200" dirty="0"/>
              <a:t>Od 1976 r. do 1981 r. wyróżniano zaledwie cztery grupy systemów kursowych. </a:t>
            </a:r>
            <a:r>
              <a:rPr lang="pl-PL" sz="1800" dirty="0"/>
              <a:t>Były to:</a:t>
            </a:r>
          </a:p>
          <a:p>
            <a:pPr marL="36576" indent="0">
              <a:buNone/>
            </a:pPr>
            <a:r>
              <a:rPr lang="pl-PL" sz="1800" dirty="0"/>
              <a:t>- kurs sztywny względem jednej waluty, </a:t>
            </a:r>
          </a:p>
          <a:p>
            <a:pPr marL="36576" indent="0">
              <a:buNone/>
            </a:pPr>
            <a:r>
              <a:rPr lang="pl-PL" sz="1800" dirty="0"/>
              <a:t>- kurs sztywny wobec koszyka walut, </a:t>
            </a:r>
          </a:p>
          <a:p>
            <a:pPr marL="36576" indent="0">
              <a:buNone/>
            </a:pPr>
            <a:r>
              <a:rPr lang="pl-PL" sz="1800" dirty="0"/>
              <a:t>- kurs pośredni modyfikowany w zależności od kształtowania się wybranych wskaźników,</a:t>
            </a:r>
          </a:p>
          <a:p>
            <a:pPr marL="36576" indent="0">
              <a:buNone/>
            </a:pPr>
            <a:r>
              <a:rPr lang="pl-PL" sz="1800" dirty="0"/>
              <a:t>- wąż walutowy (usztywnienie kilku walut względem siebie z dopuszczalnym korytarzem wahań +/-2,25 %)</a:t>
            </a:r>
          </a:p>
          <a:p>
            <a:pPr>
              <a:buFontTx/>
              <a:buChar char="-"/>
            </a:pPr>
            <a:endParaRPr lang="pl-PL" sz="1800" dirty="0"/>
          </a:p>
          <a:p>
            <a:r>
              <a:rPr lang="pl-PL" sz="1800" dirty="0"/>
              <a:t>Od 1982 r. do 1998 r. funkcjonowała kolejna klasyfikacja – 7 systemów kursowych</a:t>
            </a:r>
          </a:p>
          <a:p>
            <a:pPr marL="36576" indent="0">
              <a:buNone/>
            </a:pPr>
            <a:endParaRPr lang="pl-PL" sz="1800" dirty="0"/>
          </a:p>
          <a:p>
            <a:r>
              <a:rPr lang="pl-PL" sz="1800" dirty="0"/>
              <a:t>W 1999 r. wprowadzona została klasyfikacja wyróżniająca osiem systemów kursów walutowych. Wyszczególniono wówczas następujące systemy:</a:t>
            </a:r>
          </a:p>
          <a:p>
            <a:pPr marL="36576" indent="0">
              <a:buNone/>
            </a:pPr>
            <a:r>
              <a:rPr lang="pl-PL" sz="1800" dirty="0"/>
              <a:t>- system kursowy bez własnej waluty (</a:t>
            </a:r>
            <a:r>
              <a:rPr lang="pl-PL" sz="1800" dirty="0" err="1"/>
              <a:t>dolaryzacja</a:t>
            </a:r>
            <a:r>
              <a:rPr lang="pl-PL" sz="1800" dirty="0"/>
              <a:t>, unia walutowa),</a:t>
            </a:r>
          </a:p>
          <a:p>
            <a:pPr marL="36576" indent="0">
              <a:buNone/>
            </a:pPr>
            <a:r>
              <a:rPr lang="pl-PL" sz="1800" dirty="0"/>
              <a:t>- izba walutowa,</a:t>
            </a:r>
          </a:p>
          <a:p>
            <a:pPr marL="36576" indent="0">
              <a:buNone/>
            </a:pPr>
            <a:r>
              <a:rPr lang="pl-PL" sz="1800" dirty="0"/>
              <a:t>- kurs walutowy stały względem jednej waluty bądź koszyka walut,</a:t>
            </a:r>
          </a:p>
          <a:p>
            <a:pPr marL="36576" indent="0">
              <a:buNone/>
            </a:pPr>
            <a:r>
              <a:rPr lang="pl-PL" sz="1800" dirty="0"/>
              <a:t>- kurs stały podlegający wahaniom w dopuszczalnym przedziale,</a:t>
            </a:r>
          </a:p>
          <a:p>
            <a:pPr marL="36576" indent="0">
              <a:buNone/>
            </a:pPr>
            <a:r>
              <a:rPr lang="pl-PL" sz="1800" dirty="0"/>
              <a:t>- pełzający kurs stały,</a:t>
            </a:r>
          </a:p>
          <a:p>
            <a:pPr marL="36576" indent="0">
              <a:buNone/>
            </a:pPr>
            <a:r>
              <a:rPr lang="pl-PL" sz="1800" dirty="0"/>
              <a:t>- kurs stały w pełzającym przedziale wahań,</a:t>
            </a:r>
          </a:p>
          <a:p>
            <a:pPr marL="36576" indent="0">
              <a:buNone/>
            </a:pPr>
            <a:r>
              <a:rPr lang="pl-PL" sz="1800" dirty="0"/>
              <a:t>- kierowany kurs płynny,</a:t>
            </a:r>
          </a:p>
          <a:p>
            <a:pPr marL="36576" indent="0">
              <a:buNone/>
            </a:pPr>
            <a:r>
              <a:rPr lang="pl-PL" sz="1800" dirty="0"/>
              <a:t>- kurs całkowicie płynny</a:t>
            </a:r>
          </a:p>
          <a:p>
            <a:pPr>
              <a:buFontTx/>
              <a:buChar char="-"/>
            </a:pPr>
            <a:endParaRPr lang="pl-PL" sz="1800" dirty="0"/>
          </a:p>
          <a:p>
            <a:r>
              <a:rPr lang="pl-PL" sz="1800" dirty="0"/>
              <a:t>W 2009 r. duże rozbieżności między systemami deklarowanymi i stosowanymi spowodowały kolejną modyfikację klasyfikacji. Wyróżniono tym razem dziesięć systemów kursowych, pozostawiając praktycznie bez zmian rozwiązania skrajne i znacząco modyfikując systemy pośrednie</a:t>
            </a:r>
          </a:p>
        </p:txBody>
      </p:sp>
    </p:spTree>
    <p:extLst>
      <p:ext uri="{BB962C8B-B14F-4D97-AF65-F5344CB8AC3E}">
        <p14:creationId xmlns:p14="http://schemas.microsoft.com/office/powerpoint/2010/main" val="971750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7467600" cy="5577483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Obecnie wyróżnia się następujące systemy kursu walutowego:</a:t>
            </a:r>
          </a:p>
          <a:p>
            <a:pPr marL="36576" indent="0">
              <a:buNone/>
            </a:pPr>
            <a:endParaRPr lang="pl-PL" dirty="0"/>
          </a:p>
          <a:p>
            <a:pPr>
              <a:buFontTx/>
              <a:buChar char="-"/>
            </a:pPr>
            <a:r>
              <a:rPr lang="pl-PL" dirty="0"/>
              <a:t>system kursowy bez własnej waluty (</a:t>
            </a:r>
            <a:r>
              <a:rPr lang="pl-PL" dirty="0" err="1"/>
              <a:t>dolaryzacja</a:t>
            </a:r>
            <a:r>
              <a:rPr lang="pl-PL" dirty="0"/>
              <a:t>, unia walutowa),</a:t>
            </a:r>
          </a:p>
          <a:p>
            <a:pPr>
              <a:buFontTx/>
              <a:buChar char="-"/>
            </a:pPr>
            <a:r>
              <a:rPr lang="pl-PL" dirty="0"/>
              <a:t>izba walutowa,</a:t>
            </a:r>
          </a:p>
          <a:p>
            <a:pPr>
              <a:buFontTx/>
              <a:buChar char="-"/>
            </a:pPr>
            <a:r>
              <a:rPr lang="pl-PL" dirty="0"/>
              <a:t>kurs walutowy stały związany z koszykiem walut lub jedną walutą,</a:t>
            </a:r>
          </a:p>
          <a:p>
            <a:pPr>
              <a:buFontTx/>
              <a:buChar char="-"/>
            </a:pPr>
            <a:r>
              <a:rPr lang="pl-PL" dirty="0"/>
              <a:t>system stabilizowanego kursu walutowego,</a:t>
            </a:r>
          </a:p>
          <a:p>
            <a:pPr>
              <a:buFontTx/>
              <a:buChar char="-"/>
            </a:pPr>
            <a:r>
              <a:rPr lang="pl-PL" dirty="0"/>
              <a:t>pełzający kurs stały,</a:t>
            </a:r>
          </a:p>
          <a:p>
            <a:pPr>
              <a:buFontTx/>
              <a:buChar char="-"/>
            </a:pPr>
            <a:r>
              <a:rPr lang="pl-PL" dirty="0"/>
              <a:t>system kursu zbliżony do pełzającego,</a:t>
            </a:r>
          </a:p>
          <a:p>
            <a:pPr>
              <a:buFontTx/>
              <a:buChar char="-"/>
            </a:pPr>
            <a:r>
              <a:rPr lang="pl-PL" dirty="0"/>
              <a:t>kurs stały w przedziale wahań,</a:t>
            </a:r>
          </a:p>
          <a:p>
            <a:pPr>
              <a:buFontTx/>
              <a:buChar char="-"/>
            </a:pPr>
            <a:r>
              <a:rPr lang="pl-PL" dirty="0"/>
              <a:t>system kursu walutowego bez jednoznacznej definicji,</a:t>
            </a:r>
          </a:p>
          <a:p>
            <a:pPr>
              <a:buFontTx/>
              <a:buChar char="-"/>
            </a:pPr>
            <a:r>
              <a:rPr lang="pl-PL" dirty="0"/>
              <a:t>kurs płynny,</a:t>
            </a:r>
          </a:p>
          <a:p>
            <a:pPr>
              <a:buFontTx/>
              <a:buChar char="-"/>
            </a:pPr>
            <a:r>
              <a:rPr lang="pl-PL" dirty="0"/>
              <a:t>kurs całkowicie płynny.</a:t>
            </a:r>
          </a:p>
        </p:txBody>
      </p:sp>
    </p:spTree>
    <p:extLst>
      <p:ext uri="{BB962C8B-B14F-4D97-AF65-F5344CB8AC3E}">
        <p14:creationId xmlns:p14="http://schemas.microsoft.com/office/powerpoint/2010/main" val="3783366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7931224" cy="6264696"/>
          </a:xfrm>
        </p:spPr>
        <p:txBody>
          <a:bodyPr>
            <a:normAutofit fontScale="70000" lnSpcReduction="20000"/>
          </a:bodyPr>
          <a:lstStyle/>
          <a:p>
            <a:pPr marL="36576" indent="0" algn="just">
              <a:buNone/>
            </a:pPr>
            <a:r>
              <a:rPr lang="pl-PL" b="1" dirty="0"/>
              <a:t>Płynny kurs walutowy </a:t>
            </a:r>
            <a:r>
              <a:rPr lang="pl-PL" dirty="0"/>
              <a:t>istnieje w momencie, kiedy państwo pozwala na jego swobodne kształtowanie przez rynek. 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dirty="0"/>
              <a:t>Płynny kurs walutowy wiąże się z ryzykiem podejmowanych transakcji. Nie jesteśmy w stanie przewidzieć jak w czasie zmieniać się będzie wartość waluty.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dirty="0"/>
              <a:t>Dzisiaj na świecie kraje stosujące politykę płynnego kursu walutowego uznawane są najczęściej za rozwinięte lub wysoko rozwinięte. 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dirty="0"/>
              <a:t>Jest wygodny do wprowadzenia w gospodarkach dużych,</a:t>
            </a:r>
          </a:p>
          <a:p>
            <a:pPr marL="36576" indent="0" algn="just">
              <a:buNone/>
            </a:pPr>
            <a:r>
              <a:rPr lang="pl-PL" dirty="0"/>
              <a:t>otwartych, o ustabilizowanej sytuacji gospodarczej. Ważne jest, aby </a:t>
            </a:r>
            <a:r>
              <a:rPr lang="pl-PL" u="sng" dirty="0"/>
              <a:t>w momencie wdrażania polityki kursu płynnego inflacja była niska. </a:t>
            </a:r>
          </a:p>
          <a:p>
            <a:pPr marL="36576" indent="0" algn="just">
              <a:buNone/>
            </a:pPr>
            <a:endParaRPr lang="pl-PL" u="sng" dirty="0"/>
          </a:p>
          <a:p>
            <a:pPr marL="36576" indent="0" algn="just">
              <a:buNone/>
            </a:pP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Kurs płynny nie nadaje się do zastosowania w gospodarkach wdrażających reformy strukturalne, wychodzących z kryzysów lub transformujących się</a:t>
            </a:r>
          </a:p>
          <a:p>
            <a:pPr marL="36576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2921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pl-PL" dirty="0"/>
              <a:t>Kurs całkowicie płynny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08720"/>
            <a:ext cx="8820472" cy="5949280"/>
          </a:xfrm>
        </p:spPr>
        <p:txBody>
          <a:bodyPr>
            <a:normAutofit fontScale="70000" lnSpcReduction="20000"/>
          </a:bodyPr>
          <a:lstStyle/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Bank centralny lub rząd nie interweniują na rynku walutowym niezależnie od kształtowania się kursu. </a:t>
            </a:r>
          </a:p>
          <a:p>
            <a:pPr algn="just"/>
            <a:r>
              <a:rPr lang="pl-PL" dirty="0"/>
              <a:t>Ewentualne dostosowania w wyniku wystąpienia szoków następują poprzez zmiany cen na rynku walutowym. </a:t>
            </a:r>
          </a:p>
          <a:p>
            <a:pPr algn="just"/>
            <a:r>
              <a:rPr lang="pl-PL" dirty="0"/>
              <a:t>Nie istnieje problem równoważenia bilansu płatniczego i nie ma potrzeby utrzymywania wysokich rezerw walutowych. </a:t>
            </a:r>
          </a:p>
          <a:p>
            <a:pPr algn="just"/>
            <a:r>
              <a:rPr lang="pl-PL" dirty="0"/>
              <a:t>Bilans płatniczy jest zawsze zrównoważony z racji automatycznego</a:t>
            </a:r>
          </a:p>
          <a:p>
            <a:pPr marL="36576" indent="0" algn="just">
              <a:buNone/>
            </a:pPr>
            <a:r>
              <a:rPr lang="pl-PL" dirty="0"/>
              <a:t>dostosowywania się kursu (aprecjacji bądź deprecjacji waluty krajowej). </a:t>
            </a:r>
          </a:p>
          <a:p>
            <a:pPr algn="just"/>
            <a:r>
              <a:rPr lang="pl-PL" dirty="0"/>
              <a:t>Płynny kurs nie jest kotwicą dla oczekiwań inflacyjnych (niepewność i niestabilność dla prowadzenia wymiany handlowej z zagranicą),</a:t>
            </a:r>
          </a:p>
          <a:p>
            <a:pPr algn="just"/>
            <a:r>
              <a:rPr lang="pl-PL" dirty="0"/>
              <a:t>Jest motorem rozwoju rynku finansowego, w tym rynku instrumentów pochodnych. </a:t>
            </a:r>
          </a:p>
          <a:p>
            <a:pPr algn="just"/>
            <a:r>
              <a:rPr lang="pl-PL" dirty="0"/>
              <a:t>Brak restrykcji wobec władz prowadzących politykę pieniężną i fiskalną.</a:t>
            </a:r>
          </a:p>
        </p:txBody>
      </p:sp>
    </p:spTree>
    <p:extLst>
      <p:ext uri="{BB962C8B-B14F-4D97-AF65-F5344CB8AC3E}">
        <p14:creationId xmlns:p14="http://schemas.microsoft.com/office/powerpoint/2010/main" val="4133123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pl-PL" dirty="0"/>
              <a:t>Kurs płynny kierowany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32373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Władze monetarne mogą dokonywać interwencji walutowych bezpośrednich lub pośrednich, lecz nie ujawniają swoich preferencji co do kursu walutowego </a:t>
            </a:r>
            <a:r>
              <a:rPr lang="pl-PL" dirty="0"/>
              <a:t>(zabezpieczenie przez spekulantami).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Interwencje walutowe pozwalają bankowi centralnemu na kształtowanie długookresowego trendu kursu walutowego.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Brak jawnego, preferowanego prze bank centralny poziomu kursu walutowego uniemożliwia podmiotom grę na zmianę kursu. Podobnie jak w przypadku kursu całkowicie płynnego, system stwarza warunki do szybkiego rozwoju rynku finansowego, oraz sprzyja liberalizacji przepływów kapitałowych</a:t>
            </a:r>
          </a:p>
        </p:txBody>
      </p:sp>
    </p:spTree>
    <p:extLst>
      <p:ext uri="{BB962C8B-B14F-4D97-AF65-F5344CB8AC3E}">
        <p14:creationId xmlns:p14="http://schemas.microsoft.com/office/powerpoint/2010/main" val="587834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Autofit/>
          </a:bodyPr>
          <a:lstStyle/>
          <a:p>
            <a:r>
              <a:rPr lang="pl-PL" sz="4100" dirty="0"/>
              <a:t>Systemy pośrednich kursów walutowych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dirty="0"/>
              <a:t>Cechą kursów pośrednich jest ich duża przydatność w okresie transformacji ustrojowej, jak również w okresie realizacji programu stabilizacyjnego.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Na początku lat 90. dwudziestego wieku popularna była teoria, że </a:t>
            </a:r>
            <a:r>
              <a:rPr lang="pl-PL" u="sng" dirty="0"/>
              <a:t>pośrednie systemy kursowe stabilizowały rozchwiane gospodarki po początkowej liberalizacji cen</a:t>
            </a:r>
            <a:r>
              <a:rPr lang="pl-PL" dirty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Kursy pośrednie </a:t>
            </a:r>
            <a:r>
              <a:rPr lang="pl-PL" u="sng" dirty="0"/>
              <a:t>są zbyt podatne </a:t>
            </a:r>
            <a:r>
              <a:rPr lang="pl-PL" dirty="0"/>
              <a:t>na nagłe i duże odpływy kapitałów, </a:t>
            </a:r>
            <a:r>
              <a:rPr lang="pl-PL" u="sng" dirty="0"/>
              <a:t>prowadząc do pojawiania się kryzysów walutowych</a:t>
            </a:r>
            <a:r>
              <a:rPr lang="pl-PL" dirty="0"/>
              <a:t>.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Koniec lat 90. XX wieku - rewizja poglądów - </a:t>
            </a:r>
            <a:r>
              <a:rPr lang="pl-PL" u="sng" dirty="0"/>
              <a:t>sztywne lub całkowicie płynne</a:t>
            </a:r>
            <a:r>
              <a:rPr lang="pl-PL" dirty="0"/>
              <a:t> systemy kursów walutowych są </a:t>
            </a:r>
            <a:r>
              <a:rPr lang="pl-PL" u="sng" dirty="0"/>
              <a:t>zdecydowanie lepszym narzędziem ograniczania napięć na rynku walutowym</a:t>
            </a:r>
            <a:r>
              <a:rPr lang="pl-PL" dirty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Upadek izby walutowej w Argentynie - kolejna rewizja dwubiegunowego podejścia do kwestii wyboru systemu kursowego.</a:t>
            </a:r>
          </a:p>
        </p:txBody>
      </p:sp>
    </p:spTree>
    <p:extLst>
      <p:ext uri="{BB962C8B-B14F-4D97-AF65-F5344CB8AC3E}">
        <p14:creationId xmlns:p14="http://schemas.microsoft.com/office/powerpoint/2010/main" val="3503551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Systemy pośrednich kursów walutowych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 fontScale="77500" lnSpcReduction="20000"/>
          </a:bodyPr>
          <a:lstStyle/>
          <a:p>
            <a:pPr marL="36576" indent="0" algn="just">
              <a:buNone/>
            </a:pPr>
            <a:r>
              <a:rPr lang="pl-PL" dirty="0"/>
              <a:t>Czynniki wyboru systemu kursowego:</a:t>
            </a:r>
          </a:p>
          <a:p>
            <a:pPr marL="36576" indent="0" algn="just">
              <a:buNone/>
            </a:pPr>
            <a:endParaRPr lang="pl-PL" dirty="0"/>
          </a:p>
          <a:p>
            <a:pPr algn="just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poziom rezerw walutowych</a:t>
            </a:r>
            <a:r>
              <a:rPr lang="pl-PL" dirty="0"/>
              <a:t>. Im bardziej płynny kurs walutowy tym mniejsze znaczenie mają rezerwy walutowe. W czystej postaci kursu płynnego rezerwy walutowe nie są teoretycznie potrzebne. W sytuacji zagrożenia ustalonego parytetu lub korytarza wahań – są sprzedawane bądź kupowane za walutę krajową w celu osłabienia występującej presji. </a:t>
            </a:r>
          </a:p>
          <a:p>
            <a:pPr marL="36576" indent="0" algn="just">
              <a:buNone/>
            </a:pPr>
            <a:endParaRPr lang="pl-PL" dirty="0"/>
          </a:p>
          <a:p>
            <a:pPr algn="just"/>
            <a:r>
              <a:rPr lang="pl-PL" dirty="0"/>
              <a:t>Jeśli w kraju stosującym </a:t>
            </a:r>
            <a:r>
              <a:rPr lang="pl-PL" u="sng" dirty="0"/>
              <a:t>jeden z pośrednich systemów kursowych</a:t>
            </a:r>
            <a:r>
              <a:rPr lang="pl-PL" dirty="0"/>
              <a:t>, </a:t>
            </a:r>
            <a:r>
              <a:rPr lang="pl-PL" u="sng" dirty="0"/>
              <a:t>pojawia się presja na zmianę wartości waluty wywołanej atakiem spekulacyjnym</a:t>
            </a:r>
            <a:r>
              <a:rPr lang="pl-PL" dirty="0"/>
              <a:t>, a </a:t>
            </a:r>
            <a:r>
              <a:rPr lang="pl-PL" u="sng" dirty="0"/>
              <a:t>bank centralny nie dysponuje wystarczającym poziomem rezerw walutowych </a:t>
            </a:r>
            <a:r>
              <a:rPr lang="pl-PL" dirty="0"/>
              <a:t>to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wskazane jest upłynnienie kursu walutowego</a:t>
            </a:r>
          </a:p>
        </p:txBody>
      </p:sp>
    </p:spTree>
    <p:extLst>
      <p:ext uri="{BB962C8B-B14F-4D97-AF65-F5344CB8AC3E}">
        <p14:creationId xmlns:p14="http://schemas.microsoft.com/office/powerpoint/2010/main" val="35176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kursu walutowego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" indent="0" algn="ctr">
              <a:buNone/>
            </a:pP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Cena waluty jednego kraju wyrażona w walucie innego kraju.</a:t>
            </a:r>
          </a:p>
          <a:p>
            <a:pPr marL="36576" indent="0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dirty="0"/>
              <a:t>Kurs walutowy jest ceną strategiczną dla gospodarki. Decyduje o:</a:t>
            </a:r>
          </a:p>
          <a:p>
            <a:pPr marL="36576" indent="0" algn="just">
              <a:buNone/>
            </a:pPr>
            <a:endParaRPr lang="pl-PL" dirty="0"/>
          </a:p>
          <a:p>
            <a:pPr algn="just">
              <a:buFontTx/>
              <a:buChar char="-"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efektywności</a:t>
            </a:r>
            <a:r>
              <a:rPr lang="pl-PL" dirty="0"/>
              <a:t> transakcji eksportowych i importowych</a:t>
            </a:r>
          </a:p>
          <a:p>
            <a:pPr algn="just">
              <a:buFontTx/>
              <a:buChar char="-"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wyraża dynamikę i konkurencyjność</a:t>
            </a:r>
            <a:r>
              <a:rPr lang="pl-PL" dirty="0"/>
              <a:t> danej gospodarki względem innych</a:t>
            </a:r>
          </a:p>
        </p:txBody>
      </p:sp>
    </p:spTree>
    <p:extLst>
      <p:ext uri="{BB962C8B-B14F-4D97-AF65-F5344CB8AC3E}">
        <p14:creationId xmlns:p14="http://schemas.microsoft.com/office/powerpoint/2010/main" val="3103433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r>
              <a:rPr lang="pl-PL" sz="3300" dirty="0"/>
              <a:t>Realna zmienność kursu walutowego a wpływ na długookresowe tempo wzrostu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2578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it-IT" dirty="0"/>
              <a:t>P. Aghion, P. Bacchetta, R. Ranciere, K. Rogoff</a:t>
            </a:r>
            <a:r>
              <a:rPr lang="pl-PL" dirty="0"/>
              <a:t>: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dirty="0"/>
              <a:t>W kraju o relatywnie niskim poziomie rozwoju rynku finansowego </a:t>
            </a: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zmienność kursu walutowego zmniejsza tempo wzrostu gospodarczego</a:t>
            </a:r>
            <a:r>
              <a:rPr lang="pl-PL" dirty="0"/>
              <a:t>, podczas gdy </a:t>
            </a:r>
            <a:r>
              <a:rPr lang="pl-PL" u="sng" dirty="0"/>
              <a:t>w krajach z rozwiniętym systemem finansowym związku nie zauważono</a:t>
            </a:r>
            <a:r>
              <a:rPr lang="pl-PL" dirty="0"/>
              <a:t>. 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dirty="0"/>
              <a:t>Analizowano wpływ dwóch czynników na wzrost gospodarczy: </a:t>
            </a:r>
          </a:p>
          <a:p>
            <a:pPr marL="36576" indent="0" algn="just">
              <a:buNone/>
            </a:pPr>
            <a:r>
              <a:rPr lang="pl-PL" dirty="0"/>
              <a:t>- zmienności kursu realnego oraz </a:t>
            </a:r>
          </a:p>
          <a:p>
            <a:pPr marL="36576" indent="0" algn="just">
              <a:buNone/>
            </a:pPr>
            <a:r>
              <a:rPr lang="pl-PL" dirty="0"/>
              <a:t>- stosowanego systemu kursowego. 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>
              <a:buNone/>
            </a:pPr>
            <a:r>
              <a:rPr lang="pl-PL" u="sng" dirty="0"/>
              <a:t>Wnioski:</a:t>
            </a:r>
          </a:p>
          <a:p>
            <a:pPr marL="36576" indent="0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sz="3500" dirty="0"/>
              <a:t>W miarę rozwoju rynku finansowego </a:t>
            </a:r>
            <a:r>
              <a:rPr lang="pl-PL" sz="3500" u="sng" dirty="0"/>
              <a:t>spada drastycznie negatywny wpływ zmienności kursu walutowego na tempo wzrostu gospodarczego </a:t>
            </a:r>
            <a:r>
              <a:rPr lang="pl-PL" sz="3500" dirty="0"/>
              <a:t>(na przykład, w Chile, pogłębienie rynku finansowego z 10% PKB w 1975 r. do 75% PKB w 2000 r., przyczyniło się do pięciokrotnego zmniejszenia wpływu zmian kursu na tempo wzrostu).</a:t>
            </a:r>
          </a:p>
          <a:p>
            <a:pPr marL="36576" indent="0" algn="just">
              <a:buNone/>
            </a:pPr>
            <a:endParaRPr lang="pl-PL" sz="3500" dirty="0"/>
          </a:p>
          <a:p>
            <a:pPr marL="36576" indent="0" algn="just">
              <a:buNone/>
            </a:pPr>
            <a:r>
              <a:rPr lang="pl-PL" sz="3500" u="sng" dirty="0"/>
              <a:t>Kraje o relatywnie płytkim rynku finansowym w celu maksymalizacji tempa wzrostu gospodarczego powinny stosować </a:t>
            </a:r>
            <a:r>
              <a:rPr lang="pl-PL" sz="3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sztywne bądź pośrednie systemy kursowe. </a:t>
            </a:r>
          </a:p>
        </p:txBody>
      </p:sp>
    </p:spTree>
    <p:extLst>
      <p:ext uri="{BB962C8B-B14F-4D97-AF65-F5344CB8AC3E}">
        <p14:creationId xmlns:p14="http://schemas.microsoft.com/office/powerpoint/2010/main" val="3637147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Kurs walutowy w pełzającym przedziale wahań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algn="just"/>
            <a:r>
              <a:rPr lang="pl-PL" sz="1800" dirty="0"/>
              <a:t>swoboda kształtowania się kursu walutowego jest ograniczona przedziałem wahań od +/-1% do +/-15%. Kurs walutowy, parytet centralny, ustalany jest </a:t>
            </a:r>
            <a:r>
              <a:rPr lang="pl-PL" sz="1800" u="sng" dirty="0"/>
              <a:t>w stosunku do jednej waluty </a:t>
            </a:r>
            <a:r>
              <a:rPr lang="pl-PL" sz="1800" dirty="0"/>
              <a:t>lub </a:t>
            </a:r>
            <a:r>
              <a:rPr lang="pl-PL" sz="1800" u="sng" dirty="0"/>
              <a:t>koszyka walut</a:t>
            </a:r>
            <a:r>
              <a:rPr lang="pl-PL" sz="1800" dirty="0"/>
              <a:t> (na podstawie struktury handlu zagranicznego).</a:t>
            </a:r>
          </a:p>
          <a:p>
            <a:pPr algn="just"/>
            <a:r>
              <a:rPr lang="pl-PL" sz="1800" dirty="0"/>
              <a:t>Przedział wahań może być symetryczny bądź niesymetryczny względem parytetu centralnego.</a:t>
            </a:r>
          </a:p>
          <a:p>
            <a:pPr algn="just"/>
            <a:r>
              <a:rPr lang="pl-PL" sz="1800" dirty="0"/>
              <a:t>Parytet centralny lub korytarz wahań mogą podlegać okresowej korekcie według stałej stopy lub w odpowiedzi na wybrane wskaźniki.</a:t>
            </a:r>
          </a:p>
          <a:p>
            <a:pPr algn="just"/>
            <a:r>
              <a:rPr lang="pl-PL" sz="1800" dirty="0"/>
              <a:t>Każde zbliżenie się kursu rynkowego do jednej z granic przedziału powoduje interwencję na rynku walutowym i próbę doprowadzenia kursu do poziomu uznanego za pożądany. </a:t>
            </a:r>
          </a:p>
          <a:p>
            <a:pPr algn="just"/>
            <a:r>
              <a:rPr lang="pl-PL" sz="1800" dirty="0"/>
              <a:t>Niezależność władz monetarnych prowadzących politykę pieniężną jest funkcją szerokości pasma wahań kursu.</a:t>
            </a:r>
          </a:p>
        </p:txBody>
      </p:sp>
    </p:spTree>
    <p:extLst>
      <p:ext uri="{BB962C8B-B14F-4D97-AF65-F5344CB8AC3E}">
        <p14:creationId xmlns:p14="http://schemas.microsoft.com/office/powerpoint/2010/main" val="1721175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Kurs walutowy w pełzającym przedziale wahań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Atak na górną granicę przedziału</a:t>
            </a:r>
            <a:r>
              <a:rPr lang="pl-PL" dirty="0"/>
              <a:t> (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stronie deprecjacji waluty</a:t>
            </a:r>
            <a:r>
              <a:rPr lang="pl-PL" dirty="0"/>
              <a:t>) spowoduje, że aby utrzymać kurs w wyznaczonym przedziale </a:t>
            </a:r>
            <a:r>
              <a:rPr lang="pl-PL" u="sng" dirty="0"/>
              <a:t>bank centralny będzie musiał sprzedawać walutę obcą </a:t>
            </a:r>
            <a:r>
              <a:rPr lang="pl-PL" dirty="0"/>
              <a:t>(zmniejszając rezerwy walutowe) </a:t>
            </a:r>
            <a:r>
              <a:rPr lang="pl-PL" u="sng" dirty="0"/>
              <a:t>po coraz to wyższej cenie wyrażonej w walucie krajowej </a:t>
            </a:r>
            <a:r>
              <a:rPr lang="pl-PL" dirty="0"/>
              <a:t>(absorbując z systemu walutę krajową).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Celem działania będzie przywrócenie kursu do przedziału wahań, a </a:t>
            </a:r>
            <a:r>
              <a:rPr lang="pl-PL" u="sng" dirty="0"/>
              <a:t>efektem będzie zmniejszenie podaży waluty krajowej M0</a:t>
            </a:r>
            <a:r>
              <a:rPr lang="pl-PL" dirty="0"/>
              <a:t> (bazy monetarnej).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Obrona waluty krajowej przed deprecjacją </a:t>
            </a:r>
            <a:r>
              <a:rPr lang="pl-PL" u="sng" dirty="0"/>
              <a:t>zależy od siły ataku spekulacyjnego oraz od posiadanych rezerw walutowych</a:t>
            </a:r>
            <a:r>
              <a:rPr lang="pl-PL" dirty="0"/>
              <a:t>. 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Nieudana obrona górnej granicy wahań może spowodować całkowite pozbycie się przez bank centralny rezerw walutowych oraz konieczność odbudowania ich po wyższej cenie. </a:t>
            </a:r>
          </a:p>
          <a:p>
            <a:pPr algn="just"/>
            <a:endParaRPr lang="pl-PL" dirty="0"/>
          </a:p>
          <a:p>
            <a:pPr algn="just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sytuacji ataku na dolną granicę przedziału </a:t>
            </a:r>
            <a:r>
              <a:rPr lang="pl-PL" dirty="0"/>
              <a:t>(po stronie aprecjacji waluty), </a:t>
            </a:r>
            <a:r>
              <a:rPr lang="pl-PL" u="sng" dirty="0"/>
              <a:t>bank centralny skupuje waluty obce, zwiększając podaż pieniądza krajowego M0</a:t>
            </a:r>
            <a:r>
              <a:rPr lang="pl-PL" dirty="0"/>
              <a:t> (bazy monetarnej).</a:t>
            </a:r>
          </a:p>
        </p:txBody>
      </p:sp>
    </p:spTree>
    <p:extLst>
      <p:ext uri="{BB962C8B-B14F-4D97-AF65-F5344CB8AC3E}">
        <p14:creationId xmlns:p14="http://schemas.microsoft.com/office/powerpoint/2010/main" val="3436893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pl-PL" dirty="0"/>
              <a:t>Kurs stały w przedziale wahań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 algn="just"/>
            <a:r>
              <a:rPr lang="pl-PL" sz="1500" dirty="0"/>
              <a:t>System kursu stałego w przedziale wahań oznacza, że bank centralny dopuszcza odchylenia kursu od parytetu w przyjętym paśmie wahań. </a:t>
            </a:r>
            <a:r>
              <a:rPr lang="pl-PL" sz="1500" u="sng" dirty="0"/>
              <a:t>Wybór waluty kotwicy uzależniony jest od struktury handlu zagranicznego</a:t>
            </a:r>
            <a:r>
              <a:rPr lang="pl-PL" sz="1500" dirty="0"/>
              <a:t>. </a:t>
            </a:r>
          </a:p>
          <a:p>
            <a:pPr algn="just"/>
            <a:r>
              <a:rPr lang="pl-PL" sz="1500" dirty="0"/>
              <a:t>Gospodarka, z którą wiąże się kurs walutowy powinna charakteryzować się niską, stabilną inflacją.</a:t>
            </a:r>
          </a:p>
          <a:p>
            <a:pPr algn="just"/>
            <a:r>
              <a:rPr lang="pl-PL" sz="1500" dirty="0"/>
              <a:t>Zbliżanie się kursu rynkowego do jednej z granic przedziału powoduje interwencję na rynku walutowym i próbę doprowadzenia kursu do poziomu uznanego za pożądany. </a:t>
            </a:r>
          </a:p>
          <a:p>
            <a:pPr algn="just"/>
            <a:r>
              <a:rPr lang="pl-PL" sz="1500" dirty="0"/>
              <a:t>W systemie tym </a:t>
            </a:r>
            <a:r>
              <a:rPr lang="pl-PL" sz="1500" u="sng" dirty="0"/>
              <a:t>może dochodzić do interwencji nawet, gdy kurs walutowy jest stosunkowo daleki od granicy wahań</a:t>
            </a:r>
            <a:r>
              <a:rPr lang="pl-PL" sz="1500" dirty="0"/>
              <a:t> wynikających z przewidywań banku centralnego, co do kształtowania się kursu w najbliższej przyszłości.</a:t>
            </a:r>
          </a:p>
          <a:p>
            <a:pPr algn="just"/>
            <a:r>
              <a:rPr lang="pl-PL" sz="1500" dirty="0"/>
              <a:t>System kursowy, który tworzy warunki mobilizujące podmioty gospodarcze do rozwijania metod zarządzania ryzykiem walutowym.</a:t>
            </a:r>
          </a:p>
          <a:p>
            <a:pPr algn="just"/>
            <a:r>
              <a:rPr lang="pl-PL" sz="1500" dirty="0"/>
              <a:t>Podobnie jak w systemie kursu w pełzającym przedziale wahań </a:t>
            </a:r>
            <a:r>
              <a:rPr lang="pl-PL" sz="1500" u="sng" dirty="0"/>
              <a:t>wyznacznikiem </a:t>
            </a:r>
            <a:r>
              <a:rPr lang="pl-PL" sz="1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niezależności polityki pieniężnej </a:t>
            </a:r>
            <a:r>
              <a:rPr lang="pl-PL" sz="1500" u="sng" dirty="0"/>
              <a:t>jest szerokość pasma wahań kursu walutowego</a:t>
            </a:r>
            <a:r>
              <a:rPr lang="pl-PL" sz="1500" dirty="0"/>
              <a:t>. </a:t>
            </a:r>
          </a:p>
          <a:p>
            <a:pPr algn="just"/>
            <a:r>
              <a:rPr lang="pl-PL" sz="1500" dirty="0"/>
              <a:t>W systemie tym </a:t>
            </a:r>
            <a:r>
              <a:rPr lang="pl-PL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występuje automatyczne równoważenie bilansu płatniczego. Pozycją wyrównującą bilans płatniczy są rezerwy walutowe</a:t>
            </a:r>
            <a:r>
              <a:rPr lang="pl-PL" sz="1500" dirty="0"/>
              <a:t>. </a:t>
            </a:r>
          </a:p>
          <a:p>
            <a:pPr algn="just"/>
            <a:r>
              <a:rPr lang="pl-PL" sz="1500" dirty="0"/>
              <a:t>Rezerwy walutowe są niezbędne do interwencji w celu obrony kursu walutowego, </a:t>
            </a:r>
            <a:r>
              <a:rPr lang="pl-PL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władze monetarne, powinny szczególnie dbać o zagwarantowanie ich bezpiecznego poziomu.</a:t>
            </a:r>
          </a:p>
          <a:p>
            <a:pPr algn="just"/>
            <a:r>
              <a:rPr lang="pl-PL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Przykładem kursu stałego w szerokim przedziale wahań jest preferowane, przez Komisję Europejską, rozwiązanie kursowe w okresie stabilizowania kursu walutowego w ramach systemu ERM II.</a:t>
            </a:r>
          </a:p>
        </p:txBody>
      </p:sp>
    </p:spTree>
    <p:extLst>
      <p:ext uri="{BB962C8B-B14F-4D97-AF65-F5344CB8AC3E}">
        <p14:creationId xmlns:p14="http://schemas.microsoft.com/office/powerpoint/2010/main" val="89707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Kurs stały pełzający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7260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l-PL" sz="3400" dirty="0"/>
              <a:t>W tym systemie kurs walutowy jest dostosowywany okresowo według pewnej stałej stopy lub w reakcji na zmianę wybranych wskaźników gospodarczych.</a:t>
            </a:r>
          </a:p>
          <a:p>
            <a:pPr algn="just"/>
            <a:r>
              <a:rPr lang="pl-PL" sz="3400" dirty="0"/>
              <a:t>Wskaźnik dewaluacji może być ustalony jako stała stawka lub uzależniony na przykład od tempa zmiany cen (inflacji) w krajach, które są głównymi partnerami handlowymi danego kraju. Parytet ustalany jest w stosunku do jednej waluty obcej lub kombinacji kilku walut obcych (tzw. koszyka walut), w zależności od struktury handlu zagranicznego.</a:t>
            </a:r>
          </a:p>
          <a:p>
            <a:pPr algn="just"/>
            <a:r>
              <a:rPr lang="pl-PL" sz="3400" u="sng" dirty="0"/>
              <a:t>Stwarza bezpieczne warunki podmiotom gospodarczym </a:t>
            </a:r>
            <a:r>
              <a:rPr lang="pl-PL" sz="3400" dirty="0"/>
              <a:t>i </a:t>
            </a:r>
            <a:r>
              <a:rPr lang="pl-PL" sz="3400" u="sng" dirty="0"/>
              <a:t>nie naraża </a:t>
            </a:r>
            <a:r>
              <a:rPr lang="pl-PL" sz="3400" dirty="0"/>
              <a:t>ich </a:t>
            </a:r>
            <a:r>
              <a:rPr lang="pl-PL" sz="3400" u="sng" dirty="0"/>
              <a:t>na niebezpieczeństwo ponoszenia ryzyka kursowego</a:t>
            </a:r>
            <a:r>
              <a:rPr lang="pl-PL" sz="3400" dirty="0"/>
              <a:t>. Jest to system możliwy do stosowania w gospodarkach z płytkim rynkiem finansowym. </a:t>
            </a:r>
          </a:p>
          <a:p>
            <a:pPr algn="just"/>
            <a:r>
              <a:rPr lang="pl-PL" sz="3400" u="sng" dirty="0"/>
              <a:t>Jawność parytetu </a:t>
            </a:r>
            <a:r>
              <a:rPr lang="pl-PL" sz="3400" dirty="0"/>
              <a:t>centralnego </a:t>
            </a:r>
            <a:r>
              <a:rPr lang="pl-PL" sz="3400" u="sng" dirty="0"/>
              <a:t>stwarza możliwość pojawienia się ataków spekulacyjnych,</a:t>
            </a:r>
            <a:r>
              <a:rPr lang="pl-PL" sz="3400" dirty="0"/>
              <a:t> a w najgorszym przypadku do wybuchu kryzysu walutowego.</a:t>
            </a:r>
          </a:p>
          <a:p>
            <a:pPr algn="just"/>
            <a:r>
              <a:rPr lang="pl-PL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Konieczność stabilizowania kursu walutowego</a:t>
            </a:r>
            <a:r>
              <a:rPr lang="pl-PL" sz="3400" dirty="0"/>
              <a:t>, przy rosnącej otwartości gospodarki na przepływy kapitałowe, </a:t>
            </a:r>
            <a:r>
              <a:rPr lang="pl-PL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odbiera bankowi centralnemu możliwość prowadzenia niezależnej polityki pieniężnej</a:t>
            </a:r>
            <a:r>
              <a:rPr lang="pl-PL" sz="3400" dirty="0"/>
              <a:t>. </a:t>
            </a:r>
          </a:p>
          <a:p>
            <a:pPr algn="just"/>
            <a:r>
              <a:rPr lang="pl-PL" sz="3400" dirty="0"/>
              <a:t>System kursu pełzającego wprowadzany jest najczęściej w krajach będących w trakcie transformacji gospodarczej.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0720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Przykład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36576" indent="0" algn="just">
              <a:buNone/>
            </a:pPr>
            <a:r>
              <a:rPr lang="pl-PL" dirty="0"/>
              <a:t> Jeśli roczna inflacja krajowa będzie wynosić 8%, a za granicą - 2%, to kraj </a:t>
            </a:r>
            <a:r>
              <a:rPr lang="pl-PL" u="sng" dirty="0"/>
              <a:t>w systemie kursu stałego pełzającego zdecyduje się na dewaluację </a:t>
            </a:r>
            <a:r>
              <a:rPr lang="pl-PL" dirty="0"/>
              <a:t>o 0,5% miesięcznie, co rocznie da 6% (nieco więcej – procent składany).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dirty="0"/>
              <a:t>Odpowiada to różnicy w stopach inflacji.</a:t>
            </a:r>
          </a:p>
        </p:txBody>
      </p:sp>
    </p:spTree>
    <p:extLst>
      <p:ext uri="{BB962C8B-B14F-4D97-AF65-F5344CB8AC3E}">
        <p14:creationId xmlns:p14="http://schemas.microsoft.com/office/powerpoint/2010/main" val="1389792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20688"/>
          </a:xfrm>
        </p:spPr>
        <p:txBody>
          <a:bodyPr>
            <a:normAutofit/>
          </a:bodyPr>
          <a:lstStyle/>
          <a:p>
            <a:r>
              <a:rPr lang="pl-PL" sz="3300" dirty="0"/>
              <a:t>Umowny kurs stały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120680"/>
          </a:xfrm>
        </p:spPr>
        <p:txBody>
          <a:bodyPr>
            <a:noAutofit/>
          </a:bodyPr>
          <a:lstStyle/>
          <a:p>
            <a:pPr algn="just"/>
            <a:r>
              <a:rPr lang="pl-PL" sz="1300" dirty="0"/>
              <a:t>W tym systemie kursu walutowego następuje powiązanie w stałej relacji waluty krajowej z walutą głównego partnera handlowego lub w stosunku do koszyka walut (walut kilku głównych partnerów handlowych).</a:t>
            </a:r>
          </a:p>
          <a:p>
            <a:pPr algn="just"/>
            <a:endParaRPr lang="pl-PL" sz="1300" dirty="0"/>
          </a:p>
          <a:p>
            <a:pPr algn="just"/>
            <a:r>
              <a:rPr lang="pl-PL" sz="1300" dirty="0"/>
              <a:t>Podstawowym celem systemu jest „zaimportowanie” niskiej inflacji i powiązanie gospodarki z gospodarką o ustabilizowanej sytuacji ekonomicznej.</a:t>
            </a:r>
          </a:p>
          <a:p>
            <a:pPr algn="just"/>
            <a:endParaRPr lang="pl-PL" sz="1300" dirty="0"/>
          </a:p>
          <a:p>
            <a:pPr algn="just"/>
            <a:r>
              <a:rPr lang="pl-PL" sz="1300" dirty="0"/>
              <a:t>System stosowany przez kraje wychodzące z kryzysu, o płytkim rynku finansowym i niezliberalizowanych przepływach kapitałowych. </a:t>
            </a:r>
          </a:p>
          <a:p>
            <a:pPr algn="just"/>
            <a:endParaRPr lang="pl-PL" sz="1300" dirty="0"/>
          </a:p>
          <a:p>
            <a:pPr algn="just"/>
            <a:r>
              <a:rPr lang="pl-PL" sz="1300" dirty="0"/>
              <a:t>Umowny, stały kurs walutowy jest makroekonomiczną kotwicą gwarantującą przejrzystość prowadzonej polityki pieniężnej i fiskalnej. </a:t>
            </a:r>
          </a:p>
          <a:p>
            <a:pPr algn="just"/>
            <a:endParaRPr lang="pl-PL" sz="1300" dirty="0"/>
          </a:p>
          <a:p>
            <a:pPr algn="just"/>
            <a:r>
              <a:rPr lang="pl-PL" sz="1300" dirty="0"/>
              <a:t>Gwarantem utrzymania takiej relacji jest bank centralny, który zobowiązuje się interweniować w celu obrony kursu. </a:t>
            </a:r>
          </a:p>
          <a:p>
            <a:pPr algn="just"/>
            <a:endParaRPr lang="pl-PL" sz="1300" dirty="0"/>
          </a:p>
          <a:p>
            <a:pPr algn="just"/>
            <a:r>
              <a:rPr lang="pl-PL" sz="1300" dirty="0"/>
              <a:t>Wymaga posiadania znaczących rezerw walutowych. </a:t>
            </a:r>
          </a:p>
          <a:p>
            <a:pPr algn="just"/>
            <a:endParaRPr lang="pl-PL" sz="1300" dirty="0"/>
          </a:p>
          <a:p>
            <a:pPr algn="just"/>
            <a:r>
              <a:rPr lang="pl-PL" sz="1300" dirty="0"/>
              <a:t>Zbytnie otwarcie się kraju na międzynarodowe przepływy kapitałowe stwarza możliwość pojawienia się kapitału spekulacyjnego i widma kryzysu walutowego.</a:t>
            </a:r>
          </a:p>
          <a:p>
            <a:pPr algn="just"/>
            <a:endParaRPr lang="pl-PL" sz="1300" dirty="0"/>
          </a:p>
          <a:p>
            <a:pPr algn="just"/>
            <a:r>
              <a:rPr lang="pl-PL" sz="1300" dirty="0"/>
              <a:t>Szoki zewnętrzne dotykają bezpośrednio sektor realny. </a:t>
            </a:r>
          </a:p>
          <a:p>
            <a:pPr algn="just"/>
            <a:endParaRPr lang="pl-PL" sz="1300" dirty="0"/>
          </a:p>
          <a:p>
            <a:pPr algn="just"/>
            <a:r>
              <a:rPr lang="pl-PL" sz="1300" dirty="0"/>
              <a:t>Poważną wadą systemu jest (poprzez związanie waluty krajowej w sztywnej relacji z walutą – kotwicą), że aprecjacja kursu waluty – kotwicy przełoży się na aprecjację waluty krajowej. </a:t>
            </a:r>
          </a:p>
          <a:p>
            <a:pPr algn="just"/>
            <a:endParaRPr lang="pl-PL" sz="1300" dirty="0"/>
          </a:p>
          <a:p>
            <a:pPr algn="just"/>
            <a:r>
              <a:rPr lang="pl-PL" sz="1300" dirty="0"/>
              <a:t>W zależności do struktury walutowej importu i eksportu, pozytywny efekt usztywnienia kursu względem jednej waluty może się przerodzić w źródło napięć i poważnie destabilizować rachunek obrotów bieżących bilansu płatniczego.</a:t>
            </a:r>
          </a:p>
          <a:p>
            <a:pPr algn="just"/>
            <a:endParaRPr lang="pl-PL" sz="1300" dirty="0"/>
          </a:p>
          <a:p>
            <a:pPr algn="just"/>
            <a:r>
              <a:rPr lang="pl-PL" sz="1300" dirty="0"/>
              <a:t>W warunkach umownego stałego kursu walutowego, bank centralny nie ma możliwości prowadzenia niezależnej polityki pieniężnej. Celem operacyjnym banku centralnego jest kurs walutowy, a nie stopa procentowa.</a:t>
            </a:r>
          </a:p>
          <a:p>
            <a:pPr algn="just"/>
            <a:endParaRPr lang="pl-PL" sz="1300" dirty="0"/>
          </a:p>
        </p:txBody>
      </p:sp>
    </p:spTree>
    <p:extLst>
      <p:ext uri="{BB962C8B-B14F-4D97-AF65-F5344CB8AC3E}">
        <p14:creationId xmlns:p14="http://schemas.microsoft.com/office/powerpoint/2010/main" val="584994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003232" cy="5649491"/>
          </a:xfrm>
        </p:spPr>
        <p:txBody>
          <a:bodyPr/>
          <a:lstStyle/>
          <a:p>
            <a:pPr marL="36576" indent="0" algn="just">
              <a:buNone/>
            </a:pPr>
            <a:r>
              <a:rPr lang="pl-PL" dirty="0"/>
              <a:t>Polityka </a:t>
            </a:r>
            <a:r>
              <a:rPr lang="pl-PL" b="1" dirty="0"/>
              <a:t>sztywnego kursu walutowego </a:t>
            </a:r>
            <a:r>
              <a:rPr lang="pl-PL" dirty="0"/>
              <a:t>polega na ustaleniu sztywnej relacji między daną walutą a inną walutą lub koszykiem walut (rzadziej) – (</a:t>
            </a:r>
            <a:r>
              <a:rPr lang="pl-PL" dirty="0" err="1"/>
              <a:t>currency</a:t>
            </a:r>
            <a:r>
              <a:rPr lang="pl-PL" dirty="0"/>
              <a:t> </a:t>
            </a:r>
            <a:r>
              <a:rPr lang="pl-PL" dirty="0" err="1"/>
              <a:t>board</a:t>
            </a:r>
            <a:r>
              <a:rPr lang="pl-PL" dirty="0"/>
              <a:t> – izba walutowa)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4"/>
            <a:ext cx="7819052" cy="284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77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640"/>
            <a:ext cx="7859216" cy="5937523"/>
          </a:xfrm>
        </p:spPr>
        <p:txBody>
          <a:bodyPr>
            <a:normAutofit fontScale="92500" lnSpcReduction="10000"/>
          </a:bodyPr>
          <a:lstStyle/>
          <a:p>
            <a:pPr marL="36576" indent="0" algn="just">
              <a:buNone/>
            </a:pPr>
            <a:r>
              <a:rPr lang="pl-PL" b="1" dirty="0"/>
              <a:t>Systemy kursów sztywnych</a:t>
            </a:r>
          </a:p>
          <a:p>
            <a:pPr marL="36576" indent="0" algn="just">
              <a:buNone/>
            </a:pPr>
            <a:endParaRPr lang="pl-PL" b="1" dirty="0"/>
          </a:p>
          <a:p>
            <a:pPr marL="36576" indent="0" algn="just">
              <a:buNone/>
            </a:pPr>
            <a:r>
              <a:rPr lang="pl-PL" b="1" dirty="0"/>
              <a:t>Izba walutowa </a:t>
            </a:r>
            <a:r>
              <a:rPr lang="pl-PL" dirty="0"/>
              <a:t>– poprzez zapisy prawne władze monetarne wyznaczają kurs waluty krajowej, po którym przeprowadzane będą wszystkie transakcje walutowe. 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dirty="0"/>
              <a:t>W systemie tym, władze zobowiązują się do bezwzględnego utrzymania kursu centralnego na niezmienionym poziomie. 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dirty="0"/>
              <a:t>System </a:t>
            </a:r>
            <a:r>
              <a:rPr lang="pl-PL" u="sng" dirty="0"/>
              <a:t>nie dopuszcza istnienia pasma wahań kursu.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6969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pl-PL" dirty="0"/>
              <a:t>Charakterystyczne cechy izby walutowej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32373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pl-PL" sz="3300" dirty="0"/>
              <a:t>nie ma możliwości prowadzenia niezależnej polityki pieniężnej. Jest stosowany np. przez gospodarki we wczesnym okresie transformacji, borykające się z hiperinflacją.</a:t>
            </a:r>
          </a:p>
          <a:p>
            <a:pPr algn="just"/>
            <a:endParaRPr lang="pl-PL" sz="3300" dirty="0"/>
          </a:p>
          <a:p>
            <a:pPr algn="just"/>
            <a:r>
              <a:rPr lang="pl-PL" sz="3300" dirty="0"/>
              <a:t>Bank centralny nie pełni klasycznej funkcji pożyczkodawcy ostatniej instancji.</a:t>
            </a:r>
          </a:p>
          <a:p>
            <a:pPr marL="36576" indent="0" algn="just">
              <a:buNone/>
            </a:pPr>
            <a:endParaRPr lang="pl-PL" sz="3300" dirty="0"/>
          </a:p>
          <a:p>
            <a:pPr algn="just"/>
            <a:r>
              <a:rPr lang="pl-PL" sz="3300" dirty="0"/>
              <a:t>Izba walutowa jest zobowiązana do pokrycia emisji pieniądza rezerwowego (bazy monetarnej) rezerwami walutowymi.</a:t>
            </a:r>
          </a:p>
          <a:p>
            <a:pPr marL="36576" indent="0" algn="just">
              <a:buNone/>
            </a:pPr>
            <a:endParaRPr lang="pl-PL" sz="3300" dirty="0"/>
          </a:p>
          <a:p>
            <a:pPr algn="just"/>
            <a:r>
              <a:rPr lang="pl-PL" sz="3300" dirty="0"/>
              <a:t>Bank centralny </a:t>
            </a:r>
            <a:r>
              <a:rPr lang="pl-PL" sz="3300" u="sng" dirty="0"/>
              <a:t>może udzielać bankom komercyjnym kredytów refinansowych</a:t>
            </a:r>
            <a:r>
              <a:rPr lang="pl-PL" sz="3300" dirty="0"/>
              <a:t>, ale w </a:t>
            </a:r>
            <a:r>
              <a:rPr lang="pl-PL" sz="3300" u="sng" dirty="0"/>
              <a:t>tylko w sytuacji, gdy rezerwy walutowe są większe od bazy monetarnej</a:t>
            </a:r>
            <a:r>
              <a:rPr lang="pl-PL" sz="3300" dirty="0"/>
              <a:t>. Nie ma tej możliwości w okresach silnego odpływu kapitału, a zatem wtedy, gdy kredyt refinansowy byłby szczególnie potrzebny.</a:t>
            </a:r>
          </a:p>
          <a:p>
            <a:pPr marL="36576" indent="0" algn="just">
              <a:buNone/>
            </a:pPr>
            <a:endParaRPr lang="pl-PL" sz="3300" dirty="0"/>
          </a:p>
          <a:p>
            <a:pPr algn="just"/>
            <a:r>
              <a:rPr lang="pl-PL" sz="3300" dirty="0"/>
              <a:t>Wymaga prowadzenia rygorystycznej polityki fiskalnej. </a:t>
            </a:r>
            <a:r>
              <a:rPr lang="pl-PL" sz="3300" u="sng" dirty="0"/>
              <a:t>Powodzenie systemu jest w dużej części uzależnione od dyscypliny budżetowej. </a:t>
            </a:r>
          </a:p>
          <a:p>
            <a:pPr algn="just"/>
            <a:endParaRPr lang="pl-PL" sz="3300" dirty="0"/>
          </a:p>
          <a:p>
            <a:pPr algn="just"/>
            <a:r>
              <a:rPr lang="pl-PL" sz="3300" dirty="0"/>
              <a:t>Zaletą przyjęcia systemu izby walutowej jest szansa na szybką redukcję inflacji i stabilizację oczekiwań inflacyjnych. </a:t>
            </a:r>
          </a:p>
          <a:p>
            <a:pPr algn="just"/>
            <a:endParaRPr lang="pl-PL" sz="3300" dirty="0"/>
          </a:p>
          <a:p>
            <a:pPr algn="just"/>
            <a:r>
              <a:rPr lang="pl-PL" sz="3300" dirty="0"/>
              <a:t>Wszelkie szoki dotykające gospodarkę, z którą związano walutę krajową mogą dotykać również kraj stosujący izbę walutową.</a:t>
            </a:r>
          </a:p>
          <a:p>
            <a:pPr algn="just"/>
            <a:endParaRPr lang="pl-PL" sz="3300" dirty="0"/>
          </a:p>
          <a:p>
            <a:pPr algn="just"/>
            <a:r>
              <a:rPr lang="pl-PL" sz="3300" dirty="0"/>
              <a:t>System jest odpowiedni dla gospodarek krajów małych, otwartych, transformujących się. System izby walutowej w klasycznym ujęciu jest bezpieczny od ataków spekulacyjnych i nie niesie ze sobą możliwości wystąpienia kryzysów walutowych.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66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Uczestnicy rynku walutowego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7992888" cy="4713387"/>
          </a:xfrm>
        </p:spPr>
        <p:txBody>
          <a:bodyPr>
            <a:normAutofit lnSpcReduction="10000"/>
          </a:bodyPr>
          <a:lstStyle/>
          <a:p>
            <a:pPr marL="36576" indent="0" algn="just">
              <a:buNone/>
            </a:pPr>
            <a:endParaRPr lang="pl-PL" dirty="0"/>
          </a:p>
          <a:p>
            <a:pPr algn="just">
              <a:buFontTx/>
              <a:buChar char="-"/>
            </a:pPr>
            <a:r>
              <a:rPr lang="pl-PL" dirty="0"/>
              <a:t>banki i niebankowi dealerzy, </a:t>
            </a:r>
          </a:p>
          <a:p>
            <a:pPr algn="just">
              <a:buFontTx/>
              <a:buChar char="-"/>
            </a:pPr>
            <a:r>
              <a:rPr lang="pl-PL" dirty="0"/>
              <a:t>osoby fizyczne,</a:t>
            </a:r>
          </a:p>
          <a:p>
            <a:pPr algn="just">
              <a:buFontTx/>
              <a:buChar char="-"/>
            </a:pPr>
            <a:r>
              <a:rPr lang="pl-PL" dirty="0"/>
              <a:t>firmy zajmujące się działalnością inwestycyjną, </a:t>
            </a:r>
          </a:p>
          <a:p>
            <a:pPr algn="just">
              <a:buFontTx/>
              <a:buChar char="-"/>
            </a:pPr>
            <a:r>
              <a:rPr lang="pl-PL" dirty="0"/>
              <a:t>spekulanci i arbitrażyści, </a:t>
            </a:r>
          </a:p>
          <a:p>
            <a:pPr algn="just">
              <a:buFontTx/>
              <a:buChar char="-"/>
            </a:pPr>
            <a:r>
              <a:rPr lang="pl-PL" dirty="0"/>
              <a:t>banki centralne, </a:t>
            </a:r>
          </a:p>
          <a:p>
            <a:pPr algn="just">
              <a:buFontTx/>
              <a:buChar char="-"/>
            </a:pPr>
            <a:r>
              <a:rPr lang="pl-PL" dirty="0"/>
              <a:t>administracja skarbu państwa, </a:t>
            </a:r>
          </a:p>
          <a:p>
            <a:pPr algn="just">
              <a:buFontTx/>
              <a:buChar char="-"/>
            </a:pPr>
            <a:r>
              <a:rPr lang="pl-PL" dirty="0"/>
              <a:t>brokerzy walutowi.</a:t>
            </a:r>
          </a:p>
        </p:txBody>
      </p:sp>
    </p:spTree>
    <p:extLst>
      <p:ext uri="{BB962C8B-B14F-4D97-AF65-F5344CB8AC3E}">
        <p14:creationId xmlns:p14="http://schemas.microsoft.com/office/powerpoint/2010/main" val="2612856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332656"/>
            <a:ext cx="8820472" cy="6264696"/>
          </a:xfrm>
        </p:spPr>
        <p:txBody>
          <a:bodyPr>
            <a:normAutofit fontScale="62500" lnSpcReduction="20000"/>
          </a:bodyPr>
          <a:lstStyle/>
          <a:p>
            <a:pPr marL="36576" indent="0" algn="just">
              <a:buNone/>
            </a:pPr>
            <a:r>
              <a:rPr lang="pl-PL" sz="3600" b="1" dirty="0" err="1"/>
              <a:t>Dolaryzacja</a:t>
            </a:r>
            <a:r>
              <a:rPr lang="pl-PL" sz="3600" dirty="0"/>
              <a:t> = </a:t>
            </a:r>
            <a:r>
              <a:rPr lang="pl-PL" sz="3600" b="1" dirty="0"/>
              <a:t>System kursu bez własnej waluty</a:t>
            </a:r>
            <a:r>
              <a:rPr lang="pl-PL" sz="3600" dirty="0"/>
              <a:t>.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dirty="0"/>
              <a:t>Waluta innego kraju jest uznana przez bank centralny danego kraju za prawny środek płatniczy. 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dirty="0" err="1"/>
              <a:t>Dolaryzacją</a:t>
            </a:r>
            <a:r>
              <a:rPr lang="pl-PL" dirty="0"/>
              <a:t> określa się każdą rezygnację z własnej waluty i przyjęcie waluty innego kraju za prawny środek płatniczy. 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dirty="0"/>
              <a:t>W kraju stosującym </a:t>
            </a:r>
            <a:r>
              <a:rPr lang="pl-PL" dirty="0" err="1"/>
              <a:t>dolaryzację</a:t>
            </a:r>
            <a:r>
              <a:rPr lang="pl-PL" dirty="0"/>
              <a:t> </a:t>
            </a:r>
            <a:r>
              <a:rPr lang="pl-PL" u="sng" dirty="0"/>
              <a:t>bank centralny nie jest emitentem środka płatniczego</a:t>
            </a:r>
            <a:r>
              <a:rPr lang="pl-PL" dirty="0"/>
              <a:t> i nie osiąga przez to korzyści z renty menniczej. 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dirty="0"/>
              <a:t>Ponadto, </a:t>
            </a:r>
            <a:r>
              <a:rPr lang="pl-PL" u="sng" dirty="0"/>
              <a:t>bank centralny nie jest również pożyczkodawcą ostatniej instancji</a:t>
            </a:r>
            <a:r>
              <a:rPr lang="pl-PL" dirty="0"/>
              <a:t>. Ewentualnym pożyczkodawcą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ostatniej instancji jest w tym systemie emitent prawnie obowiązującego środka płatniczego</a:t>
            </a:r>
            <a:r>
              <a:rPr lang="pl-PL" dirty="0"/>
              <a:t>.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dirty="0"/>
              <a:t>Możliwym skutkiem ubocznym nieuzgodnionej </a:t>
            </a:r>
            <a:r>
              <a:rPr lang="pl-PL" dirty="0" err="1"/>
              <a:t>dolaryzacji</a:t>
            </a:r>
            <a:r>
              <a:rPr lang="pl-PL" dirty="0"/>
              <a:t> może być problem braku płynności w systemie, nieuzasadniony wzrost stóp, czy wzmożony napływ</a:t>
            </a:r>
          </a:p>
          <a:p>
            <a:pPr marL="36576" indent="0" algn="just">
              <a:buNone/>
            </a:pPr>
            <a:r>
              <a:rPr lang="pl-PL" dirty="0"/>
              <a:t>inwestycji portfelowych.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dirty="0"/>
              <a:t>Najczęściej </a:t>
            </a:r>
            <a:r>
              <a:rPr lang="pl-PL" u="sng" dirty="0" err="1"/>
              <a:t>dolaryzację</a:t>
            </a:r>
            <a:r>
              <a:rPr lang="pl-PL" u="sng" dirty="0"/>
              <a:t> wprowadzają kraje, których gospodarki nieoficjalnie są już zdolaryzowane</a:t>
            </a:r>
            <a:r>
              <a:rPr lang="pl-PL" dirty="0"/>
              <a:t>,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 regulowania płatności w transakcjach handlowych i utrzymywania oszczędności częściej wykorzystuje się tu walutę obcą niż krajową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8830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>
            <a:normAutofit fontScale="90000"/>
          </a:bodyPr>
          <a:lstStyle/>
          <a:p>
            <a:r>
              <a:rPr lang="pl-PL" dirty="0"/>
              <a:t>Czynniki wpływające na wybór </a:t>
            </a:r>
            <a:r>
              <a:rPr lang="pl-PL" dirty="0" err="1"/>
              <a:t>dolaryzacji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51845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dirty="0"/>
              <a:t>możliwość gromadzenia oszczędności w walucie obcej – </a:t>
            </a:r>
            <a:r>
              <a:rPr lang="pl-PL" u="sng" dirty="0"/>
              <a:t>brak formalnych zakazów,</a:t>
            </a:r>
          </a:p>
          <a:p>
            <a:pPr algn="just"/>
            <a:r>
              <a:rPr lang="pl-PL" u="sng" dirty="0"/>
              <a:t>wysoka i zmienna inflacja </a:t>
            </a:r>
            <a:r>
              <a:rPr lang="pl-PL" dirty="0"/>
              <a:t>stwarzająca wysoką niepewność dla prowadzenia aktywności gospodarczej w walucie krajowej,</a:t>
            </a:r>
          </a:p>
          <a:p>
            <a:pPr algn="just"/>
            <a:r>
              <a:rPr lang="pl-PL" dirty="0"/>
              <a:t>nie istnieje zagrożenie kryzysem walutowym,</a:t>
            </a:r>
          </a:p>
          <a:p>
            <a:pPr algn="just"/>
            <a:r>
              <a:rPr lang="pl-PL" dirty="0"/>
              <a:t>z uwagi na wprowadzenie obcej waluty, jako środka płatniczego najczęściej stosowanego w obrocie handlowym </a:t>
            </a:r>
            <a:r>
              <a:rPr lang="pl-PL" u="sng" dirty="0"/>
              <a:t>eliminowana jest zasadnicza część ryzyka kursowego</a:t>
            </a:r>
            <a:r>
              <a:rPr lang="pl-PL" dirty="0"/>
              <a:t>. Pozostaje jednak ryzyko walutowe względem innych walut, </a:t>
            </a:r>
          </a:p>
          <a:p>
            <a:pPr algn="just"/>
            <a:r>
              <a:rPr lang="pl-PL" u="sng" dirty="0"/>
              <a:t>bank centralny nie prowadzi niezależnej polityki pieniężnej - sprawuje funkcję izby rozliczeniowej </a:t>
            </a:r>
            <a:r>
              <a:rPr lang="pl-PL" dirty="0"/>
              <a:t>. 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dirty="0"/>
              <a:t>Dolaryzacja jest stosowana przez te </a:t>
            </a:r>
            <a:r>
              <a:rPr lang="pl-PL" u="sng" dirty="0"/>
              <a:t>kraje, w których istnieje duża różnica stóp procentowych między instrumentami nominowanymi w walucie krajowej i obcej</a:t>
            </a:r>
            <a:r>
              <a:rPr lang="pl-PL" dirty="0"/>
              <a:t>, a oczekiwania odnośnie kształtowania się przyszłego kursu walutowego są niekorzystne.</a:t>
            </a:r>
          </a:p>
        </p:txBody>
      </p:sp>
    </p:spTree>
    <p:extLst>
      <p:ext uri="{BB962C8B-B14F-4D97-AF65-F5344CB8AC3E}">
        <p14:creationId xmlns:p14="http://schemas.microsoft.com/office/powerpoint/2010/main" val="353551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360040"/>
          </a:xfrm>
        </p:spPr>
        <p:txBody>
          <a:bodyPr>
            <a:noAutofit/>
          </a:bodyPr>
          <a:lstStyle/>
          <a:p>
            <a:r>
              <a:rPr lang="pl-PL" sz="3300" dirty="0"/>
              <a:t>Unia walutowa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20688"/>
            <a:ext cx="9036496" cy="6048672"/>
          </a:xfrm>
        </p:spPr>
        <p:txBody>
          <a:bodyPr>
            <a:noAutofit/>
          </a:bodyPr>
          <a:lstStyle/>
          <a:p>
            <a:pPr algn="just"/>
            <a:r>
              <a:rPr lang="pl-PL" sz="1300" dirty="0"/>
              <a:t>Unia walutowa to system, w którym kraje tworzące optymalny obszar walutowy rezygnują ze swoich walut narodowych na rzecz wspólnej waluty i nie prowadzą niezależnych polityk pieniężnych względem siebie.</a:t>
            </a:r>
          </a:p>
          <a:p>
            <a:pPr algn="just"/>
            <a:endParaRPr lang="pl-PL" sz="1300" dirty="0"/>
          </a:p>
          <a:p>
            <a:pPr algn="just"/>
            <a:r>
              <a:rPr lang="pl-PL" sz="1300" dirty="0"/>
              <a:t>Powoływany jest wspólny bank centralny.</a:t>
            </a:r>
          </a:p>
          <a:p>
            <a:pPr algn="just"/>
            <a:endParaRPr lang="pl-PL" sz="1300" dirty="0"/>
          </a:p>
          <a:p>
            <a:pPr algn="just"/>
            <a:r>
              <a:rPr lang="pl-PL" sz="1300" dirty="0"/>
              <a:t>Kraje wymieniają w sztywnej relacji własne waluty i następnie posługują się jednym środkiem płatniczym. </a:t>
            </a:r>
          </a:p>
          <a:p>
            <a:pPr algn="just"/>
            <a:endParaRPr lang="pl-PL" sz="1300" dirty="0"/>
          </a:p>
          <a:p>
            <a:pPr algn="just"/>
            <a:r>
              <a:rPr lang="pl-PL" sz="1300" dirty="0"/>
              <a:t>Ryzyko wahań kursu wewnątrz unii zostaje wyeliminowane, a zmniejsza się też względem walut trzecich.</a:t>
            </a:r>
          </a:p>
          <a:p>
            <a:pPr algn="just"/>
            <a:endParaRPr lang="pl-PL" sz="1300" dirty="0"/>
          </a:p>
          <a:p>
            <a:pPr algn="just"/>
            <a:r>
              <a:rPr lang="pl-PL" sz="1300" dirty="0"/>
              <a:t>Wprowadzają unię z reguły kraje małe lub (jak to ma miejsce w Europie) kraje, które wspólnie chcą być przeciwwagą dla mocarstw, takich jak USA czy Japonia. </a:t>
            </a:r>
          </a:p>
          <a:p>
            <a:pPr algn="just"/>
            <a:endParaRPr lang="pl-PL" sz="1300" dirty="0"/>
          </a:p>
          <a:p>
            <a:pPr algn="just"/>
            <a:r>
              <a:rPr lang="pl-PL" sz="1300" dirty="0"/>
              <a:t>Jedna waluta większego gospodarczo obszaru może mieć większe znaczenie na arenie międzynarodowej niż poszczególne waluty krajów członkowskich.</a:t>
            </a:r>
          </a:p>
          <a:p>
            <a:pPr algn="just"/>
            <a:endParaRPr lang="pl-PL" sz="1300" dirty="0"/>
          </a:p>
          <a:p>
            <a:pPr algn="just"/>
            <a:r>
              <a:rPr lang="pl-PL" sz="1300" dirty="0"/>
              <a:t>Największym zagrożeniem dla członków unii wydaje się być asymetria gospodarek, która powoduje, że ewentualne szoki dotykają je z różną siłą i w różnych kierunkach.</a:t>
            </a:r>
          </a:p>
          <a:p>
            <a:pPr algn="just"/>
            <a:endParaRPr lang="pl-PL" sz="1300" dirty="0"/>
          </a:p>
          <a:p>
            <a:pPr algn="just"/>
            <a:r>
              <a:rPr lang="pl-PL" sz="1300" dirty="0"/>
              <a:t>Brak możliwości użycia instrumentów polityki pieniężnej i kursowej (w sposób zindywidualizowany) powoduje duże straty i uniemożliwia podejmowanie szybkich i radykalnych kroków. Kraje członkowskie mają możliwość reagowania tylko za pomocą innych instrumentów polityki gospodarczej. </a:t>
            </a:r>
          </a:p>
          <a:p>
            <a:pPr algn="just"/>
            <a:endParaRPr lang="pl-PL" sz="1300" dirty="0"/>
          </a:p>
          <a:p>
            <a:pPr algn="just"/>
            <a:r>
              <a:rPr lang="pl-PL" sz="1300" dirty="0"/>
              <a:t>Narodowe banki centralne po wprowadzeniu wspólnej waluty tracą częściowo swoje funkcje - nie są emitentami waluty.</a:t>
            </a:r>
          </a:p>
          <a:p>
            <a:pPr algn="just"/>
            <a:endParaRPr lang="pl-PL" sz="1300" dirty="0"/>
          </a:p>
          <a:p>
            <a:pPr algn="just"/>
            <a:r>
              <a:rPr lang="pl-PL" sz="1300" dirty="0"/>
              <a:t>Funkcję pożyczkodawcy ostatniej instancji pełni w tym systemie wspólny bank centralny.</a:t>
            </a:r>
          </a:p>
        </p:txBody>
      </p:sp>
    </p:spTree>
    <p:extLst>
      <p:ext uri="{BB962C8B-B14F-4D97-AF65-F5344CB8AC3E}">
        <p14:creationId xmlns:p14="http://schemas.microsoft.com/office/powerpoint/2010/main" val="1670737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504056"/>
          </a:xfrm>
        </p:spPr>
        <p:txBody>
          <a:bodyPr>
            <a:noAutofit/>
          </a:bodyPr>
          <a:lstStyle/>
          <a:p>
            <a:pPr algn="ctr"/>
            <a:r>
              <a:rPr lang="pl-PL" sz="2500" dirty="0"/>
              <a:t>Który system jest bardziej korzystny płynny, stały?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625818"/>
              </p:ext>
            </p:extLst>
          </p:nvPr>
        </p:nvGraphicFramePr>
        <p:xfrm>
          <a:off x="467546" y="620687"/>
          <a:ext cx="8424934" cy="6120682"/>
        </p:xfrm>
        <a:graphic>
          <a:graphicData uri="http://schemas.openxmlformats.org/drawingml/2006/table">
            <a:tbl>
              <a:tblPr/>
              <a:tblGrid>
                <a:gridCol w="986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3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1115">
                <a:tc>
                  <a:txBody>
                    <a:bodyPr/>
                    <a:lstStyle/>
                    <a:p>
                      <a:pPr algn="l" fontAlgn="b"/>
                      <a:r>
                        <a:rPr lang="pl-P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49" marR="3749" marT="3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stały</a:t>
                      </a:r>
                    </a:p>
                  </a:txBody>
                  <a:tcPr marL="3749" marR="3749" marT="3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płynny</a:t>
                      </a:r>
                    </a:p>
                  </a:txBody>
                  <a:tcPr marL="3749" marR="3749" marT="37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04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zalety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pewność przyszłej wartości waluty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jest mechanizmem przyczyniającym się do wyrównania bilansu płatniczego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ograniczenie ryzyka walutowego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pozwala na rozwój rynku walutowego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02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 okresie wysokiej inflacji stały kurs walutowy działać może jako kotwica antyinflacyjna (pozwoli na zachowanie cen towarów importowanych względnie stałych w wyrażeniu waluty krajowej)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działa jako automatyczny stabilizator gospodarki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6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jest znacznie bardziej neutralny dla importerów i eksporterów w długim okresie czasu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9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wady</a:t>
                      </a:r>
                      <a:endParaRPr lang="pl-PL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kraj  musi dysponować znacznymi, łatwo dostępnymi rezerwami walutowymi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wiąże się z ryzykiem podejmowanych transakcji, ryzykiem walutowym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19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wpływa negatywnie na skłonność do importowania i eksportowania dóbr i usług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ryzyko spekulacji destabilizującej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19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może także generować znaczące koszty w postaci nadmiernej biurokracji oraz korupcji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4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ogranicza rozwoj rynku walutowego 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6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ryzyko spekulacji walutowych i powstawania kryzysów walutowych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246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ograniczenia w autonomii polityki monetarnej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749" marR="3749" marT="37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272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pl-PL" dirty="0"/>
              <a:t>Nominalny i realny kurs walutowy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256584"/>
          </a:xfrm>
        </p:spPr>
        <p:txBody>
          <a:bodyPr>
            <a:normAutofit fontScale="92500"/>
          </a:bodyPr>
          <a:lstStyle/>
          <a:p>
            <a:pPr marL="36576" indent="0" algn="just">
              <a:buNone/>
            </a:pPr>
            <a:r>
              <a:rPr lang="pl-PL" dirty="0"/>
              <a:t>Podział na nominalny i realny kurs walutowy związany jest z narastającą i zróżnicowaną inflacją. 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b="1" dirty="0"/>
              <a:t>Nominalne zmiany kursu </a:t>
            </a:r>
            <a:r>
              <a:rPr lang="pl-PL" dirty="0"/>
              <a:t>wywodzą się ze zmian w stopach inflacji. Na przykład: im wyższa jest stopa inflacji w danym kraju w porównaniu z innymi krajami, tym większy jest stopień deprecjacji waluty krajowej.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b="1" dirty="0"/>
              <a:t>Kursy realne </a:t>
            </a:r>
            <a:r>
              <a:rPr lang="pl-PL" dirty="0"/>
              <a:t>natomiast uzyskuje się przez wyeliminowanie z obliczeń różnic w stopach inflacji. </a:t>
            </a:r>
          </a:p>
          <a:p>
            <a:pPr marL="36576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4203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pl-PL" dirty="0"/>
              <a:t>Czynniki wpływające na kształtowanie kursu walutowego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 algn="just">
              <a:buNone/>
            </a:pPr>
            <a:r>
              <a:rPr lang="pl-PL" b="1" i="1" dirty="0"/>
              <a:t>Czynniki psychologiczne </a:t>
            </a:r>
            <a:r>
              <a:rPr lang="pl-PL" dirty="0"/>
              <a:t>– optymistyczne bądź pesymistyczne przewidywania zmian koniunktury i rozwoju gospodarki. </a:t>
            </a:r>
          </a:p>
          <a:p>
            <a:pPr marL="36576" indent="0" algn="just">
              <a:buNone/>
            </a:pPr>
            <a:endParaRPr lang="pl-PL" b="1" i="1" dirty="0"/>
          </a:p>
          <a:p>
            <a:pPr marL="36576" indent="0" algn="just">
              <a:buNone/>
            </a:pPr>
            <a:r>
              <a:rPr lang="pl-PL" b="1" i="1" dirty="0"/>
              <a:t>Czynniki polityczne: </a:t>
            </a:r>
          </a:p>
          <a:p>
            <a:pPr marL="36576" indent="0" algn="just">
              <a:buNone/>
            </a:pPr>
            <a:r>
              <a:rPr lang="pl-PL" dirty="0"/>
              <a:t>- występowanie napięć politycznych</a:t>
            </a:r>
          </a:p>
          <a:p>
            <a:pPr marL="36576" indent="0" algn="just">
              <a:buNone/>
            </a:pPr>
            <a:r>
              <a:rPr lang="pl-PL" dirty="0"/>
              <a:t>- konflikty regionalne</a:t>
            </a:r>
          </a:p>
          <a:p>
            <a:pPr marL="36576" indent="0" algn="just">
              <a:buNone/>
            </a:pPr>
            <a:r>
              <a:rPr lang="pl-PL" dirty="0"/>
              <a:t>- kryzysy finansowe</a:t>
            </a:r>
          </a:p>
          <a:p>
            <a:pPr marL="36576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0847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7859216" cy="5721499"/>
          </a:xfrm>
        </p:spPr>
        <p:txBody>
          <a:bodyPr>
            <a:normAutofit fontScale="92500" lnSpcReduction="10000"/>
          </a:bodyPr>
          <a:lstStyle/>
          <a:p>
            <a:pPr marL="36576" indent="0" algn="just">
              <a:buNone/>
            </a:pPr>
            <a:r>
              <a:rPr lang="pl-PL" b="1" i="1" dirty="0"/>
              <a:t>Czynniki ekonomiczne: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dirty="0"/>
              <a:t>- popyt i podaż na waluty,</a:t>
            </a:r>
          </a:p>
          <a:p>
            <a:pPr marL="36576" indent="0" algn="just">
              <a:buNone/>
            </a:pPr>
            <a:r>
              <a:rPr lang="pl-PL" dirty="0"/>
              <a:t>- stan bilansu płatniczego i handlowego,</a:t>
            </a:r>
          </a:p>
          <a:p>
            <a:pPr marL="36576" indent="0" algn="just">
              <a:buNone/>
            </a:pPr>
            <a:r>
              <a:rPr lang="pl-PL" dirty="0"/>
              <a:t>- różnice stóp procentowych i stóp inflacji,</a:t>
            </a:r>
          </a:p>
          <a:p>
            <a:pPr marL="36576" indent="0" algn="just">
              <a:buNone/>
            </a:pPr>
            <a:r>
              <a:rPr lang="pl-PL" dirty="0"/>
              <a:t>- poziom cen w kraju i za granicą,</a:t>
            </a:r>
          </a:p>
          <a:p>
            <a:pPr marL="36576" indent="0" algn="just">
              <a:buNone/>
            </a:pPr>
            <a:r>
              <a:rPr lang="pl-PL" dirty="0"/>
              <a:t>- przepływy kapitałowe,</a:t>
            </a:r>
          </a:p>
          <a:p>
            <a:pPr marL="36576" indent="0" algn="just">
              <a:buNone/>
            </a:pPr>
            <a:r>
              <a:rPr lang="pl-PL" dirty="0"/>
              <a:t>- polityka walutowa oraz pieniężno-kredytowa,</a:t>
            </a:r>
          </a:p>
          <a:p>
            <a:pPr marL="36576" indent="0" algn="just">
              <a:buNone/>
            </a:pPr>
            <a:r>
              <a:rPr lang="pl-PL" dirty="0"/>
              <a:t>- koniunktura i stan gospodarczy kraju,</a:t>
            </a:r>
          </a:p>
          <a:p>
            <a:pPr marL="36576" indent="0" algn="just">
              <a:buNone/>
            </a:pPr>
            <a:r>
              <a:rPr lang="pl-PL" dirty="0"/>
              <a:t>- koniunktura i stan gospodarczy krajów, z którymi utrzymywane są stosunki ekonomiczne i finansowe.</a:t>
            </a:r>
          </a:p>
          <a:p>
            <a:pPr marL="36576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4759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0"/>
            <a:ext cx="7169224" cy="476672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/>
              <a:t>Skutki polityki gospodarczej w systemie kursów płynnych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11560" y="6525344"/>
            <a:ext cx="8064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M. Kachniewski, A. Waszkiewicz, Finanse międzynarodowe, </a:t>
            </a:r>
            <a:r>
              <a:rPr lang="pl-PL" sz="1000" dirty="0" err="1"/>
              <a:t>OpenLinks</a:t>
            </a:r>
            <a:r>
              <a:rPr lang="pl-PL" sz="1000" dirty="0"/>
              <a:t>, Warszawa, str. 67</a:t>
            </a:r>
          </a:p>
        </p:txBody>
      </p:sp>
    </p:spTree>
    <p:extLst>
      <p:ext uri="{BB962C8B-B14F-4D97-AF65-F5344CB8AC3E}">
        <p14:creationId xmlns:p14="http://schemas.microsoft.com/office/powerpoint/2010/main" val="1493316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169224" cy="418058"/>
          </a:xfrm>
        </p:spPr>
        <p:txBody>
          <a:bodyPr>
            <a:normAutofit/>
          </a:bodyPr>
          <a:lstStyle/>
          <a:p>
            <a:r>
              <a:rPr lang="pl-PL" sz="2000" b="1" dirty="0"/>
              <a:t>Skutki polityki gospodarczej w systemie kursów stałych</a:t>
            </a:r>
            <a:endParaRPr lang="pl-PL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0648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6525344"/>
            <a:ext cx="8064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M. Kachniewski, A. Waszkiewicz, Finanse międzynarodowe, </a:t>
            </a:r>
            <a:r>
              <a:rPr lang="pl-PL" sz="1000" dirty="0" err="1"/>
              <a:t>OpenLinks</a:t>
            </a:r>
            <a:r>
              <a:rPr lang="pl-PL" sz="1000" dirty="0"/>
              <a:t>, Warszawa, str. 73</a:t>
            </a:r>
          </a:p>
        </p:txBody>
      </p:sp>
    </p:spTree>
    <p:extLst>
      <p:ext uri="{BB962C8B-B14F-4D97-AF65-F5344CB8AC3E}">
        <p14:creationId xmlns:p14="http://schemas.microsoft.com/office/powerpoint/2010/main" val="2863021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054226-40EF-56DB-EF2F-0E38DBA0E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ctr">
              <a:buNone/>
            </a:pPr>
            <a:r>
              <a:rPr lang="pl-PL" dirty="0"/>
              <a:t>Dziękuję za uwagę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55965EA-643D-86C9-C1C2-1C46429AC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661248"/>
            <a:ext cx="226790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7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Zapis kursu walutowego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pl-PL" dirty="0"/>
          </a:p>
          <a:p>
            <a:pPr marL="36576" indent="0">
              <a:buNone/>
            </a:pPr>
            <a:r>
              <a:rPr lang="pl-PL" dirty="0"/>
              <a:t>kurs kupna			kurs sprzedaży</a:t>
            </a:r>
          </a:p>
          <a:p>
            <a:pPr marL="36576" indent="0" algn="ctr">
              <a:buNone/>
            </a:pPr>
            <a:endParaRPr lang="pl-PL" dirty="0"/>
          </a:p>
          <a:p>
            <a:pPr marL="36576" indent="0" algn="ctr">
              <a:buNone/>
            </a:pPr>
            <a:r>
              <a:rPr lang="pl-PL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3,1455 / 3,1499 PLN / USD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dirty="0"/>
              <a:t>waluta kwotowa		waluta bazowa</a:t>
            </a:r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1619672" y="2708920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H="1">
            <a:off x="4067944" y="2708920"/>
            <a:ext cx="23042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5940152" y="3789040"/>
            <a:ext cx="72008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H="1">
            <a:off x="3059832" y="3789040"/>
            <a:ext cx="201622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14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dirty="0"/>
              <a:t>Notowania pośrednie i bezpośrednie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bezpośrednie: </a:t>
            </a:r>
            <a:r>
              <a:rPr lang="pl-PL" sz="2500" dirty="0"/>
              <a:t>cena krajowa jednostki waluty obcej, np.:</a:t>
            </a:r>
          </a:p>
          <a:p>
            <a:pPr marL="36576" indent="0">
              <a:buNone/>
            </a:pPr>
            <a:r>
              <a:rPr lang="pl-PL" sz="2500" dirty="0"/>
              <a:t>   1 USD-3,2245 PLN, 1 EUR=3,8348 PLN</a:t>
            </a:r>
          </a:p>
          <a:p>
            <a:endParaRPr lang="pl-PL" sz="2500" dirty="0"/>
          </a:p>
          <a:p>
            <a:r>
              <a:rPr lang="pl-PL" dirty="0"/>
              <a:t>pośrednie (odwrotne): </a:t>
            </a:r>
            <a:r>
              <a:rPr lang="pl-PL" sz="2500" dirty="0"/>
              <a:t>ekwiwalent waluty obcej przypadający na jednostkę waluty krajowej, np.:</a:t>
            </a:r>
          </a:p>
          <a:p>
            <a:pPr marL="36576" indent="0">
              <a:buNone/>
            </a:pPr>
            <a:r>
              <a:rPr lang="pl-PL" sz="2500" dirty="0"/>
              <a:t>    1 PLN=1/3,2245 USD=0,31 USD</a:t>
            </a:r>
          </a:p>
          <a:p>
            <a:pPr marL="36576" indent="0">
              <a:buNone/>
            </a:pPr>
            <a:r>
              <a:rPr lang="pl-PL" sz="2500" dirty="0"/>
              <a:t>    1 PLN-1/3,8348 EUR=0,261 EUR</a:t>
            </a:r>
          </a:p>
        </p:txBody>
      </p:sp>
    </p:spTree>
    <p:extLst>
      <p:ext uri="{BB962C8B-B14F-4D97-AF65-F5344CB8AC3E}">
        <p14:creationId xmlns:p14="http://schemas.microsoft.com/office/powerpoint/2010/main" val="428502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908720"/>
          </a:xfrm>
        </p:spPr>
        <p:txBody>
          <a:bodyPr>
            <a:normAutofit fontScale="90000"/>
          </a:bodyPr>
          <a:lstStyle/>
          <a:p>
            <a:r>
              <a:rPr lang="pl-PL" altLang="pl-PL" sz="2800" dirty="0"/>
              <a:t>Mechanizm kształtowania się kursu walutowego na rynku walutowym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999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73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dirty="0"/>
              <a:t>Zjawiska związane z kursem walutowym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pl-PL" dirty="0"/>
          </a:p>
          <a:p>
            <a:pPr marL="36576" indent="0">
              <a:buNone/>
            </a:pPr>
            <a:endParaRPr lang="pl-PL" dirty="0"/>
          </a:p>
          <a:p>
            <a:pPr marL="36576" indent="0">
              <a:buNone/>
            </a:pPr>
            <a:endParaRPr lang="pl-PL" dirty="0"/>
          </a:p>
        </p:txBody>
      </p:sp>
      <p:cxnSp>
        <p:nvCxnSpPr>
          <p:cNvPr id="5" name="Łącznik prosty ze strzałką 4"/>
          <p:cNvCxnSpPr/>
          <p:nvPr/>
        </p:nvCxnSpPr>
        <p:spPr>
          <a:xfrm>
            <a:off x="4716016" y="2060848"/>
            <a:ext cx="1368152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 flipH="1">
            <a:off x="2555776" y="2060848"/>
            <a:ext cx="1152128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5400092" y="4149080"/>
            <a:ext cx="284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Deprecjacja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99592" y="458112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Aprecjacja</a:t>
            </a:r>
          </a:p>
        </p:txBody>
      </p:sp>
    </p:spTree>
    <p:extLst>
      <p:ext uri="{BB962C8B-B14F-4D97-AF65-F5344CB8AC3E}">
        <p14:creationId xmlns:p14="http://schemas.microsoft.com/office/powerpoint/2010/main" val="210680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922114"/>
          </a:xfrm>
        </p:spPr>
        <p:txBody>
          <a:bodyPr>
            <a:normAutofit/>
          </a:bodyPr>
          <a:lstStyle/>
          <a:p>
            <a:r>
              <a:rPr lang="pl-PL" dirty="0"/>
              <a:t>Deprecjacja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7787208" cy="4857403"/>
          </a:xfrm>
        </p:spPr>
        <p:txBody>
          <a:bodyPr>
            <a:normAutofit fontScale="85000" lnSpcReduction="10000"/>
          </a:bodyPr>
          <a:lstStyle/>
          <a:p>
            <a:pPr marL="36576" indent="0" algn="just">
              <a:buNone/>
            </a:pPr>
            <a:r>
              <a:rPr lang="pl-PL" dirty="0"/>
              <a:t>Deprecjacja pieniądza jest to </a:t>
            </a:r>
            <a:r>
              <a:rPr lang="pl-PL" b="1" dirty="0"/>
              <a:t>spadek jego wartości w stosunku do walut zagranicznych.</a:t>
            </a:r>
            <a:r>
              <a:rPr lang="pl-PL" dirty="0"/>
              <a:t> 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dirty="0"/>
              <a:t>Zjawisko to </a:t>
            </a:r>
            <a:r>
              <a:rPr lang="pl-PL" b="1" dirty="0"/>
              <a:t>związane jest z nadwyżką podaży waluty krajowej nad jej popytem. </a:t>
            </a:r>
            <a:r>
              <a:rPr lang="pl-PL" dirty="0"/>
              <a:t>W skutek deprecjacji wzrasta cena towarów eksportowanych oraz spada cena dóbr importowanych. </a:t>
            </a:r>
          </a:p>
          <a:p>
            <a:pPr marL="36576" indent="0" algn="just">
              <a:buNone/>
            </a:pPr>
            <a:endParaRPr lang="pl-PL" dirty="0"/>
          </a:p>
          <a:p>
            <a:pPr marL="36576" indent="0" algn="just">
              <a:buNone/>
            </a:pPr>
            <a:r>
              <a:rPr lang="pl-PL" dirty="0"/>
              <a:t>W systemie stałego kursu walutowego obniżanie wartości waluty krajowej nazywamy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dewaluacją</a:t>
            </a:r>
            <a:r>
              <a:rPr lang="pl-PL" dirty="0"/>
              <a:t>. </a:t>
            </a:r>
          </a:p>
          <a:p>
            <a:pPr marL="36576" indent="0" algn="just">
              <a:buNone/>
            </a:pPr>
            <a:r>
              <a:rPr lang="pl-PL" u="sng" dirty="0"/>
              <a:t>Oznacza obniżenie siły nabywczej danego pieniądza w rozliczeniach międzynarodowych.</a:t>
            </a:r>
          </a:p>
          <a:p>
            <a:pPr marL="36576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580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Deprecjacja waluty - skutki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4857403"/>
          </a:xfrm>
        </p:spPr>
        <p:txBody>
          <a:bodyPr>
            <a:normAutofit/>
          </a:bodyPr>
          <a:lstStyle/>
          <a:p>
            <a:pPr marL="0" indent="0" algn="just">
              <a:buFontTx/>
              <a:buNone/>
              <a:defRPr/>
            </a:pPr>
            <a:r>
              <a:rPr lang="pl-PL" sz="2000" dirty="0"/>
              <a:t>W początkowej fazie deprecjacji waluty: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pl-PL" sz="2000" dirty="0"/>
              <a:t>Spirala wzrostu cen i płac jest początkowym skutkiem dewaluacji.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pl-PL" sz="2000" dirty="0"/>
              <a:t>Inflacja spowodowana dewaluacją stopniowo pogarsza cenową konkurencyjność przedsiębiorstw, zarówno na rynku krajowym, jak i zagranicznym. 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pl-PL" sz="2000" dirty="0"/>
              <a:t>Bilans obrotów pieniężnych ulega pogorszeniu. 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pl-PL" sz="2000" dirty="0"/>
              <a:t>Jeżeli konkurencyjność cenowa spowoduje wzrost eksportu, a wyższe koszty przyczynią się do zmniejszenia importu, skutkiem dewaluacji będzie poprawa salda rachunku bieżącego.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pl-PL" sz="2000" dirty="0"/>
              <a:t>W efekcie pogorszenia </a:t>
            </a:r>
            <a:r>
              <a:rPr lang="pl-PL" sz="2000" dirty="0" err="1"/>
              <a:t>terms</a:t>
            </a:r>
            <a:r>
              <a:rPr lang="pl-PL" sz="2000" dirty="0"/>
              <a:t> of trade, tj. zwiększenia eksportu i ograniczenia importu dewaluacja prowadzi także do zmian w dochodach.</a:t>
            </a:r>
          </a:p>
          <a:p>
            <a:pPr marL="457200" indent="-457200" algn="just">
              <a:buFontTx/>
              <a:buAutoNum type="arabicPeriod"/>
              <a:defRPr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7661080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1165</TotalTime>
  <Words>3392</Words>
  <Application>Microsoft Office PowerPoint</Application>
  <PresentationFormat>Pokaz na ekranie (4:3)</PresentationFormat>
  <Paragraphs>351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4" baseType="lpstr">
      <vt:lpstr>Arial</vt:lpstr>
      <vt:lpstr>Calibri</vt:lpstr>
      <vt:lpstr>Franklin Gothic Book</vt:lpstr>
      <vt:lpstr>Wingdings 2</vt:lpstr>
      <vt:lpstr>Techniczny</vt:lpstr>
      <vt:lpstr>   </vt:lpstr>
      <vt:lpstr>Definicja kursu walutowego</vt:lpstr>
      <vt:lpstr>Uczestnicy rynku walutowego</vt:lpstr>
      <vt:lpstr>Zapis kursu walutowego</vt:lpstr>
      <vt:lpstr>Notowania pośrednie i bezpośrednie</vt:lpstr>
      <vt:lpstr>Mechanizm kształtowania się kursu walutowego na rynku walutowym</vt:lpstr>
      <vt:lpstr>Zjawiska związane z kursem walutowym </vt:lpstr>
      <vt:lpstr>Deprecjacja</vt:lpstr>
      <vt:lpstr>Deprecjacja waluty - skutki</vt:lpstr>
      <vt:lpstr>Aprecjacja</vt:lpstr>
      <vt:lpstr>Aprecjacja waluty - skutki</vt:lpstr>
      <vt:lpstr>Rodzaje systemów kursowych</vt:lpstr>
      <vt:lpstr>Systemy kursu walutowego MFW </vt:lpstr>
      <vt:lpstr>Prezentacja programu PowerPoint</vt:lpstr>
      <vt:lpstr>Prezentacja programu PowerPoint</vt:lpstr>
      <vt:lpstr>Kurs całkowicie płynny</vt:lpstr>
      <vt:lpstr>Kurs płynny kierowany</vt:lpstr>
      <vt:lpstr>Systemy pośrednich kursów walutowych</vt:lpstr>
      <vt:lpstr>Systemy pośrednich kursów walutowych</vt:lpstr>
      <vt:lpstr>Realna zmienność kursu walutowego a wpływ na długookresowe tempo wzrostu</vt:lpstr>
      <vt:lpstr>Kurs walutowy w pełzającym przedziale wahań</vt:lpstr>
      <vt:lpstr>Kurs walutowy w pełzającym przedziale wahań c.d.</vt:lpstr>
      <vt:lpstr>Kurs stały w przedziale wahań</vt:lpstr>
      <vt:lpstr>Kurs stały pełzający</vt:lpstr>
      <vt:lpstr>Przykład</vt:lpstr>
      <vt:lpstr>Umowny kurs stały</vt:lpstr>
      <vt:lpstr>Prezentacja programu PowerPoint</vt:lpstr>
      <vt:lpstr>Prezentacja programu PowerPoint</vt:lpstr>
      <vt:lpstr>Charakterystyczne cechy izby walutowej</vt:lpstr>
      <vt:lpstr>Prezentacja programu PowerPoint</vt:lpstr>
      <vt:lpstr>Czynniki wpływające na wybór dolaryzacji</vt:lpstr>
      <vt:lpstr>Unia walutowa</vt:lpstr>
      <vt:lpstr>Który system jest bardziej korzystny płynny, stały?</vt:lpstr>
      <vt:lpstr>Nominalny i realny kurs walutowy</vt:lpstr>
      <vt:lpstr>Czynniki wpływające na kształtowanie kursu walutowego</vt:lpstr>
      <vt:lpstr>Prezentacja programu PowerPoint</vt:lpstr>
      <vt:lpstr>Skutki polityki gospodarczej w systemie kursów płynnych</vt:lpstr>
      <vt:lpstr>Skutki polityki gospodarczej w systemie kursów stałych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Kursy walutowy</dc:title>
  <dc:creator>Agniesia</dc:creator>
  <cp:lastModifiedBy>Agnieszka Kłos</cp:lastModifiedBy>
  <cp:revision>60</cp:revision>
  <dcterms:created xsi:type="dcterms:W3CDTF">2014-10-11T06:30:12Z</dcterms:created>
  <dcterms:modified xsi:type="dcterms:W3CDTF">2023-10-30T09:23:19Z</dcterms:modified>
</cp:coreProperties>
</file>