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5" r:id="rId3"/>
    <p:sldId id="266" r:id="rId4"/>
    <p:sldId id="268" r:id="rId5"/>
    <p:sldId id="269" r:id="rId6"/>
    <p:sldId id="270" r:id="rId7"/>
    <p:sldId id="271" r:id="rId8"/>
    <p:sldId id="312" r:id="rId9"/>
    <p:sldId id="272" r:id="rId10"/>
    <p:sldId id="328" r:id="rId11"/>
    <p:sldId id="303" r:id="rId12"/>
    <p:sldId id="273" r:id="rId13"/>
    <p:sldId id="313" r:id="rId14"/>
    <p:sldId id="329" r:id="rId15"/>
    <p:sldId id="307" r:id="rId16"/>
    <p:sldId id="308" r:id="rId17"/>
    <p:sldId id="309" r:id="rId18"/>
    <p:sldId id="314" r:id="rId19"/>
    <p:sldId id="319" r:id="rId20"/>
    <p:sldId id="258" r:id="rId21"/>
    <p:sldId id="260" r:id="rId22"/>
    <p:sldId id="261" r:id="rId23"/>
    <p:sldId id="317" r:id="rId24"/>
    <p:sldId id="318" r:id="rId25"/>
    <p:sldId id="263" r:id="rId26"/>
    <p:sldId id="320" r:id="rId27"/>
    <p:sldId id="321" r:id="rId28"/>
    <p:sldId id="322" r:id="rId29"/>
    <p:sldId id="323" r:id="rId30"/>
    <p:sldId id="277" r:id="rId31"/>
    <p:sldId id="278" r:id="rId32"/>
    <p:sldId id="324" r:id="rId33"/>
    <p:sldId id="325" r:id="rId34"/>
    <p:sldId id="281" r:id="rId35"/>
    <p:sldId id="326" r:id="rId36"/>
    <p:sldId id="282" r:id="rId37"/>
    <p:sldId id="327" r:id="rId38"/>
    <p:sldId id="285" r:id="rId39"/>
    <p:sldId id="330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84" d="100"/>
          <a:sy n="84" d="100"/>
        </p:scale>
        <p:origin x="144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64134-9E3F-4368-9654-F8BFBDDDF4C6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9612C-08C3-467D-B661-3BB2023871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047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6CE7-D62D-4783-885B-958C920E1749}" type="datetime1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82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31A8-7D79-44C3-A694-683439EAE64F}" type="datetime1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80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13BD-316D-4FED-B717-57D7B5CCE654}" type="datetime1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41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0B6F-0C8C-4AFF-AE14-EF6D5D02231E}" type="datetime1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23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4C70-F4DC-486B-8B98-50714EC00CFF}" type="datetime1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90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D478-9917-479C-A66A-51A6E2858A38}" type="datetime1">
              <a:rPr lang="pl-PL" smtClean="0"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684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3F78-8D63-496B-9541-B6DFBE58544F}" type="datetime1">
              <a:rPr lang="pl-PL" smtClean="0"/>
              <a:t>30.10.2023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3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AAF4-57D7-4197-AF6C-E4DD51E1DE27}" type="datetime1">
              <a:rPr lang="pl-PL" smtClean="0"/>
              <a:t>30.10.2023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59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7598-BAD4-4BF6-8B7C-D05ADAA33791}" type="datetime1">
              <a:rPr lang="pl-PL" smtClean="0"/>
              <a:t>30.10.2023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427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AD7E-24BD-4555-AE73-89E3297B686A}" type="datetime1">
              <a:rPr lang="pl-PL" smtClean="0"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82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9C1B-7191-4642-9EBE-71E884E1E60D}" type="datetime1">
              <a:rPr lang="pl-PL" smtClean="0"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46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8FC1-4271-414E-985C-50B10BAED5B5}" type="datetime1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FD7AE-15CF-4F37-B6CB-5F09C1C731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0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Instrumenty pochodne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1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53F721-1474-84F9-B4E1-C5C76F753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2" y="5720406"/>
            <a:ext cx="226790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5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Różnica między kontraktami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10</a:t>
            </a:fld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338593"/>
              </p:ext>
            </p:extLst>
          </p:nvPr>
        </p:nvGraphicFramePr>
        <p:xfrm>
          <a:off x="755576" y="1340768"/>
          <a:ext cx="7488832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kusz" r:id="rId2" imgW="4295792" imgH="3248138" progId="Excel.Sheet.12">
                  <p:embed/>
                </p:oleObj>
              </mc:Choice>
              <mc:Fallback>
                <p:oleObj name="Arkusz" r:id="rId2" imgW="4295792" imgH="32481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576" y="1340768"/>
                        <a:ext cx="7488832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16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300" dirty="0"/>
              <a:t>KONTRAKT TERMINOWY„FUTURES” A AKCJE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11</a:t>
            </a:fld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179512" y="1340769"/>
            <a:ext cx="4464496" cy="5380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Rynek akcji </a:t>
            </a:r>
            <a:r>
              <a:rPr lang="pl-PL" sz="1600" dirty="0"/>
              <a:t>jest tzw. rynkiem transakcji natychmiastowych. Zawarcie transakcji oraz jej rozliczenie następuje w tym samym momencie. </a:t>
            </a:r>
          </a:p>
          <a:p>
            <a:pPr algn="ctr"/>
            <a:endParaRPr lang="pl-PL" sz="1600" dirty="0"/>
          </a:p>
          <a:p>
            <a:pPr algn="ctr"/>
            <a:r>
              <a:rPr lang="pl-PL" sz="1600" dirty="0"/>
              <a:t>Jeżeli chcemy kupić akcje, musimy w chwili składania zlecenia posiadać 100% wartości, po której chcemy akcje kupić. </a:t>
            </a:r>
          </a:p>
          <a:p>
            <a:pPr algn="ctr"/>
            <a:endParaRPr lang="pl-PL" sz="1600" dirty="0"/>
          </a:p>
          <a:p>
            <a:pPr algn="ctr"/>
            <a:r>
              <a:rPr lang="pl-PL" sz="1600" dirty="0"/>
              <a:t>Jeżeli chcemy akcje sprzedać, musimy być ich posiadaczami. </a:t>
            </a:r>
          </a:p>
          <a:p>
            <a:pPr algn="ctr"/>
            <a:endParaRPr lang="pl-PL" sz="1600" dirty="0"/>
          </a:p>
          <a:p>
            <a:pPr algn="ctr"/>
            <a:r>
              <a:rPr lang="pl-PL" sz="1600" dirty="0"/>
              <a:t>Po zawarciu transakcji akcjami na rachunku nabywcy natychmiast pojawiają się akcje, a na rachunku sprzedającego środki pieniężne</a:t>
            </a:r>
            <a:r>
              <a:rPr lang="pl-PL" sz="1500" dirty="0"/>
              <a:t>.</a:t>
            </a:r>
          </a:p>
        </p:txBody>
      </p:sp>
      <p:sp>
        <p:nvSpPr>
          <p:cNvPr id="6" name="Elipsa 5"/>
          <p:cNvSpPr/>
          <p:nvPr/>
        </p:nvSpPr>
        <p:spPr>
          <a:xfrm>
            <a:off x="4716016" y="1340769"/>
            <a:ext cx="4392488" cy="5380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W przypadku </a:t>
            </a:r>
            <a:r>
              <a:rPr lang="pl-PL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kontraktów terminowych</a:t>
            </a:r>
            <a:r>
              <a:rPr lang="pl-PL" sz="1600" dirty="0"/>
              <a:t> zawarcie transakcji (umowy) oraz rozliczenie postanowień</a:t>
            </a:r>
          </a:p>
          <a:p>
            <a:pPr algn="ctr"/>
            <a:r>
              <a:rPr lang="pl-PL" sz="1600" dirty="0"/>
              <a:t>tej transakcji </a:t>
            </a:r>
            <a:r>
              <a:rPr lang="pl-PL" sz="1600" u="sng" dirty="0"/>
              <a:t>następują w różnym czasie</a:t>
            </a:r>
            <a:r>
              <a:rPr lang="pl-PL" sz="1600" dirty="0"/>
              <a:t>. </a:t>
            </a:r>
          </a:p>
          <a:p>
            <a:pPr algn="ctr"/>
            <a:endParaRPr lang="pl-PL" sz="1600" dirty="0"/>
          </a:p>
          <a:p>
            <a:pPr algn="ctr"/>
            <a:r>
              <a:rPr lang="pl-PL" sz="1600" u="sng" dirty="0"/>
              <a:t>W chwili zawarcia transakcji nie musimy na rachunku posiadać środków pieniężnych lub instrumentu bazowego </a:t>
            </a:r>
            <a:r>
              <a:rPr lang="pl-PL" sz="1600" dirty="0"/>
              <a:t>(konieczne</a:t>
            </a:r>
          </a:p>
          <a:p>
            <a:pPr algn="ctr"/>
            <a:r>
              <a:rPr lang="pl-PL" sz="1600" dirty="0"/>
              <a:t>są w terminie rozliczenia kontraktu terminowego), uzgadniana jest jedynie cena, po której</a:t>
            </a:r>
          </a:p>
          <a:p>
            <a:pPr algn="ctr"/>
            <a:r>
              <a:rPr lang="pl-PL" sz="1600" dirty="0"/>
              <a:t>nastąpi ostateczne rozliczenie. </a:t>
            </a:r>
          </a:p>
          <a:p>
            <a:pPr algn="ctr"/>
            <a:endParaRPr lang="pl-PL" sz="1600" dirty="0"/>
          </a:p>
          <a:p>
            <a:pPr algn="ctr"/>
            <a:r>
              <a:rPr lang="pl-PL" sz="1600" dirty="0"/>
              <a:t>Samo rozliczenie dokonywane jest w terminie wygaśnięcia</a:t>
            </a:r>
          </a:p>
          <a:p>
            <a:pPr algn="ctr"/>
            <a:r>
              <a:rPr lang="pl-PL" sz="1600" dirty="0"/>
              <a:t>Kontraktu.</a:t>
            </a:r>
          </a:p>
        </p:txBody>
      </p:sp>
    </p:spTree>
    <p:extLst>
      <p:ext uri="{BB962C8B-B14F-4D97-AF65-F5344CB8AC3E}">
        <p14:creationId xmlns:p14="http://schemas.microsoft.com/office/powerpoint/2010/main" val="339823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300" dirty="0"/>
              <a:t>STRONY W KONTRAKCIE FUTURES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12</a:t>
            </a:fld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611560" y="1556792"/>
            <a:ext cx="3600400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Inwestora</a:t>
            </a:r>
            <a:r>
              <a:rPr lang="pl-PL" dirty="0"/>
              <a:t>, który w związku z kontraktem terminowym będzie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zobowiązany do sprzedaży</a:t>
            </a:r>
          </a:p>
          <a:p>
            <a:pPr algn="ctr"/>
            <a:r>
              <a:rPr lang="pl-PL" dirty="0"/>
              <a:t>instrumentu bazowego, nazywamy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SPRZEDAJĄCYM KONTRAKT</a:t>
            </a:r>
            <a:r>
              <a:rPr lang="pl-PL" dirty="0"/>
              <a:t>. 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Nazywa się go także</a:t>
            </a:r>
          </a:p>
          <a:p>
            <a:pPr algn="ctr"/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WYSTAWCĄ KONTRAKTU</a:t>
            </a:r>
            <a:r>
              <a:rPr lang="pl-PL" dirty="0"/>
              <a:t>, jak również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ZAJMUJĄCYM POZYCJĘ KRÓTKĄ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860032" y="1556792"/>
            <a:ext cx="3826768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Inwestora</a:t>
            </a:r>
            <a:r>
              <a:rPr lang="pl-PL" dirty="0"/>
              <a:t>, który w związku z kontraktem terminowym będzie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zobowiązany do kupna</a:t>
            </a:r>
          </a:p>
          <a:p>
            <a:pPr algn="ctr"/>
            <a:r>
              <a:rPr lang="pl-PL" dirty="0"/>
              <a:t>instrumentu bazowego, nazywamy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KUPUJĄCYM KONTRAKT</a:t>
            </a:r>
            <a:r>
              <a:rPr lang="pl-PL" dirty="0"/>
              <a:t>. 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Mówi się również, że ten</a:t>
            </a:r>
          </a:p>
          <a:p>
            <a:pPr algn="ctr"/>
            <a:r>
              <a:rPr lang="pl-PL" dirty="0"/>
              <a:t>inwestor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ZAJMUJE POZYCJĘ DŁUGĄ</a:t>
            </a:r>
          </a:p>
        </p:txBody>
      </p:sp>
    </p:spTree>
    <p:extLst>
      <p:ext uri="{BB962C8B-B14F-4D97-AF65-F5344CB8AC3E}">
        <p14:creationId xmlns:p14="http://schemas.microsoft.com/office/powerpoint/2010/main" val="371980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/>
              <a:t>Nazwa kontraktu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8136904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16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Przykład: kontrakt terminowy na akcje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279020"/>
              </p:ext>
            </p:extLst>
          </p:nvPr>
        </p:nvGraphicFramePr>
        <p:xfrm>
          <a:off x="105820" y="1417638"/>
          <a:ext cx="9038180" cy="489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kusz" r:id="rId2" imgW="5724636" imgH="2104942" progId="Excel.Sheet.12">
                  <p:embed/>
                </p:oleObj>
              </mc:Choice>
              <mc:Fallback>
                <p:oleObj name="Arkusz" r:id="rId2" imgW="5724636" imgH="21049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820" y="1417638"/>
                        <a:ext cx="9038180" cy="4891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98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3300" dirty="0"/>
              <a:t>SPOSOBY ROZLICZANIA KONTRAKTÓW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527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• Jeżeli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kurs instrumentu bazowego </a:t>
            </a:r>
            <a:r>
              <a:rPr lang="pl-PL" dirty="0"/>
              <a:t>będzie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wyższy od kursu kontraktu</a:t>
            </a:r>
            <a:r>
              <a:rPr lang="pl-PL" dirty="0"/>
              <a:t>, kwotę rozliczenia płaci wystawca kontraktu na rzecz nabywcy kontraktu – </a:t>
            </a:r>
            <a:r>
              <a:rPr lang="pl-PL" sz="4500" b="1" dirty="0"/>
              <a:t>ZARABIA NABYWCA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• Jeżeli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kurs instrumentu bazowego </a:t>
            </a:r>
            <a:r>
              <a:rPr lang="pl-PL" dirty="0"/>
              <a:t>będzie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niższy od kursu terminowego</a:t>
            </a:r>
            <a:r>
              <a:rPr lang="pl-PL" dirty="0"/>
              <a:t>, wówczas kwotę rozliczenia płaci nabywca kontraktu terminowego na rzecz wystawcy kontraktu – </a:t>
            </a:r>
            <a:r>
              <a:rPr lang="pl-PL" sz="4500" b="1" dirty="0"/>
              <a:t>ZARABIA WYSTAWCA</a:t>
            </a:r>
            <a:r>
              <a:rPr lang="pl-PL" sz="45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22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l-PL" sz="3300" dirty="0"/>
              <a:t>KURS ROZLICZENIA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sz="4000" dirty="0"/>
              <a:t>Który kurs instrumentu bazowego z terminu wygaśnięcia jest brany pod uwagę w rozliczeniu?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Jest kalkulowany tzw.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ostateczny kurs rozliczeniowy </a:t>
            </a:r>
            <a:r>
              <a:rPr lang="pl-PL" dirty="0"/>
              <a:t>(ang. </a:t>
            </a:r>
            <a:r>
              <a:rPr lang="pl-PL" dirty="0" err="1"/>
              <a:t>final</a:t>
            </a:r>
            <a:r>
              <a:rPr lang="pl-PL" dirty="0"/>
              <a:t> </a:t>
            </a:r>
            <a:r>
              <a:rPr lang="pl-PL" dirty="0" err="1"/>
              <a:t>settlement</a:t>
            </a:r>
            <a:r>
              <a:rPr lang="pl-PL" dirty="0"/>
              <a:t> </a:t>
            </a:r>
            <a:r>
              <a:rPr lang="pl-PL" dirty="0" err="1"/>
              <a:t>price</a:t>
            </a:r>
            <a:r>
              <a:rPr lang="pl-PL" dirty="0"/>
              <a:t>).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Jego algorytm jest różny dla różnych grup kontraktów terminowych i jest określony w standardzie instrumentu. </a:t>
            </a:r>
          </a:p>
          <a:p>
            <a:pPr marL="0" indent="0" algn="just">
              <a:buNone/>
            </a:pPr>
            <a:endParaRPr lang="pl-PL" u="sng" dirty="0"/>
          </a:p>
          <a:p>
            <a:pPr marL="0" indent="0" algn="ctr">
              <a:buNone/>
            </a:pPr>
            <a:r>
              <a:rPr lang="pl-PL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wyznaczany na bazie kursów instrumentu bazowego z terminu wygaśnięcia</a:t>
            </a:r>
            <a:r>
              <a:rPr lang="pl-PL" dirty="0"/>
              <a:t>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83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l-PL" sz="3300" dirty="0"/>
              <a:t>KURS ROZLICZENIA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17</a:t>
            </a:fld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57200" y="1124744"/>
            <a:ext cx="368275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dirty="0"/>
              <a:t>dla kontraktów na indeksy </a:t>
            </a:r>
          </a:p>
        </p:txBody>
      </p:sp>
      <p:sp>
        <p:nvSpPr>
          <p:cNvPr id="6" name="Elipsa 5"/>
          <p:cNvSpPr/>
          <p:nvPr/>
        </p:nvSpPr>
        <p:spPr>
          <a:xfrm>
            <a:off x="107504" y="3068960"/>
            <a:ext cx="4320480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jest to </a:t>
            </a:r>
            <a:r>
              <a:rPr lang="pl-PL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arytmetyczna z wartości indeksu z ostatniej godziny notowań ciągłych </a:t>
            </a:r>
            <a:r>
              <a:rPr lang="pl-PL" sz="2500" dirty="0"/>
              <a:t>oraz </a:t>
            </a:r>
            <a:r>
              <a:rPr lang="pl-PL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wartości  indeksu ustalonej na zamknięcie sesji</a:t>
            </a:r>
          </a:p>
        </p:txBody>
      </p:sp>
      <p:sp>
        <p:nvSpPr>
          <p:cNvPr id="7" name="Strzałka w dół 6"/>
          <p:cNvSpPr/>
          <p:nvPr/>
        </p:nvSpPr>
        <p:spPr>
          <a:xfrm>
            <a:off x="2194925" y="2535981"/>
            <a:ext cx="72008" cy="290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4788024" y="1124744"/>
            <a:ext cx="410445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dirty="0"/>
              <a:t>dla kontraktów terminowych na akcje</a:t>
            </a:r>
          </a:p>
        </p:txBody>
      </p:sp>
      <p:sp>
        <p:nvSpPr>
          <p:cNvPr id="9" name="Elipsa 8"/>
          <p:cNvSpPr/>
          <p:nvPr/>
        </p:nvSpPr>
        <p:spPr>
          <a:xfrm>
            <a:off x="4499992" y="3040360"/>
            <a:ext cx="4536504" cy="3773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jest to </a:t>
            </a:r>
            <a:r>
              <a:rPr lang="pl-PL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kurs ostatniej transakcji akcjami będącymi instrumentem bazowym, zawartej na sesji w dniu wygaśnięcia kontraktów terminowych</a:t>
            </a:r>
          </a:p>
        </p:txBody>
      </p:sp>
      <p:sp>
        <p:nvSpPr>
          <p:cNvPr id="10" name="Strzałka w dół 9"/>
          <p:cNvSpPr/>
          <p:nvPr/>
        </p:nvSpPr>
        <p:spPr>
          <a:xfrm>
            <a:off x="6794533" y="2725350"/>
            <a:ext cx="45719" cy="201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029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l-PL" dirty="0"/>
              <a:t>Depozyty zabezpieczające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18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1052736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Depozyt wstępny </a:t>
            </a:r>
            <a:r>
              <a:rPr lang="pl-PL" dirty="0"/>
              <a:t>- wnosi inwestor przed złożeniem zlecenia na kontrakty terminowe. Wniesienie = zablokowanie na rachunku</a:t>
            </a:r>
          </a:p>
          <a:p>
            <a:pPr algn="just"/>
            <a:r>
              <a:rPr lang="pl-PL" dirty="0"/>
              <a:t>inwestora kwoty pieniężnej równej wartości naliczonego depozytu. </a:t>
            </a:r>
            <a:r>
              <a:rPr lang="pl-PL" u="sng" dirty="0"/>
              <a:t>Poziom wstępnego depozytu jest ustalany przez dane biuro maklerskie.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57200" y="4293096"/>
            <a:ext cx="2890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Depozyt właściwy </a:t>
            </a:r>
            <a:r>
              <a:rPr lang="pl-PL" dirty="0"/>
              <a:t>wyznacza minimalną wartość środków, jakie muszą być przez inwestora utrzymane na rachunku.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51125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65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Mnożniki w kontraktach terminowych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4221088"/>
            <a:ext cx="7344816" cy="2636912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19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251520" y="1417638"/>
            <a:ext cx="831692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/>
              <a:t>Mnożnik to wielkość, która po przemnożeniu przez kurs kontraktu daje nam wartość kontraktu.</a:t>
            </a:r>
          </a:p>
          <a:p>
            <a:pPr algn="ctr"/>
            <a:endParaRPr lang="pl-PL" sz="2500" dirty="0"/>
          </a:p>
          <a:p>
            <a:pPr algn="just"/>
            <a:r>
              <a:rPr lang="pl-PL" dirty="0"/>
              <a:t>W kontraktach terminowych na akcje mnożnik jednocześnie wskazuje na liczbę akcji przypadających na jeden kontrakt. Wynosi on 100 lub 1000 w zależności od ceny instrumentu bazowego, czyli akcji.</a:t>
            </a:r>
          </a:p>
          <a:p>
            <a:pPr algn="just"/>
            <a:r>
              <a:rPr lang="pl-PL" dirty="0"/>
              <a:t>Zatem jeżeli na kontraktach na akcje zrobimy transakcję np. po kursie 150 zł, oznacza to, że zawarliśmy transakcję o wartości 15.000 zł (kurs 150 zł x mnożnik 100).</a:t>
            </a:r>
          </a:p>
        </p:txBody>
      </p:sp>
    </p:spTree>
    <p:extLst>
      <p:ext uri="{BB962C8B-B14F-4D97-AF65-F5344CB8AC3E}">
        <p14:creationId xmlns:p14="http://schemas.microsoft.com/office/powerpoint/2010/main" val="306237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GENEZA INSTRUMENTÓW POCHODNYCH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sz="2400" dirty="0"/>
              <a:t>Pod koniec XIX wieku rozpoczęto poszukiwać reguł rządzących rynkiem instrumentów pochodnych, m. in. Russel Saga (określany przez niektórych ojcem chrzestnym rynku opcji) opracował pojęcie parytetu </a:t>
            </a:r>
            <a:r>
              <a:rPr lang="pl-PL" sz="2400" dirty="0" err="1"/>
              <a:t>call-put</a:t>
            </a:r>
            <a:r>
              <a:rPr lang="pl-PL" sz="2400" dirty="0"/>
              <a:t>.</a:t>
            </a:r>
          </a:p>
          <a:p>
            <a:pPr algn="just"/>
            <a:r>
              <a:rPr lang="pl-PL" sz="2400" dirty="0"/>
              <a:t>Momentem przełomowym w rozwoju instrumentów pochodnych był na rok 1973.  opracowano: </a:t>
            </a:r>
          </a:p>
          <a:p>
            <a:pPr lvl="1" algn="just">
              <a:buFontTx/>
              <a:buChar char="-"/>
            </a:pPr>
            <a:r>
              <a:rPr lang="pl-PL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wyceny opcji standardowych oraz</a:t>
            </a:r>
          </a:p>
          <a:p>
            <a:pPr lvl="1" algn="just">
              <a:buFontTx/>
              <a:buChar char="-"/>
            </a:pPr>
            <a:r>
              <a:rPr lang="pl-PL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wprowadzono je do obrotu giełdowego</a:t>
            </a:r>
          </a:p>
          <a:p>
            <a:pPr algn="just"/>
            <a:r>
              <a:rPr lang="pl-PL" sz="2400" dirty="0"/>
              <a:t>w 1973 r. przedstawiono opracowany przez Fischera Blacka i </a:t>
            </a:r>
            <a:r>
              <a:rPr lang="pl-PL" sz="2400" dirty="0" err="1"/>
              <a:t>Myrona</a:t>
            </a:r>
            <a:r>
              <a:rPr lang="pl-PL" sz="2400" dirty="0"/>
              <a:t> </a:t>
            </a:r>
            <a:r>
              <a:rPr lang="pl-PL" sz="2400" dirty="0" err="1"/>
              <a:t>Scholesa</a:t>
            </a:r>
            <a:r>
              <a:rPr lang="pl-PL" sz="2400" dirty="0"/>
              <a:t> </a:t>
            </a: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wyceny europejskich opcji standardowych na akcje spółek nie wypłacających dywidendy</a:t>
            </a:r>
          </a:p>
          <a:p>
            <a:pPr algn="just"/>
            <a:r>
              <a:rPr lang="pl-PL" sz="2400" dirty="0"/>
              <a:t>rozszerzono model </a:t>
            </a:r>
            <a:r>
              <a:rPr lang="pl-PL" sz="2400" dirty="0" err="1"/>
              <a:t>Blacka-Scholesa</a:t>
            </a:r>
            <a:r>
              <a:rPr lang="pl-PL" sz="2400" dirty="0"/>
              <a:t> na inne instrumenty bazowe: </a:t>
            </a: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waluty</a:t>
            </a:r>
            <a:r>
              <a:rPr lang="pl-PL" sz="2400" dirty="0"/>
              <a:t> (modele </a:t>
            </a:r>
            <a:r>
              <a:rPr lang="pl-PL" sz="2400" dirty="0" err="1"/>
              <a:t>Garmana-Kohlhagena</a:t>
            </a:r>
            <a:r>
              <a:rPr lang="pl-PL" sz="2400" dirty="0"/>
              <a:t> oraz </a:t>
            </a:r>
            <a:r>
              <a:rPr lang="pl-PL" sz="2400" dirty="0" err="1"/>
              <a:t>Grabbe'go</a:t>
            </a:r>
            <a:r>
              <a:rPr lang="pl-PL" sz="2400" dirty="0"/>
              <a:t>), </a:t>
            </a: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kontrakty </a:t>
            </a:r>
            <a:r>
              <a:rPr lang="pl-PL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futures</a:t>
            </a: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/>
              <a:t>(model Blacka), </a:t>
            </a: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akcje spółek wypłacających dywidendy </a:t>
            </a:r>
            <a:r>
              <a:rPr lang="pl-PL" sz="2400" dirty="0"/>
              <a:t>(model </a:t>
            </a:r>
            <a:r>
              <a:rPr lang="pl-PL" sz="2400" dirty="0" err="1"/>
              <a:t>Mertona</a:t>
            </a:r>
            <a:r>
              <a:rPr lang="pl-PL" sz="2400" dirty="0"/>
              <a:t>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679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Kurs a wartość kontraktu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Kurs kontraktu:</a:t>
            </a:r>
          </a:p>
          <a:p>
            <a:pPr marL="0" indent="0" algn="just">
              <a:buNone/>
            </a:pPr>
            <a:r>
              <a:rPr lang="pl-PL" dirty="0"/>
              <a:t>Jeżeli indeks WIG20 ma wartość 2500 pkt, to kurs kontraktu na ten indeks wynosi ok. 2500 pkt.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Wartość kontraktu:</a:t>
            </a:r>
          </a:p>
          <a:p>
            <a:pPr marL="0" indent="0" algn="just">
              <a:buNone/>
            </a:pPr>
            <a:r>
              <a:rPr lang="pl-PL" dirty="0"/>
              <a:t>Wartość kontraktu = kurs kontraktu x mnożnik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Przykład:</a:t>
            </a:r>
          </a:p>
          <a:p>
            <a:pPr marL="0" indent="0" algn="just">
              <a:buNone/>
            </a:pPr>
            <a:r>
              <a:rPr lang="pl-PL" dirty="0"/>
              <a:t>2500 pkt x 20 zł = 50.000 zł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897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wyliczenia depozytu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Chcemy kupić kontrakt FW20M1420 po kursie 2500.</a:t>
            </a:r>
          </a:p>
          <a:p>
            <a:pPr marL="0" indent="0">
              <a:buNone/>
            </a:pPr>
            <a:r>
              <a:rPr lang="pl-PL" dirty="0"/>
              <a:t>Wartość kontraktu: 2.500 x 20 zł = 50.000 zł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Depozyt wstępny – 8%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rachunku musimy mieć środki w wysokości 4.000 zł oraz środki na prowizję maklerską.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Utrzymujemy kurs do końca sesji 2.550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383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048140"/>
              </p:ext>
            </p:extLst>
          </p:nvPr>
        </p:nvGraphicFramePr>
        <p:xfrm>
          <a:off x="683568" y="557681"/>
          <a:ext cx="7992888" cy="590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kusz" r:id="rId2" imgW="4114709" imgH="3038372" progId="Excel.Sheet.12">
                  <p:embed/>
                </p:oleObj>
              </mc:Choice>
              <mc:Fallback>
                <p:oleObj name="Arkusz" r:id="rId2" imgW="4114709" imgH="30383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3568" y="557681"/>
                        <a:ext cx="7992888" cy="5902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3807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562074"/>
          </a:xfrm>
        </p:spPr>
        <p:txBody>
          <a:bodyPr>
            <a:noAutofit/>
          </a:bodyPr>
          <a:lstStyle/>
          <a:p>
            <a:r>
              <a:rPr lang="pl-PL" sz="3300" dirty="0"/>
              <a:t>Zamknięcie pozycji przed terminem wygaśnięcia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1275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/>
              <a:t>Zamknięcia pozycji dokonujemy poprzez zawarcie drugiej transakcji, w której zajmujemy pozycję odwrotną do tej, którą w danej chwili posiadamy.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• Jeżeli kontrakt kupiliśmy (zajęliśmy pozycję długą), aby </a:t>
            </a:r>
            <a:r>
              <a:rPr lang="pl-PL" u="sng" dirty="0"/>
              <a:t>zamknąć pozycję musimy zawrzeć transakcję, w której będziemy wystawcą kontraktu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r>
              <a:rPr lang="pl-PL" dirty="0"/>
              <a:t>• Jeżeli kontrakt wystawiliśmy (zajęliśmy pozycję krótką), </a:t>
            </a:r>
            <a:r>
              <a:rPr lang="pl-PL" u="sng" dirty="0"/>
              <a:t>aby zamknąć pozycję musimy zawrzeć transakcję, w której będziemy nabywcą kontraktu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sz="3600" dirty="0"/>
              <a:t>Dlaczego zawarcie odwrotnej transakcji zamyka posiadaną pozycję?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efekcie zawarcia transakcji odwrotnej zawieramy drugi kontrakt</a:t>
            </a:r>
            <a:r>
              <a:rPr lang="pl-PL" dirty="0"/>
              <a:t>. Oznacza to, że w tym samym instrumencie jesteśmy jednocześnie nabywcą i wystawcą. Te pozycje całkowicie się znoszą.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Zyski, jakie będziemy notować na jednej z nich, będą całkowicie równoważone stratami na drugiej.</a:t>
            </a:r>
            <a:r>
              <a:rPr lang="pl-PL" dirty="0"/>
              <a:t> </a:t>
            </a:r>
          </a:p>
          <a:p>
            <a:pPr marL="0" indent="0" algn="just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 finansowy wobec tego zawsze będzie wynosił zero</a:t>
            </a:r>
            <a:r>
              <a:rPr lang="pl-PL" dirty="0"/>
              <a:t>, czyli tak jakbyśmy w portfelu nie mieli żadnych instrumentów finansowych.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567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pl-PL" sz="3300" dirty="0"/>
              <a:t>Mechanizm zamykania pozycji w kontrakcie terminowym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12776"/>
            <a:ext cx="7920880" cy="4608511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953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CELE STOSOWANIA KONTRAKTÓW TERMINOWYCH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2127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Hedging - </a:t>
            </a:r>
            <a:r>
              <a:rPr lang="pl-PL" dirty="0"/>
              <a:t>wykorzystanie kontraktów do zabezpieczania ryzyka. Kontrakty terminowe (jak również inne instrumenty pochodne) powstały głównie z myślą o ich wykorzystaniu właśnie w strategiach zabezpieczających.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Kontraktami możemy zabezpieczyć różnego rodzaju ryzyka generowane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tytułu posiadanej pozycji w instrumencie bazowym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Zasada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hedgingu</a:t>
            </a:r>
            <a:r>
              <a:rPr lang="pl-PL" dirty="0"/>
              <a:t> - chodzi o to, </a:t>
            </a:r>
            <a:r>
              <a:rPr lang="pl-PL" u="sng" dirty="0"/>
              <a:t>aby kontrakty terminowe, których użyjemy w strategii zabezpieczającej, wygenerowały zyski wtedy, kiedy na instrumencie bazowym ponosimy stratę </a:t>
            </a:r>
            <a:r>
              <a:rPr lang="pl-PL" dirty="0"/>
              <a:t>(mówiąc prościej: zyskami z kontraktów pokrywamy straty na instrumencie bazowym). Aby tego dokonać, musimy w kontrakcie zająć pozycję przeciwną do posiadanej w instrumencie bazowym.</a:t>
            </a:r>
          </a:p>
          <a:p>
            <a:pPr algn="just"/>
            <a:endParaRPr lang="pl-PL" dirty="0"/>
          </a:p>
          <a:p>
            <a:pPr algn="just">
              <a:buFontTx/>
              <a:buChar char="-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352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</p:spPr>
        <p:txBody>
          <a:bodyPr>
            <a:noAutofit/>
          </a:bodyPr>
          <a:lstStyle/>
          <a:p>
            <a:r>
              <a:rPr lang="pl-PL" sz="2700" dirty="0"/>
              <a:t>Hedging z wykorzystaniem kontraktów terminowych na WIG20 w celu zabezpieczenia portfela akcji przed spadkiem wartości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u="sng" dirty="0"/>
              <a:t>Przykład 1 </a:t>
            </a:r>
            <a:r>
              <a:rPr lang="pl-PL" sz="2400" dirty="0"/>
              <a:t> </a:t>
            </a:r>
          </a:p>
          <a:p>
            <a:pPr marL="0" indent="0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/>
              <a:t>Dane:</a:t>
            </a:r>
          </a:p>
          <a:p>
            <a:pPr marL="0" indent="0" algn="just">
              <a:buNone/>
            </a:pPr>
            <a:r>
              <a:rPr lang="pl-PL" sz="2400" dirty="0"/>
              <a:t>• posiadamy portfel akcji wchodzących w skład indeksu WIG20 o wartości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500.000 zł,</a:t>
            </a:r>
          </a:p>
          <a:p>
            <a:pPr marL="0" indent="0" algn="just">
              <a:buNone/>
            </a:pPr>
            <a:r>
              <a:rPr lang="pl-PL" sz="2400" dirty="0"/>
              <a:t>• oczekujemy w najbliższym czasie spadków na rynku, jednak nie chcemy pozbywać się posiadanego portfela akcji, ponieważ w naszej ocenie, w dłuższej perspektywie notowania akcji będą rosły,</a:t>
            </a:r>
          </a:p>
          <a:p>
            <a:pPr marL="0" indent="0" algn="just">
              <a:buNone/>
            </a:pPr>
            <a:r>
              <a:rPr lang="pl-PL" sz="2400" dirty="0"/>
              <a:t>• bieżący kurs kontraktu terminowego na WIG20 wynosi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3.500 pkt</a:t>
            </a:r>
            <a:r>
              <a:rPr lang="pl-PL" sz="2400" dirty="0"/>
              <a:t>,</a:t>
            </a:r>
          </a:p>
          <a:p>
            <a:pPr marL="0" indent="0" algn="just">
              <a:buNone/>
            </a:pPr>
            <a:r>
              <a:rPr lang="pl-PL" sz="2400" dirty="0"/>
              <a:t>• chcemy przy wykorzystaniu kontraktów na WIG20 zabezpieczyć portfel przed zbliżającą się korektą rynku.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425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936104"/>
          </a:xfrm>
        </p:spPr>
        <p:txBody>
          <a:bodyPr>
            <a:noAutofit/>
          </a:bodyPr>
          <a:lstStyle/>
          <a:p>
            <a:r>
              <a:rPr lang="pl-PL" sz="2500" dirty="0"/>
              <a:t>Hedging z wykorzystaniem kontraktów terminowych na WIG20 w celu zabezpieczenia portfela akcji przed spadkiem wartości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052736"/>
            <a:ext cx="7128792" cy="5805264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29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395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l-PL" dirty="0"/>
              <a:t>Arbitraż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Arbitraż</a:t>
            </a:r>
            <a:r>
              <a:rPr lang="pl-PL" dirty="0"/>
              <a:t> to jedna ze strategii inwestycyjnych. U jej podstaw leży  </a:t>
            </a:r>
            <a:r>
              <a:rPr lang="pl-PL" u="sng" dirty="0"/>
              <a:t>wykorzystanie sytuacji, w której rynek wycenia dany instrument finansowy na niewłaściwym poziomie</a:t>
            </a:r>
            <a:r>
              <a:rPr lang="pl-PL" dirty="0"/>
              <a:t>. Wbrew ogólnej opinii nie jest strategią trudną, którą mogą pojąć wyłącznie inwestorzy profesjonalni.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Kiedy arbitraż jest możliwy? </a:t>
            </a:r>
            <a:r>
              <a:rPr lang="pl-PL" dirty="0"/>
              <a:t>Przede wszystkim musi występować sytuacja, w której ten sam instrument finansowy jest notowany na dwóch różnych rynkach. Tak może być na rynku kasowym w przypadku akcji spółki, która jest notowana na dwóch różnych giełdach. Takie przypadki występują bardzo często również na warszawskiej giełdzie (np. spółka CEZ, która jest notowana na GPW oraz na giełdzie w Pradze).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789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pl-PL" sz="3300" dirty="0"/>
              <a:t>Arbitraż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81275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u="sng" dirty="0"/>
              <a:t>Przykład 2</a:t>
            </a:r>
            <a:r>
              <a:rPr lang="pl-PL" dirty="0"/>
              <a:t> Arbitraż na akcjach spółki CEZ, która jest notowana na GPW oraz na giełdzie w Pradze.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Dane:</a:t>
            </a:r>
          </a:p>
          <a:p>
            <a:pPr marL="0" indent="0" algn="just">
              <a:buNone/>
            </a:pPr>
            <a:r>
              <a:rPr lang="pl-PL" dirty="0"/>
              <a:t>• kurs akcji CEZ na GPW wynosi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155,00 złotych</a:t>
            </a:r>
            <a:r>
              <a:rPr lang="pl-PL" dirty="0"/>
              <a:t>,</a:t>
            </a:r>
          </a:p>
          <a:p>
            <a:pPr marL="0" indent="0" algn="just">
              <a:buNone/>
            </a:pPr>
            <a:r>
              <a:rPr lang="pl-PL" dirty="0"/>
              <a:t>• kurs akcji CEZ na giełdzie w Pradze wynosi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1.101 czeskich koron</a:t>
            </a:r>
            <a:r>
              <a:rPr lang="pl-PL" dirty="0"/>
              <a:t>,</a:t>
            </a:r>
          </a:p>
          <a:p>
            <a:pPr marL="0" indent="0" algn="just">
              <a:buNone/>
            </a:pPr>
            <a:r>
              <a:rPr lang="pl-PL" dirty="0"/>
              <a:t>• kurs CZK/PLN wynosi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0,1369 </a:t>
            </a:r>
            <a:r>
              <a:rPr lang="pl-PL" dirty="0"/>
              <a:t>(przykładowo),</a:t>
            </a:r>
          </a:p>
          <a:p>
            <a:pPr marL="0" indent="0" algn="just">
              <a:buNone/>
            </a:pPr>
            <a:r>
              <a:rPr lang="pl-PL" dirty="0"/>
              <a:t>• kurs CEZ z giełdy w Pradze wyrażony z złotych wynosi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150,73</a:t>
            </a:r>
            <a:r>
              <a:rPr lang="pl-PL" dirty="0"/>
              <a:t> (kalkulacja 1.101 x 0,1369 = 150,73).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Różnica w wycenie akcji na GPW oraz na giełdzie w Pradze wynosi 4,27 złotych.  155,00 – 150,73 = 4,27 złotych.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Strategia arbitrażu </a:t>
            </a:r>
            <a:r>
              <a:rPr lang="pl-PL" dirty="0"/>
              <a:t>(zakładamy, że realizujemy ją na 10.000 sztuk akcji):</a:t>
            </a:r>
          </a:p>
          <a:p>
            <a:pPr algn="just">
              <a:buFontTx/>
              <a:buChar char="-"/>
            </a:pPr>
            <a:r>
              <a:rPr lang="pl-PL" dirty="0"/>
              <a:t>kupno 10.000 sztuk akcji CEZ na giełdzie w Pradze. </a:t>
            </a:r>
            <a:r>
              <a:rPr lang="pl-PL" u="sng" dirty="0"/>
              <a:t>Wartość transakcji wyrażona w złotych wynosi 1.507.300 złotych.</a:t>
            </a:r>
          </a:p>
          <a:p>
            <a:pPr algn="just">
              <a:buFontTx/>
              <a:buChar char="-"/>
            </a:pPr>
            <a:r>
              <a:rPr lang="pl-PL" u="sng" dirty="0"/>
              <a:t>sprzedaż (a dokładnie krótka sprzedaż) akcji CEZ na GPW. Wartość transakcji 1.550.000 złotych</a:t>
            </a:r>
          </a:p>
          <a:p>
            <a:pPr algn="just">
              <a:buFontTx/>
              <a:buChar char="-"/>
            </a:pPr>
            <a:r>
              <a:rPr lang="pl-PL" u="sng" dirty="0"/>
              <a:t>naszym zyskiem z arbitrażu jest różnica w wycenie papierów, czyli 4,27 złotych x 10.000 sztuk akcji = 42.700 złotych       (1.550.000 – 1.507.300=42.700).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46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GENEZA INSTRUMENTÓW POCHODNYCH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obrót opcjami na akcje rozpoczął się w roku ogłoszenia modelu </a:t>
            </a:r>
            <a:r>
              <a:rPr lang="pl-PL" dirty="0" err="1"/>
              <a:t>Blacka-Scholesa</a:t>
            </a:r>
            <a:r>
              <a:rPr lang="pl-PL" dirty="0"/>
              <a:t> na giełdzie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Chicago Board Option Exchange </a:t>
            </a:r>
            <a:r>
              <a:rPr lang="pl-PL" dirty="0"/>
              <a:t>(CBOE) utworzonej przez Chicago Board of Trade </a:t>
            </a:r>
          </a:p>
          <a:p>
            <a:pPr algn="just"/>
            <a:r>
              <a:rPr lang="pl-PL" dirty="0"/>
              <a:t>na początku lat osiemdziesiątych wprowadzono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opcje na kursy walutowe, indeksy giełdowe oraz kontrakty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futures</a:t>
            </a:r>
            <a:r>
              <a:rPr lang="pl-PL" dirty="0"/>
              <a:t>. </a:t>
            </a:r>
          </a:p>
          <a:p>
            <a:pPr algn="just"/>
            <a:r>
              <a:rPr lang="pl-PL" dirty="0"/>
              <a:t>znacznie wcześniej, bo już w 1972 roku, rozpoczęto obrót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kontraktami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futures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kursy walutowe</a:t>
            </a:r>
            <a:r>
              <a:rPr lang="pl-PL" dirty="0"/>
              <a:t> na International </a:t>
            </a:r>
            <a:r>
              <a:rPr lang="pl-PL" dirty="0" err="1"/>
              <a:t>Monetary</a:t>
            </a:r>
            <a:r>
              <a:rPr lang="pl-PL" dirty="0"/>
              <a:t> Market (IMM) - oddziale Chicago </a:t>
            </a:r>
            <a:r>
              <a:rPr lang="pl-PL" dirty="0" err="1"/>
              <a:t>Mercantile</a:t>
            </a:r>
            <a:r>
              <a:rPr lang="pl-PL" dirty="0"/>
              <a:t> Exchange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392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pl-PL" sz="3300" dirty="0"/>
              <a:t>DEFINICJA OPCJI I RODZAJE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pl-PL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opcja kupna </a:t>
            </a:r>
            <a:r>
              <a:rPr lang="pl-PL" sz="3500" dirty="0"/>
              <a:t>- </a:t>
            </a:r>
            <a:r>
              <a:rPr lang="pl-PL" sz="3500" u="sng" dirty="0"/>
              <a:t>stanowi dla nabywcy prawo do kupna instrumentu bazowego </a:t>
            </a:r>
            <a:r>
              <a:rPr lang="pl-PL" sz="3500" dirty="0"/>
              <a:t>po z góry określonej cenie oraz na warunkach z góry określonych. Zachodzi sytuacja bardzo podobna do sytuacji nabywcy kontraktu terminowego, z tą jednak różnicą, że w kontrakcie inwestor ma obowiązek nabyć instrument bazowy (nawet jeżeli nie jest to dla niego korzystne), a </a:t>
            </a:r>
            <a:r>
              <a:rPr lang="pl-PL" sz="3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przypadku opcji inwestor ma prawo do nabycia, co oczywiście oznacza, że może z tego prawa nie skorzystać i instrumentu bazowego nie kupować</a:t>
            </a:r>
            <a:r>
              <a:rPr lang="pl-PL" sz="3500" dirty="0"/>
              <a:t>. </a:t>
            </a:r>
          </a:p>
          <a:p>
            <a:pPr marL="0" indent="0" algn="just">
              <a:buNone/>
            </a:pPr>
            <a:endParaRPr lang="pl-PL" sz="3500" dirty="0"/>
          </a:p>
          <a:p>
            <a:pPr algn="just"/>
            <a:r>
              <a:rPr lang="pl-PL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opcja sprzedaży - k</a:t>
            </a:r>
            <a:r>
              <a:rPr lang="pl-PL" sz="3500" dirty="0"/>
              <a:t>upując ten typ opcji, </a:t>
            </a:r>
            <a:r>
              <a:rPr lang="pl-PL" sz="3500" u="sng" dirty="0"/>
              <a:t>otrzymujemy prawo do sprzedaży instrumentu bazowego</a:t>
            </a:r>
            <a:r>
              <a:rPr lang="pl-PL" sz="3500" dirty="0"/>
              <a:t>. Tu możemy doszukać się analogii do postępowania wystawcy kontraktu, który również sprzedaje instrument bazowy w terminie wykonania. </a:t>
            </a:r>
            <a:r>
              <a:rPr lang="pl-PL" sz="3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Wystawca kontraktu jest jednak zobligowany przystąpić w terminie wykonania kontraktu do transakcji sprzedaży, natomiast nabywca opcji sprzedaży decyduje, czy skorzysta z prawa sprzedaży, czy też nie</a:t>
            </a:r>
            <a:r>
              <a:rPr lang="pl-PL" sz="3500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 przypadku tych obu rodzajów opcji muszą być określone trzy wielkości, którymi są: </a:t>
            </a:r>
          </a:p>
          <a:p>
            <a:pPr marL="0" indent="0" algn="just">
              <a:buNone/>
            </a:pPr>
            <a:r>
              <a:rPr lang="pl-PL" dirty="0"/>
              <a:t>-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instrumentu podstawowego </a:t>
            </a:r>
            <a:r>
              <a:rPr lang="pl-PL" dirty="0"/>
              <a:t>podlegającego transakcji kupna lub sprzedaży;</a:t>
            </a:r>
          </a:p>
          <a:p>
            <a:pPr marL="0" indent="0" algn="just">
              <a:buNone/>
            </a:pPr>
            <a:r>
              <a:rPr lang="pl-PL" dirty="0"/>
              <a:t>- 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ustalona cena</a:t>
            </a:r>
            <a:r>
              <a:rPr lang="pl-PL" dirty="0"/>
              <a:t>, po jakiej ma prawo być dokonana transakcja, cena ta zwana jest ceną wykonania, lub ceną realizacji; </a:t>
            </a:r>
          </a:p>
          <a:p>
            <a:pPr marL="0" indent="0" algn="just">
              <a:buNone/>
            </a:pPr>
            <a:r>
              <a:rPr lang="pl-PL" dirty="0"/>
              <a:t>-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</a:t>
            </a:r>
            <a:r>
              <a:rPr lang="pl-PL" dirty="0"/>
              <a:t>, w którym można kupić lub sprzedać instrument podstawowy, tzn. wykonać opcję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829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pl-PL" sz="3000" dirty="0"/>
              <a:t>DEFINICJA OPCJI I RODZAJE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Pytanie, kto jest stroną w transakcji z nabywcą opcji (kupna i sprzedaży)? </a:t>
            </a:r>
          </a:p>
          <a:p>
            <a:pPr marL="0" indent="0" algn="ctr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nią wystawca opcji (inwestor, który udziela nabywcy praw wynikających</a:t>
            </a:r>
          </a:p>
          <a:p>
            <a:pPr marL="0" indent="0" algn="ctr">
              <a:buNone/>
            </a:pP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opcji)</a:t>
            </a:r>
          </a:p>
          <a:p>
            <a:pPr marL="0" indent="0" algn="ctr">
              <a:buNone/>
            </a:pP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sz="3300" dirty="0"/>
              <a:t>Wystawiając opcję, tym samym zobowiązujemy się (na żądanie nabywcy) do zawarcia z nim transakcji kupna/sprzedaży instrumentu bazowego, czyli:</a:t>
            </a:r>
          </a:p>
          <a:p>
            <a:pPr marL="0" indent="0" algn="just">
              <a:buNone/>
            </a:pPr>
            <a:r>
              <a:rPr lang="pl-PL" sz="3300" dirty="0"/>
              <a:t>• </a:t>
            </a: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wystawiając opcję kupna</a:t>
            </a:r>
            <a:r>
              <a:rPr lang="pl-PL" sz="3300" dirty="0"/>
              <a:t>, zobowiązujemy się (na żądanie nabywcy tej opcji) do sprzedaży instrumentu bazowego.</a:t>
            </a:r>
          </a:p>
          <a:p>
            <a:pPr marL="0" indent="0" algn="just">
              <a:buNone/>
            </a:pPr>
            <a:r>
              <a:rPr lang="pl-PL" sz="3300" dirty="0"/>
              <a:t>natomiast</a:t>
            </a:r>
          </a:p>
          <a:p>
            <a:pPr marL="0" indent="0" algn="just">
              <a:buNone/>
            </a:pPr>
            <a:r>
              <a:rPr lang="pl-PL" sz="3300" dirty="0"/>
              <a:t>• </a:t>
            </a: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wystawiając opcję sprzedaży</a:t>
            </a:r>
            <a:r>
              <a:rPr lang="pl-PL" sz="3300" dirty="0"/>
              <a:t>, zobowiązujemy się (na żądanie nabywcy tej opcji) do kupna instrumentu bazowego</a:t>
            </a:r>
          </a:p>
          <a:p>
            <a:pPr marL="0" indent="0" algn="just">
              <a:buNone/>
            </a:pPr>
            <a:endParaRPr lang="pl-PL" sz="3300" b="1" dirty="0"/>
          </a:p>
          <a:p>
            <a:pPr marL="0" indent="0" algn="just">
              <a:buNone/>
            </a:pPr>
            <a:r>
              <a:rPr lang="pl-PL" sz="3300" b="1" dirty="0"/>
              <a:t>Posiadacz</a:t>
            </a:r>
            <a:r>
              <a:rPr lang="pl-PL" sz="3300" dirty="0"/>
              <a:t> opcji ma </a:t>
            </a:r>
            <a:r>
              <a:rPr lang="pl-PL" sz="3300" b="1" dirty="0"/>
              <a:t>długą pozycję </a:t>
            </a:r>
            <a:r>
              <a:rPr lang="pl-PL" sz="3300" dirty="0"/>
              <a:t>(</a:t>
            </a:r>
            <a:r>
              <a:rPr lang="pl-PL" sz="3300" dirty="0" err="1"/>
              <a:t>long</a:t>
            </a:r>
            <a:r>
              <a:rPr lang="pl-PL" sz="3300" dirty="0"/>
              <a:t>), zaś </a:t>
            </a:r>
            <a:r>
              <a:rPr lang="pl-PL" sz="3300" b="1" dirty="0"/>
              <a:t>wystawca</a:t>
            </a:r>
            <a:r>
              <a:rPr lang="pl-PL" sz="3300" dirty="0"/>
              <a:t> opcji ma </a:t>
            </a:r>
            <a:r>
              <a:rPr lang="pl-PL" sz="3300" b="1" dirty="0"/>
              <a:t>krótką pozycję </a:t>
            </a:r>
            <a:r>
              <a:rPr lang="pl-PL" sz="3300" dirty="0"/>
              <a:t>(</a:t>
            </a:r>
            <a:r>
              <a:rPr lang="pl-PL" sz="3300" dirty="0" err="1"/>
              <a:t>short</a:t>
            </a:r>
            <a:r>
              <a:rPr lang="pl-PL" sz="3300" dirty="0"/>
              <a:t>). </a:t>
            </a:r>
          </a:p>
          <a:p>
            <a:pPr marL="0" indent="0" algn="just">
              <a:buNone/>
            </a:pPr>
            <a:endParaRPr lang="pl-PL" sz="3300" dirty="0"/>
          </a:p>
          <a:p>
            <a:pPr marL="0" indent="0" algn="ctr">
              <a:buNone/>
            </a:pP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praw i obowiązków wynikających z tego instrumentu nie jest dla stron transakcji identyczny</a:t>
            </a:r>
          </a:p>
          <a:p>
            <a:pPr marL="0" indent="0" algn="just">
              <a:buNone/>
            </a:pPr>
            <a:endParaRPr lang="pl-PL" sz="3300" dirty="0"/>
          </a:p>
          <a:p>
            <a:pPr marL="0" indent="0" algn="just">
              <a:buNone/>
            </a:pPr>
            <a:r>
              <a:rPr lang="pl-PL" sz="3300" u="sng" dirty="0"/>
              <a:t>Posiadacz opcji ma prawo</a:t>
            </a:r>
            <a:r>
              <a:rPr lang="pl-PL" sz="3300" dirty="0"/>
              <a:t>, zaś </a:t>
            </a:r>
            <a:r>
              <a:rPr lang="pl-PL" sz="3300" u="sng" dirty="0"/>
              <a:t>Wystawca opcji przyjmuje zobowiązanie</a:t>
            </a:r>
            <a:r>
              <a:rPr lang="pl-PL" sz="3300" dirty="0"/>
              <a:t>, za opcję posiadacz musi zapłacić wystawcy. </a:t>
            </a:r>
          </a:p>
          <a:p>
            <a:pPr marL="0" indent="0" algn="just">
              <a:buNone/>
            </a:pPr>
            <a:endParaRPr lang="pl-PL" sz="3300" dirty="0"/>
          </a:p>
          <a:p>
            <a:pPr marL="0" indent="0" algn="just">
              <a:buNone/>
            </a:pPr>
            <a:r>
              <a:rPr lang="pl-PL" sz="3300" b="1" dirty="0"/>
              <a:t>Cena opcji </a:t>
            </a:r>
            <a:r>
              <a:rPr lang="pl-PL" sz="3300" dirty="0"/>
              <a:t>nazywana jest często </a:t>
            </a:r>
            <a:r>
              <a:rPr lang="pl-PL" sz="3300" b="1" dirty="0"/>
              <a:t>premią</a:t>
            </a:r>
            <a:r>
              <a:rPr lang="pl-PL" sz="3300" dirty="0"/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199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pl-PL" sz="3000" dirty="0"/>
              <a:t>Opcja kupna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94928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3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/>
              <a:t>Zachowanie posiadacza opcji kupna w terminie wygaśnięcia na przykładzie opcji na akcje  Orange Polska (OPL) z kursem wykonania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zł</a:t>
            </a:r>
            <a:r>
              <a:rPr lang="pl-PL" dirty="0"/>
              <a:t>. Na jedną opcję przypada 100 sztuk akcji tej spółki.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Wariant 1) </a:t>
            </a:r>
            <a:r>
              <a:rPr lang="pl-PL" dirty="0"/>
              <a:t>– w terminie wygaśnięcia opcji kurs akcji OPL na Giełdzie wynosi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zł.</a:t>
            </a:r>
          </a:p>
          <a:p>
            <a:pPr marL="0" indent="0" algn="just">
              <a:buNone/>
            </a:pPr>
            <a:r>
              <a:rPr lang="pl-PL" dirty="0"/>
              <a:t>•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posiadacz opcji kupna skorzysta z przysługującego mu prawa </a:t>
            </a:r>
            <a:r>
              <a:rPr lang="pl-PL" dirty="0"/>
              <a:t>i w efekcie wykonania opcji kupi 100 akcji OPL po kursie 26 zł,</a:t>
            </a:r>
          </a:p>
          <a:p>
            <a:pPr marL="0" indent="0" algn="just">
              <a:buNone/>
            </a:pPr>
            <a:r>
              <a:rPr lang="pl-PL" dirty="0"/>
              <a:t>• jest to dla niego opłacalne, gdyż kupił akcje taniej, niż mógłby to zrobić na Giełdzie,</a:t>
            </a:r>
          </a:p>
          <a:p>
            <a:pPr marL="0" indent="0" algn="just">
              <a:buNone/>
            </a:pPr>
            <a:r>
              <a:rPr lang="pl-PL" dirty="0"/>
              <a:t>• na tej operacji zaoszczędził 100 zł, bo taką kwotę musiałby zapłacić więcej, gdyby chciał kupić 100 akcji na Giełdzie po bieżącej cenie rynkowej. Można zatem stwierdzić, że inwestor zyskał 100 zł.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Wariant 2) – w terminie wygaśnięcia opcji kurs akcji OPL na Giełdzie wynosi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zł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r>
              <a:rPr lang="pl-PL" dirty="0"/>
              <a:t>•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posiadacz opcji kupna nie skorzysta z przysługującego mu prawa</a:t>
            </a:r>
            <a:r>
              <a:rPr lang="pl-PL" dirty="0"/>
              <a:t>, gdyż kupno opcji w efekcie wykonania jest dla niego nieopłacalne. Taniej może kupić akcje OPL na Giełdzie po bieżącej cenie rynkowej.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Wniosek</a:t>
            </a:r>
          </a:p>
          <a:p>
            <a:pPr marL="0" indent="0" algn="just">
              <a:buNone/>
            </a:pPr>
            <a:r>
              <a:rPr lang="pl-PL" dirty="0"/>
              <a:t>Analiza przykładu pokazuje, że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posiadacz </a:t>
            </a:r>
            <a:r>
              <a:rPr lang="pl-PL" sz="4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opcji kupna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 opcję, jeśli kurs instrumentu bazowego będzie </a:t>
            </a:r>
            <a:r>
              <a:rPr lang="pl-PL" sz="4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wyższy od kursu wykonania opcji</a:t>
            </a:r>
            <a:r>
              <a:rPr lang="pl-PL" dirty="0"/>
              <a:t>. Nabywca opcji kupna oczekuje zatem wzrostu wartości instrumentu bazowego.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367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pl-PL" sz="3000" dirty="0"/>
              <a:t>Opcja sprzedaży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02877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4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/>
              <a:t>Zachowanie posiadacza opcji sprzedaży w terminie wygaśnięcia na przykładzie opcji na akcje Orange Polska z kursem wykonania 24 zł. Na jedną opcję przypada 100 sztuk akcji tej spółki.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Wariant 1) </a:t>
            </a:r>
            <a:r>
              <a:rPr lang="pl-PL" dirty="0"/>
              <a:t>– w terminie wygaśnięcia opcji kurs akcji OPL na Giełdzie wynosi 22 zł.</a:t>
            </a:r>
          </a:p>
          <a:p>
            <a:pPr marL="0" indent="0" algn="just">
              <a:buNone/>
            </a:pPr>
            <a:r>
              <a:rPr lang="pl-PL" dirty="0"/>
              <a:t>•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posiadacz opcji sprzedaży skorzysta z przysługującego mu prawa </a:t>
            </a:r>
            <a:r>
              <a:rPr lang="pl-PL" dirty="0"/>
              <a:t>i w efekcie wykonania opcji sprzeda posiadane 100 sztuk akcji OPL po kursie 24 zł,</a:t>
            </a:r>
          </a:p>
          <a:p>
            <a:pPr marL="0" indent="0" algn="just">
              <a:buNone/>
            </a:pPr>
            <a:r>
              <a:rPr lang="pl-PL" dirty="0"/>
              <a:t>• jest to dla niego opłacalne, gdyż wykonując opcję, sprzedaje akcje drożej niż mógłby to zrobić na Giełdzie,</a:t>
            </a:r>
          </a:p>
          <a:p>
            <a:pPr marL="0" indent="0" algn="just">
              <a:buNone/>
            </a:pPr>
            <a:r>
              <a:rPr lang="pl-PL" dirty="0"/>
              <a:t>• na całej operacji zyskuje 200 zł (o tyle jest większa jego kwota przychodu z tytułu sprzedaży akcji w efekcie wykonania opcji niż w przypadku ich sprzedaży na rynku).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Wariant 2) – w terminie wygaśnięcia opcji kurs akcji OPL na Giełdzie wynosi 25 zł.</a:t>
            </a:r>
          </a:p>
          <a:p>
            <a:pPr marL="0" indent="0" algn="just">
              <a:buNone/>
            </a:pPr>
            <a:r>
              <a:rPr lang="pl-PL" dirty="0"/>
              <a:t>•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posiadacz opcji sprzedaży nie skorzysta w przysługującego mu prawa</a:t>
            </a:r>
            <a:r>
              <a:rPr lang="pl-PL" dirty="0"/>
              <a:t>, gdyż bardziej opłacalne jest sprzedanie posiadanych akcji na Giełdzie. W ten sposób otrzyma wyższą kwotę przychodu niż w efekcie wykonania opcji.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Wniosek:</a:t>
            </a:r>
          </a:p>
          <a:p>
            <a:pPr marL="0" indent="0" algn="just">
              <a:buNone/>
            </a:pPr>
            <a:r>
              <a:rPr lang="pl-PL" dirty="0"/>
              <a:t>Analiza przykładu pokazuje, że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posiadacz </a:t>
            </a:r>
            <a:r>
              <a:rPr lang="pl-PL" sz="4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opcji sprzedaży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 opcję, jeżeli kurs instrumentu bazowego będzie</a:t>
            </a:r>
            <a:r>
              <a:rPr lang="pl-PL" sz="4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niższy od kursu wykonania opcji</a:t>
            </a:r>
            <a:r>
              <a:rPr lang="pl-PL" dirty="0"/>
              <a:t>. Nabywca opcji sprzedaży oczekuje zatem spadków wartości instrumentu bazowego.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943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l-PL" dirty="0"/>
              <a:t>Sposoby rozliczania opcji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87727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Nabywca opcji </a:t>
            </a:r>
            <a:r>
              <a:rPr lang="pl-PL" dirty="0"/>
              <a:t>decyduje, czy dojdzie do pieniężnego rozliczenia. Zgłosi opcję do wykonania wówczas, gdy będzie to dla niego korzystne, czyli kwota rozliczenia będzie dodatnia.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sz="2900" dirty="0"/>
              <a:t>Algorytmy na kalkulacje kwoty rozliczenia </a:t>
            </a:r>
            <a:r>
              <a:rPr lang="pl-PL" sz="2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opcji kupna</a:t>
            </a:r>
            <a:r>
              <a:rPr lang="pl-PL" sz="2900" dirty="0"/>
              <a:t>: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500" dirty="0"/>
              <a:t>(S – X) x m</a:t>
            </a:r>
          </a:p>
          <a:p>
            <a:pPr marL="0" indent="0" algn="just">
              <a:buNone/>
            </a:pPr>
            <a:endParaRPr lang="pl-PL" sz="2300" dirty="0"/>
          </a:p>
          <a:p>
            <a:pPr marL="0" indent="0" algn="just">
              <a:buNone/>
            </a:pPr>
            <a:r>
              <a:rPr lang="pl-PL" sz="2300" dirty="0"/>
              <a:t>gdzie:</a:t>
            </a:r>
          </a:p>
          <a:p>
            <a:pPr marL="0" indent="0" algn="just">
              <a:buNone/>
            </a:pPr>
            <a:r>
              <a:rPr lang="pl-PL" sz="2300" dirty="0"/>
              <a:t>S – kurs instrumentu bazowego</a:t>
            </a:r>
          </a:p>
          <a:p>
            <a:pPr marL="0" indent="0" algn="just">
              <a:buNone/>
            </a:pPr>
            <a:r>
              <a:rPr lang="pl-PL" sz="2300" dirty="0"/>
              <a:t>X – kurs wykonania opcji</a:t>
            </a:r>
          </a:p>
          <a:p>
            <a:pPr marL="0" indent="0" algn="just">
              <a:buNone/>
            </a:pPr>
            <a:r>
              <a:rPr lang="pl-PL" sz="2300" dirty="0"/>
              <a:t>m – mnożnik, dla opcji na akcje określa liczbę akcji przypadających na jedną opcję (dla opcji akcyjnych notowanych na GPW zawsze wynosi 100), a dla opcji na indeks określa wartość jednego punktu indeksowego (dla opcji indeksowych notowanych na GPW zawsze wynosi 10 zł)</a:t>
            </a:r>
          </a:p>
          <a:p>
            <a:pPr marL="0" indent="0" algn="just">
              <a:buNone/>
            </a:pPr>
            <a:endParaRPr lang="pl-PL" sz="2300" dirty="0"/>
          </a:p>
          <a:p>
            <a:pPr marL="0" indent="0" algn="just">
              <a:buNone/>
            </a:pPr>
            <a:r>
              <a:rPr lang="pl-PL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danych z przykładu 3</a:t>
            </a:r>
            <a:r>
              <a:rPr lang="pl-PL" sz="2300" dirty="0"/>
              <a:t> -  nabywca opcji kupna wykona opcję, ponieważ kurs instrumentu</a:t>
            </a:r>
          </a:p>
          <a:p>
            <a:pPr marL="0" indent="0" algn="just">
              <a:buNone/>
            </a:pPr>
            <a:r>
              <a:rPr lang="pl-PL" sz="2300" dirty="0"/>
              <a:t>bazowego (S = 27 zł) jest powyżej kursu wykonania opcji (X = 26 zł).</a:t>
            </a:r>
          </a:p>
          <a:p>
            <a:pPr marL="0" indent="0" algn="just">
              <a:buNone/>
            </a:pPr>
            <a:endParaRPr lang="pl-PL" sz="2300" dirty="0"/>
          </a:p>
          <a:p>
            <a:pPr marL="0" indent="0" algn="just">
              <a:buNone/>
            </a:pPr>
            <a:r>
              <a:rPr lang="pl-PL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Kwota rozliczenia = (S – X) x m = (27 zł – 26 zł) x 100 akcji = 100 zł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773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pl-PL" dirty="0"/>
              <a:t>Sposoby rozliczania opcji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8847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Nabywca opcji sprzedaży </a:t>
            </a:r>
            <a:r>
              <a:rPr lang="pl-PL" dirty="0"/>
              <a:t>zgłosi wypłatę kwoty rozliczenia, jeżeli wartość instrumentu bazowego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spadnie poniżej kursu wykonania opcji</a:t>
            </a:r>
            <a:r>
              <a:rPr lang="pl-PL" dirty="0"/>
              <a:t>. Kwota rozliczenia stanowi wartość, o którą instrument bazowy spadnie poniżej kursu wykonania.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opcji sprzedaży</a:t>
            </a:r>
            <a:r>
              <a:rPr lang="pl-PL" dirty="0"/>
              <a:t>: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900" dirty="0"/>
              <a:t>(X – S) x m</a:t>
            </a:r>
          </a:p>
          <a:p>
            <a:pPr marL="0" indent="0">
              <a:buNone/>
            </a:pPr>
            <a:endParaRPr lang="pl-PL" sz="2300" dirty="0"/>
          </a:p>
          <a:p>
            <a:pPr marL="0" indent="0">
              <a:buNone/>
            </a:pPr>
            <a:r>
              <a:rPr lang="pl-PL" sz="2300" dirty="0"/>
              <a:t>gdzie:</a:t>
            </a:r>
          </a:p>
          <a:p>
            <a:pPr marL="0" indent="0">
              <a:buNone/>
            </a:pPr>
            <a:r>
              <a:rPr lang="pl-PL" sz="2300" dirty="0"/>
              <a:t>S – kurs instrumentu bazowego</a:t>
            </a:r>
          </a:p>
          <a:p>
            <a:pPr marL="0" indent="0">
              <a:buNone/>
            </a:pPr>
            <a:r>
              <a:rPr lang="pl-PL" sz="2300" dirty="0"/>
              <a:t>X – kurs wykonania opcji</a:t>
            </a:r>
          </a:p>
          <a:p>
            <a:pPr marL="0" indent="0">
              <a:buNone/>
            </a:pPr>
            <a:r>
              <a:rPr lang="pl-PL" sz="2300" dirty="0"/>
              <a:t>m – mnożnik</a:t>
            </a:r>
          </a:p>
          <a:p>
            <a:pPr marL="0" indent="0">
              <a:buNone/>
            </a:pPr>
            <a:endParaRPr lang="pl-PL" sz="2300" dirty="0"/>
          </a:p>
          <a:p>
            <a:pPr marL="0" indent="0">
              <a:buNone/>
            </a:pPr>
            <a:r>
              <a:rPr lang="pl-PL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danych z przykładu 4 </a:t>
            </a:r>
            <a:r>
              <a:rPr lang="pl-PL" sz="2300" dirty="0"/>
              <a:t>-  nabywca opcji sprzedaży wykona opcję, ponieważ kurs instrumentu bazowego (S = 22 zł) jest poniżej kursu wykonania opcji (X = 24 zł).</a:t>
            </a:r>
          </a:p>
          <a:p>
            <a:pPr marL="0" indent="0">
              <a:buNone/>
            </a:pPr>
            <a:endParaRPr lang="pl-PL" sz="2300" dirty="0"/>
          </a:p>
          <a:p>
            <a:pPr marL="0" indent="0">
              <a:buNone/>
            </a:pPr>
            <a:r>
              <a:rPr lang="pl-PL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Kwota rozliczenia = (X – S ) x m = (24 zł – 22 zł) x 100 akcji = 200 zł</a:t>
            </a:r>
          </a:p>
          <a:p>
            <a:pPr marL="0" indent="0">
              <a:buNone/>
            </a:pPr>
            <a:endParaRPr lang="pl-PL" sz="23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205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dirty="0"/>
              <a:t>Ile kosztują opcje?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Kupując opcję</a:t>
            </a:r>
            <a:r>
              <a:rPr lang="pl-PL" sz="1900" dirty="0"/>
              <a:t>, płacimy jej cenę zwaną </a:t>
            </a:r>
            <a:r>
              <a:rPr lang="pl-PL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premią </a:t>
            </a:r>
            <a:r>
              <a:rPr lang="pl-PL" sz="19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opcyjną</a:t>
            </a:r>
            <a:r>
              <a:rPr lang="pl-PL" sz="1900" dirty="0"/>
              <a:t>. Cena opcji jest wyznaczana na rynku tak, jak cena każdego innego instrumentu finansowego. </a:t>
            </a:r>
          </a:p>
          <a:p>
            <a:pPr marL="0" indent="0" algn="just">
              <a:buNone/>
            </a:pPr>
            <a:r>
              <a:rPr lang="pl-PL" sz="1900" dirty="0"/>
              <a:t>Cenę opcji wyznacza kurs, po którym zawarliśmy transakcję kupna (mamy zatem wpływ na to, po jakiej cenie opcję kupimy). Kwota do zapłacenia (premia) to kurs transakcji przemnożony przez mnożnik w instrumencie.</a:t>
            </a:r>
          </a:p>
          <a:p>
            <a:pPr marL="0" indent="0" algn="just">
              <a:buNone/>
            </a:pPr>
            <a:endParaRPr lang="pl-PL" sz="1900" dirty="0"/>
          </a:p>
          <a:p>
            <a:pPr marL="0" indent="0" algn="just">
              <a:buNone/>
            </a:pPr>
            <a:endParaRPr lang="pl-PL" sz="1900" dirty="0"/>
          </a:p>
          <a:p>
            <a:pPr marL="0" indent="0" algn="just">
              <a:buNone/>
            </a:pPr>
            <a:r>
              <a:rPr lang="pl-PL" sz="1900" dirty="0"/>
              <a:t>Przykład 7.</a:t>
            </a:r>
          </a:p>
          <a:p>
            <a:pPr marL="0" indent="0" algn="just">
              <a:buNone/>
            </a:pPr>
            <a:r>
              <a:rPr lang="pl-PL" sz="1900" dirty="0"/>
              <a:t>• Kupujemy opcję na WIG20 po kursie 23 pkt. Mnożnik w opcjach na WIG20 wynosi 10 zł. Premia </a:t>
            </a:r>
            <a:r>
              <a:rPr lang="pl-PL" sz="1900" dirty="0" err="1"/>
              <a:t>opcyjna</a:t>
            </a:r>
            <a:r>
              <a:rPr lang="pl-PL" sz="1900" dirty="0"/>
              <a:t> wyniesie </a:t>
            </a:r>
            <a:r>
              <a:rPr lang="pl-PL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23x10 = 230,00 zł</a:t>
            </a:r>
            <a:r>
              <a:rPr lang="pl-PL" sz="1900" dirty="0"/>
              <a:t>.</a:t>
            </a:r>
          </a:p>
          <a:p>
            <a:pPr marL="0" indent="0" algn="just">
              <a:buNone/>
            </a:pPr>
            <a:r>
              <a:rPr lang="pl-PL" sz="1900" dirty="0"/>
              <a:t>• Kupujemy opcje na Orange Polska po kursie 0,55 zł. Mnożnik w opcji na OPL wynosi 100. Premia </a:t>
            </a:r>
            <a:r>
              <a:rPr lang="pl-PL" sz="1900" dirty="0" err="1"/>
              <a:t>opcyjna</a:t>
            </a:r>
            <a:r>
              <a:rPr lang="pl-PL" sz="1900" dirty="0"/>
              <a:t> wyniesie 0,55x100 = 55,00 zł.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0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pl-PL" sz="3000" dirty="0"/>
              <a:t>W którą opcję zainwestować?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980728"/>
            <a:ext cx="9001000" cy="5740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/>
              <a:t>Inwestor musi podjąć następujące decyzje:</a:t>
            </a:r>
          </a:p>
          <a:p>
            <a:pPr marL="0" indent="0">
              <a:buNone/>
            </a:pPr>
            <a:endParaRPr lang="pl-PL" sz="1600" dirty="0"/>
          </a:p>
          <a:p>
            <a:pPr marL="0" indent="0" algn="just">
              <a:buNone/>
            </a:pPr>
            <a:r>
              <a:rPr lang="pl-PL" sz="1600" b="1" i="1" dirty="0"/>
              <a:t>a) wybór instrumentu bazowego</a:t>
            </a:r>
          </a:p>
          <a:p>
            <a:pPr marL="0" indent="0" algn="just">
              <a:buNone/>
            </a:pPr>
            <a:r>
              <a:rPr lang="pl-PL" sz="1600" dirty="0"/>
              <a:t>Fundamentalną decyzją jest wybór instrumentu bazowego. Przede wszystkim od tej decyzji jest uzależnione powodzenie naszej inwestycji. Jeżeli wybierzemy instrument bazowy, którego wartość zmieni się zgodnie z naszymi oczekiwaniami, wówczas na pewno na kupionych opcjach zarobimy.</a:t>
            </a:r>
          </a:p>
          <a:p>
            <a:pPr marL="0" indent="0" algn="just">
              <a:buNone/>
            </a:pPr>
            <a:endParaRPr lang="pl-PL" sz="1600" dirty="0"/>
          </a:p>
          <a:p>
            <a:pPr marL="0" indent="0" algn="just">
              <a:buNone/>
            </a:pPr>
            <a:r>
              <a:rPr lang="pl-PL" sz="1600" b="1" i="1" dirty="0"/>
              <a:t>b) typ opcji</a:t>
            </a:r>
          </a:p>
          <a:p>
            <a:pPr marL="0" indent="0" algn="just">
              <a:buNone/>
            </a:pPr>
            <a:r>
              <a:rPr lang="pl-PL" sz="1600" dirty="0"/>
              <a:t>Typ opcji wskazuje, jakich zmian wartości instrumentu bazowego oczekujemy. Jeżeli chcemy zarabiać na wzrostach, wówczas oczywiście kupujemy opcje kupna. Jeżeli chcemy zarobić na spadkach – kupujemy opcje sprzedaży.</a:t>
            </a:r>
          </a:p>
          <a:p>
            <a:pPr marL="0" indent="0" algn="just">
              <a:buNone/>
            </a:pPr>
            <a:endParaRPr lang="pl-PL" sz="1600" dirty="0"/>
          </a:p>
          <a:p>
            <a:pPr marL="0" indent="0" algn="just">
              <a:buNone/>
            </a:pPr>
            <a:r>
              <a:rPr lang="pl-PL" sz="1600" b="1" i="1" dirty="0"/>
              <a:t>c) kurs wykonania</a:t>
            </a:r>
          </a:p>
          <a:p>
            <a:pPr marL="0" indent="0" algn="just">
              <a:buNone/>
            </a:pPr>
            <a:r>
              <a:rPr lang="pl-PL" sz="1600" dirty="0"/>
              <a:t>Już wiemy, że jest to wartość, której przekroczenie przez kurs instrumentu bazowego gwarantuje wypłatę w terminie wygaśnięcia opcji kwoty rozliczenia. Na rynku są do wyboru opcje z licznymi kursami wykonania – bliższymi i bardziej odległymi od bieżącej wartości instrumentu bazowego.</a:t>
            </a:r>
          </a:p>
          <a:p>
            <a:pPr marL="0" indent="0" algn="just">
              <a:buNone/>
            </a:pPr>
            <a:endParaRPr lang="pl-PL" sz="1600" dirty="0"/>
          </a:p>
          <a:p>
            <a:pPr marL="0" indent="0" algn="just">
              <a:buNone/>
            </a:pPr>
            <a:r>
              <a:rPr lang="pl-PL" sz="1600" b="1" i="1" dirty="0"/>
              <a:t>d) termin wygaśnięcia</a:t>
            </a:r>
          </a:p>
          <a:p>
            <a:pPr marL="0" indent="0" algn="just">
              <a:buNone/>
            </a:pPr>
            <a:r>
              <a:rPr lang="pl-PL" sz="1600" dirty="0"/>
              <a:t>Do wyboru jest zawsze kilka terminów (patrz standard instrumentu dostępny na stronie www.pochodne.gpw.pl). Wybieramy ten termin, na który przewidujemy określoną zmianę wartości instrumentu bazowego.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459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pl-PL" dirty="0"/>
              <a:t>Opcje na GPW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38</a:t>
            </a:fld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844275"/>
              </p:ext>
            </p:extLst>
          </p:nvPr>
        </p:nvGraphicFramePr>
        <p:xfrm>
          <a:off x="1475656" y="692696"/>
          <a:ext cx="5688631" cy="598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kusz" r:id="rId2" imgW="5210129" imgH="8448651" progId="Excel.Sheet.12">
                  <p:embed/>
                </p:oleObj>
              </mc:Choice>
              <mc:Fallback>
                <p:oleObj name="Arkusz" r:id="rId2" imgW="5210129" imgH="84486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5656" y="692696"/>
                        <a:ext cx="5688631" cy="598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278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A6B3C4-9C61-D471-D3D7-CFC617299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Dziękuję za uwagę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E11705-C6DB-9F50-ADA7-8565535C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39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2542AA8-A939-99A7-67B4-2A93E5CC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6" y="5595025"/>
            <a:ext cx="226790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Instrumenty pochodne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/>
              <a:t>Zgodnie z art. 2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ustawy o funduszach inwestycyjnych</a:t>
            </a:r>
            <a:r>
              <a:rPr lang="pl-PL" dirty="0"/>
              <a:t>, przez pojęcie instrumentów pochodnych rozumie się prawa majątkowe, których cena rynkowa zależy bezpośrednio lub pośrednio od ceny lub wartości papierów wartościowych, których cena rynkowa z kolei, bezpośrednio lub pośrednio zależy od kształtowania się ceny rynkowej walut obcych lub od zmiany wysokości stóp procentowych.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 pochodny </a:t>
            </a:r>
            <a:r>
              <a:rPr lang="pl-PL" dirty="0"/>
              <a:t>opracowuje się w taki sposób, aby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niekorzystnym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zmianom wartości instrumentu podstawowego zawsze towarzyszyły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korzystne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zmiany instrumentu pochodnego. </a:t>
            </a:r>
          </a:p>
          <a:p>
            <a:pPr marL="0" indent="0" algn="just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Straty z tytułu instrumentu podstawowego powinny być rekompensowane dochodami z tytułu instrumentu pochodnego.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8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Klasyfikacja instrumentów pochodnych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/>
              <a:t>Ze względu na relację, jaka występuje pomiędzy tymi stronami, wyróżnia się:</a:t>
            </a:r>
          </a:p>
          <a:p>
            <a:pPr marL="0" indent="0" algn="just">
              <a:buNone/>
            </a:pPr>
            <a:endParaRPr lang="pl-PL" dirty="0"/>
          </a:p>
          <a:p>
            <a:pPr algn="just">
              <a:buFontTx/>
              <a:buChar char="-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kontrakty terminowe </a:t>
            </a:r>
            <a:r>
              <a:rPr lang="pl-PL" dirty="0"/>
              <a:t>- są to instrumenty, w których </a:t>
            </a:r>
            <a:r>
              <a:rPr lang="pl-PL" u="sng" dirty="0"/>
              <a:t>obie strony przyjmują zobowiązania, są </a:t>
            </a:r>
            <a:r>
              <a:rPr lang="pl-PL" b="1" u="sng" dirty="0"/>
              <a:t>symetryczne</a:t>
            </a:r>
            <a:r>
              <a:rPr lang="pl-PL" u="sng" dirty="0"/>
              <a:t> – obydwie strony maja obowiązek kupna/sprzedaży instrumentu bazowego, a zysk jednej strony jest strata drugiej.</a:t>
            </a:r>
          </a:p>
          <a:p>
            <a:pPr marL="0" indent="0" algn="just">
              <a:buNone/>
            </a:pPr>
            <a:endParaRPr lang="pl-PL" u="sng" dirty="0"/>
          </a:p>
          <a:p>
            <a:pPr marL="0" indent="0" algn="just">
              <a:buNone/>
            </a:pPr>
            <a:r>
              <a:rPr lang="pl-PL" dirty="0"/>
              <a:t>-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opcje</a:t>
            </a:r>
            <a:r>
              <a:rPr lang="pl-PL" dirty="0"/>
              <a:t> - są to instrumenty, w których </a:t>
            </a:r>
            <a:r>
              <a:rPr lang="pl-PL" u="sng" dirty="0"/>
              <a:t>jedna strona nabywa prawo, a       </a:t>
            </a:r>
          </a:p>
          <a:p>
            <a:pPr marL="0" indent="0" algn="just">
              <a:buNone/>
            </a:pPr>
            <a:r>
              <a:rPr lang="pl-PL" dirty="0"/>
              <a:t>     </a:t>
            </a:r>
            <a:r>
              <a:rPr lang="pl-PL" u="sng" dirty="0"/>
              <a:t>druga przyjmuje zobowiązanie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Ze względu na miejsce obrotu wyróżniamy:</a:t>
            </a:r>
          </a:p>
          <a:p>
            <a:pPr marL="0" indent="0" algn="just">
              <a:buNone/>
            </a:pPr>
            <a:r>
              <a:rPr lang="pl-PL" dirty="0"/>
              <a:t>- giełdowe instrumenty pochodne,</a:t>
            </a:r>
          </a:p>
          <a:p>
            <a:pPr marL="0" indent="0" algn="just">
              <a:buNone/>
            </a:pPr>
            <a:r>
              <a:rPr lang="pl-PL" dirty="0"/>
              <a:t>- pozagiełdowe instrumenty pochodne.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71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CELE STOSOWANIA INSTRUMENTU POCHODNEGO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zabezpieczanie się przed ryzykiem</a:t>
            </a:r>
          </a:p>
          <a:p>
            <a:pPr marL="0" indent="0" algn="ctr">
              <a:buNone/>
            </a:pPr>
            <a:endParaRPr lang="pl-PL" dirty="0"/>
          </a:p>
          <a:p>
            <a:pPr algn="just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spekulacja</a:t>
            </a:r>
            <a:r>
              <a:rPr lang="pl-PL" dirty="0"/>
              <a:t> z wykorzystaniem instrumentów pochodnych występuje wtedy, gdy jedyna transakcja podmiotu to transakcja kupna lub sprzedaży instrumentu pochodnego. </a:t>
            </a:r>
          </a:p>
          <a:p>
            <a:pPr algn="just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arbitraż</a:t>
            </a:r>
            <a:r>
              <a:rPr lang="pl-PL" dirty="0"/>
              <a:t> z wykorzystaniem instrumentów pochodnych występuje wtedy, gdy podmiot dokonuje dwie lub więcej transakcji, z zastosowaniem instrumentu pochodnego i instrumentu podstawowego w celu uzyskania dochodu bez ponoszenia ryzyka i bez dodatkowych nakładów</a:t>
            </a:r>
          </a:p>
          <a:p>
            <a:pPr algn="just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hedging</a:t>
            </a:r>
            <a:r>
              <a:rPr lang="pl-PL" dirty="0"/>
              <a:t> - skuteczny sposób na ograniczanie ryzyka zmiany cen instrumentu bazowego – np. transakcje terminowe, w kontrakcie ustalona jest cena dostawy.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35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pl-PL" sz="3200" dirty="0"/>
              <a:t>KLASYFIKACJA INSTRUMENTÓW POCHODNYCH ZE WZGLĘDU NA INSTRUMENT PODSTAWOWY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instrumenty pochodne na akcje </a:t>
            </a:r>
          </a:p>
          <a:p>
            <a:r>
              <a:rPr lang="pl-PL" dirty="0"/>
              <a:t>instrumenty pochodne na indeksy giełdowe  </a:t>
            </a:r>
          </a:p>
          <a:p>
            <a:r>
              <a:rPr lang="pl-PL" dirty="0"/>
              <a:t>instrumenty pochodne na waluty</a:t>
            </a:r>
          </a:p>
          <a:p>
            <a:r>
              <a:rPr lang="pl-PL" dirty="0"/>
              <a:t>instrumenty pochodne na stopę procentową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12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3469"/>
          </a:xfrm>
        </p:spPr>
        <p:txBody>
          <a:bodyPr>
            <a:normAutofit fontScale="90000"/>
          </a:bodyPr>
          <a:lstStyle/>
          <a:p>
            <a:r>
              <a:rPr lang="pl-PL" dirty="0"/>
              <a:t>Kontrakty terminowe na GPW w Polsce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8</a:t>
            </a:fld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67848"/>
              </p:ext>
            </p:extLst>
          </p:nvPr>
        </p:nvGraphicFramePr>
        <p:xfrm>
          <a:off x="899592" y="1324366"/>
          <a:ext cx="7563469" cy="566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962244" imgH="5279844" progId="Word.Document.12">
                  <p:embed/>
                </p:oleObj>
              </mc:Choice>
              <mc:Fallback>
                <p:oleObj name="Dokument" r:id="rId2" imgW="5962244" imgH="52798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9592" y="1324366"/>
                        <a:ext cx="7563469" cy="5669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45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300" dirty="0"/>
              <a:t>DEFINICJA KONTRAKTU TERMINOWEGO „FUTURES”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Kontrakt terminowy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futures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/>
              <a:t>jest to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zobowiązanie dwóch stron </a:t>
            </a:r>
            <a:r>
              <a:rPr lang="pl-PL" u="sng" dirty="0"/>
              <a:t>do zrealizowania transakcji kupna – sprzedaży </a:t>
            </a:r>
            <a:r>
              <a:rPr lang="pl-PL" dirty="0"/>
              <a:t>pewnej liczby instrumentu podstawowego po określonej cenie w ustalonym okresie.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Kontrakt terminowy jest charakteryzowany przez trzy wielkości: </a:t>
            </a:r>
          </a:p>
          <a:p>
            <a:pPr algn="just"/>
            <a:r>
              <a:rPr lang="pl-PL" dirty="0"/>
              <a:t>liczba instrumentu podstawowego podlegającego transakcji kupna lub sprzedaży; </a:t>
            </a:r>
          </a:p>
          <a:p>
            <a:pPr algn="just"/>
            <a:r>
              <a:rPr lang="pl-PL" dirty="0"/>
              <a:t>ustalona cena, po jakiej musi być dokonana transakcja, nazywana ceną dostawy lub ceną kontraktu; </a:t>
            </a:r>
          </a:p>
          <a:p>
            <a:pPr algn="just"/>
            <a:r>
              <a:rPr lang="pl-PL" dirty="0"/>
              <a:t>termin, w którym należy dokonać transakcji.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Bardzo ważnym elementem umowy jest uzgodnienie ceny, po której w przyszłości inwestorzy rozliczą swój kontrakt </a:t>
            </a:r>
            <a:r>
              <a:rPr lang="pl-PL" dirty="0"/>
              <a:t>(cena ta nazywana jest ceną terminową lub ceną </a:t>
            </a:r>
            <a:r>
              <a:rPr lang="pl-PL" dirty="0" err="1"/>
              <a:t>futures</a:t>
            </a:r>
            <a:r>
              <a:rPr lang="pl-PL" dirty="0"/>
              <a:t>). </a:t>
            </a:r>
            <a:r>
              <a:rPr lang="pl-PL" u="sng" dirty="0"/>
              <a:t>Pozostałe warunki transakcji, takie jak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ilość instrumentu bazoweg</a:t>
            </a:r>
            <a:r>
              <a:rPr lang="pl-PL" u="sng" dirty="0"/>
              <a:t>o i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dopuszczalne terminy rozliczenia</a:t>
            </a:r>
            <a:r>
              <a:rPr lang="pl-PL" u="sng" dirty="0"/>
              <a:t>, określone są w opracowanej przez Giełdę specyfikacji instrumentu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D7AE-15CF-4F37-B6CB-5F09C1C7311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8359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3281</Words>
  <Application>Microsoft Office PowerPoint</Application>
  <PresentationFormat>Pokaz na ekranie (4:3)</PresentationFormat>
  <Paragraphs>324</Paragraphs>
  <Slides>39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39</vt:i4>
      </vt:variant>
    </vt:vector>
  </HeadingPairs>
  <TitlesOfParts>
    <vt:vector size="44" baseType="lpstr">
      <vt:lpstr>Arial</vt:lpstr>
      <vt:lpstr>Calibri</vt:lpstr>
      <vt:lpstr>Motyw pakietu Office</vt:lpstr>
      <vt:lpstr>Dokument</vt:lpstr>
      <vt:lpstr>Arkusz</vt:lpstr>
      <vt:lpstr>Instrumenty pochodne</vt:lpstr>
      <vt:lpstr>GENEZA INSTRUMENTÓW POCHODNYCH </vt:lpstr>
      <vt:lpstr>GENEZA INSTRUMENTÓW POCHODNYCH </vt:lpstr>
      <vt:lpstr>Instrumenty pochodne</vt:lpstr>
      <vt:lpstr>Klasyfikacja instrumentów pochodnych</vt:lpstr>
      <vt:lpstr>CELE STOSOWANIA INSTRUMENTU POCHODNEGO </vt:lpstr>
      <vt:lpstr>KLASYFIKACJA INSTRUMENTÓW POCHODNYCH ZE WZGLĘDU NA INSTRUMENT PODSTAWOWY </vt:lpstr>
      <vt:lpstr>Kontrakty terminowe na GPW w Polsce</vt:lpstr>
      <vt:lpstr>DEFINICJA KONTRAKTU TERMINOWEGO „FUTURES” </vt:lpstr>
      <vt:lpstr>Różnica między kontraktami</vt:lpstr>
      <vt:lpstr>KONTRAKT TERMINOWY„FUTURES” A AKCJE</vt:lpstr>
      <vt:lpstr>STRONY W KONTRAKCIE FUTURES</vt:lpstr>
      <vt:lpstr>Nazwa kontraktu</vt:lpstr>
      <vt:lpstr>Przykład: kontrakt terminowy na akcje</vt:lpstr>
      <vt:lpstr>SPOSOBY ROZLICZANIA KONTRAKTÓW</vt:lpstr>
      <vt:lpstr>KURS ROZLICZENIA</vt:lpstr>
      <vt:lpstr>KURS ROZLICZENIA</vt:lpstr>
      <vt:lpstr>Depozyty zabezpieczające</vt:lpstr>
      <vt:lpstr>Mnożniki w kontraktach terminowych</vt:lpstr>
      <vt:lpstr>Kurs a wartość kontraktu</vt:lpstr>
      <vt:lpstr>Przykład wyliczenia depozytu</vt:lpstr>
      <vt:lpstr>Prezentacja programu PowerPoint</vt:lpstr>
      <vt:lpstr>Zamknięcie pozycji przed terminem wygaśnięcia</vt:lpstr>
      <vt:lpstr>Mechanizm zamykania pozycji w kontrakcie terminowym</vt:lpstr>
      <vt:lpstr>CELE STOSOWANIA KONTRAKTÓW TERMINOWYCH </vt:lpstr>
      <vt:lpstr>Hedging z wykorzystaniem kontraktów terminowych na WIG20 w celu zabezpieczenia portfela akcji przed spadkiem wartości</vt:lpstr>
      <vt:lpstr>Hedging z wykorzystaniem kontraktów terminowych na WIG20 w celu zabezpieczenia portfela akcji przed spadkiem wartości</vt:lpstr>
      <vt:lpstr>Arbitraż</vt:lpstr>
      <vt:lpstr>Arbitraż</vt:lpstr>
      <vt:lpstr>DEFINICJA OPCJI I RODZAJE </vt:lpstr>
      <vt:lpstr>DEFINICJA OPCJI I RODZAJE </vt:lpstr>
      <vt:lpstr>Opcja kupna</vt:lpstr>
      <vt:lpstr>Opcja sprzedaży</vt:lpstr>
      <vt:lpstr>Sposoby rozliczania opcji</vt:lpstr>
      <vt:lpstr>Sposoby rozliczania opcji</vt:lpstr>
      <vt:lpstr>Ile kosztują opcje?</vt:lpstr>
      <vt:lpstr>W którą opcję zainwestować?</vt:lpstr>
      <vt:lpstr>Opcje na GPW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</dc:creator>
  <cp:lastModifiedBy>Agnieszka Kłos</cp:lastModifiedBy>
  <cp:revision>72</cp:revision>
  <dcterms:created xsi:type="dcterms:W3CDTF">2015-03-22T10:58:40Z</dcterms:created>
  <dcterms:modified xsi:type="dcterms:W3CDTF">2023-10-30T09:22:25Z</dcterms:modified>
</cp:coreProperties>
</file>