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92" r:id="rId3"/>
    <p:sldId id="291" r:id="rId4"/>
    <p:sldId id="293" r:id="rId5"/>
    <p:sldId id="294" r:id="rId6"/>
    <p:sldId id="295" r:id="rId7"/>
    <p:sldId id="296" r:id="rId8"/>
    <p:sldId id="297" r:id="rId9"/>
    <p:sldId id="298" r:id="rId10"/>
    <p:sldId id="299" r:id="rId11"/>
    <p:sldId id="257" r:id="rId12"/>
    <p:sldId id="258" r:id="rId13"/>
    <p:sldId id="259" r:id="rId14"/>
    <p:sldId id="260" r:id="rId15"/>
    <p:sldId id="261" r:id="rId16"/>
    <p:sldId id="274" r:id="rId17"/>
    <p:sldId id="275" r:id="rId18"/>
    <p:sldId id="276" r:id="rId19"/>
    <p:sldId id="277" r:id="rId20"/>
    <p:sldId id="278" r:id="rId21"/>
    <p:sldId id="279" r:id="rId22"/>
    <p:sldId id="280" r:id="rId23"/>
    <p:sldId id="262" r:id="rId24"/>
    <p:sldId id="263" r:id="rId25"/>
    <p:sldId id="264" r:id="rId26"/>
    <p:sldId id="271" r:id="rId27"/>
    <p:sldId id="281" r:id="rId28"/>
    <p:sldId id="300" r:id="rId29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142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A338F-242C-499F-8991-C3757B16A27D}" type="datetimeFigureOut">
              <a:rPr lang="pl-PL" smtClean="0"/>
              <a:t>30.10.2023</a:t>
            </a:fld>
            <a:endParaRPr lang="pl-PL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F1A534-0678-48AE-B460-DADE084B86F4}" type="slidenum">
              <a:rPr lang="pl-PL" smtClean="0"/>
              <a:t>‹#›</a:t>
            </a:fld>
            <a:endParaRPr lang="pl-PL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A338F-242C-499F-8991-C3757B16A27D}" type="datetimeFigureOut">
              <a:rPr lang="pl-PL" smtClean="0"/>
              <a:t>30.10.2023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1A534-0678-48AE-B460-DADE084B86F4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A338F-242C-499F-8991-C3757B16A27D}" type="datetimeFigureOut">
              <a:rPr lang="pl-PL" smtClean="0"/>
              <a:t>30.10.2023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1A534-0678-48AE-B460-DADE084B86F4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A338F-242C-499F-8991-C3757B16A27D}" type="datetimeFigureOut">
              <a:rPr lang="pl-PL" smtClean="0"/>
              <a:t>30.10.2023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1A534-0678-48AE-B460-DADE084B86F4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A338F-242C-499F-8991-C3757B16A27D}" type="datetimeFigureOut">
              <a:rPr lang="pl-PL" smtClean="0"/>
              <a:t>30.10.2023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1A534-0678-48AE-B460-DADE084B86F4}" type="slidenum">
              <a:rPr lang="pl-PL" smtClean="0"/>
              <a:t>‹#›</a:t>
            </a:fld>
            <a:endParaRPr lang="pl-PL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A338F-242C-499F-8991-C3757B16A27D}" type="datetimeFigureOut">
              <a:rPr lang="pl-PL" smtClean="0"/>
              <a:t>30.10.2023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1A534-0678-48AE-B460-DADE084B86F4}" type="slidenum">
              <a:rPr lang="pl-PL" smtClean="0"/>
              <a:t>‹#›</a:t>
            </a:fld>
            <a:endParaRPr lang="pl-PL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A338F-242C-499F-8991-C3757B16A27D}" type="datetimeFigureOut">
              <a:rPr lang="pl-PL" smtClean="0"/>
              <a:t>30.10.2023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1A534-0678-48AE-B460-DADE084B86F4}" type="slidenum">
              <a:rPr lang="pl-PL" smtClean="0"/>
              <a:t>‹#›</a:t>
            </a:fld>
            <a:endParaRPr lang="pl-PL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A338F-242C-499F-8991-C3757B16A27D}" type="datetimeFigureOut">
              <a:rPr lang="pl-PL" smtClean="0"/>
              <a:t>30.10.2023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1A534-0678-48AE-B460-DADE084B86F4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A338F-242C-499F-8991-C3757B16A27D}" type="datetimeFigureOut">
              <a:rPr lang="pl-PL" smtClean="0"/>
              <a:t>30.10.2023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1A534-0678-48AE-B460-DADE084B86F4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A338F-242C-499F-8991-C3757B16A27D}" type="datetimeFigureOut">
              <a:rPr lang="pl-PL" smtClean="0"/>
              <a:t>30.10.2023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1A534-0678-48AE-B460-DADE084B86F4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A338F-242C-499F-8991-C3757B16A27D}" type="datetimeFigureOut">
              <a:rPr lang="pl-PL" smtClean="0"/>
              <a:t>30.10.2023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1A534-0678-48AE-B460-DADE084B86F4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F22A338F-242C-499F-8991-C3757B16A27D}" type="datetimeFigureOut">
              <a:rPr lang="pl-PL" smtClean="0"/>
              <a:t>30.10.2023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3FF1A534-0678-48AE-B460-DADE084B86F4}" type="slidenum">
              <a:rPr lang="pl-PL" smtClean="0"/>
              <a:t>‹#›</a:t>
            </a:fld>
            <a:endParaRPr lang="pl-PL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eur-lex.europa.eu/legal-content/PL/TXT/PDF/?Uri=celex:32014r0480&amp;from=p" TargetMode="External"/><Relationship Id="rId7" Type="http://schemas.openxmlformats.org/officeDocument/2006/relationships/hyperlink" Target="http://eur-lex.europa.eu/legal-content/PL/TXT/PDF/?Uri=celex:32014r0821&amp;from=pl" TargetMode="External"/><Relationship Id="rId2" Type="http://schemas.openxmlformats.org/officeDocument/2006/relationships/hyperlink" Target="http://eur-lex.europa.eu/legal-content/PL/TXT/PDF/?Uri=celex:32013r1303&amp;from=p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eur-lex.europa.eu/legal-content/PL/TXT/PDF/?Uri=celex:32014r0964&amp;from=pl" TargetMode="External"/><Relationship Id="rId5" Type="http://schemas.openxmlformats.org/officeDocument/2006/relationships/hyperlink" Target="http://eur-lex.europa.eu/legal-content/PL/TXT/PDF/?Uri=celex:32014r0547&amp;from=pl" TargetMode="External"/><Relationship Id="rId4" Type="http://schemas.openxmlformats.org/officeDocument/2006/relationships/hyperlink" Target="http://eur-lex.europa.eu/legal-content/PL/TXT/PDF/?Uri=celex:32012r0966&amp;from=pl" TargetMode="Externa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fi-compass.eu/resources/ec?Keys=&amp;field_workstream_tid=all&amp;field_content_country_tid=all&amp;sort_by=created&amp;sort_order=desc" TargetMode="External"/><Relationship Id="rId3" Type="http://schemas.openxmlformats.org/officeDocument/2006/relationships/hyperlink" Target="https://www.fi-compass.eu/publication/ec-regulatory-guidance/ec-regulatory-guidance-guidance-member-states-article-374-cpr" TargetMode="External"/><Relationship Id="rId7" Type="http://schemas.openxmlformats.org/officeDocument/2006/relationships/hyperlink" Target="https://www.fi-compass.eu/publication/ec-regulatory-guidance/new-guidance-note-about-interest-and-other-gains-generated" TargetMode="External"/><Relationship Id="rId2" Type="http://schemas.openxmlformats.org/officeDocument/2006/relationships/hyperlink" Target="https://www.fi-compass.eu/publication/ec-regulatory-guidance/ec-regulatory-guidance-guidance-member-states-article-372-cpr-e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fi-compass.eu/publication/ec-regulatory-guidance/new-guidelines-combining-european-structural-and-investment-funds" TargetMode="External"/><Relationship Id="rId5" Type="http://schemas.openxmlformats.org/officeDocument/2006/relationships/hyperlink" Target="https://www.fi-compass.eu/publication/ec-regulatory-guidance/ec-regulatory-guidance-guidance-member-states" TargetMode="External"/><Relationship Id="rId4" Type="http://schemas.openxmlformats.org/officeDocument/2006/relationships/hyperlink" Target="https://www.fi-compass.eu/publication/ec-regulatory-guidance/european-structural-and-investment-funds-guidance-member-states" TargetMode="Externa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gk.pl/fundusze-i-programy/jessica-2/" TargetMode="External"/><Relationship Id="rId2" Type="http://schemas.openxmlformats.org/officeDocument/2006/relationships/hyperlink" Target="https://pozyczkiunijne.bgk.pl/" TargetMode="Externa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sz="4000" dirty="0"/>
              <a:t>Finanse Unii Europejskiej </a:t>
            </a:r>
            <a:br>
              <a:rPr lang="pl-PL" sz="4000" dirty="0"/>
            </a:br>
            <a:br>
              <a:rPr lang="pl-PL" sz="4000" dirty="0"/>
            </a:br>
            <a:r>
              <a:rPr lang="pl-PL" sz="4000" dirty="0"/>
              <a:t>Instrumenty finansowe EFSI 2014-2020</a:t>
            </a:r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id="{67CBAF62-1F63-8E17-8FA5-9B482F406CC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9552" y="5661248"/>
            <a:ext cx="2267909" cy="6462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40549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115616" y="260648"/>
            <a:ext cx="7773338" cy="576064"/>
          </a:xfrm>
        </p:spPr>
        <p:txBody>
          <a:bodyPr>
            <a:noAutofit/>
          </a:bodyPr>
          <a:lstStyle/>
          <a:p>
            <a:r>
              <a:rPr lang="pl-PL" sz="2400" dirty="0"/>
              <a:t>Europejski Fundusz Rozwoju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85331" y="1052736"/>
            <a:ext cx="7773339" cy="5688632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pl-PL" dirty="0"/>
              <a:t>Europejski Fundusz Rozwoju (ang. </a:t>
            </a:r>
            <a:r>
              <a:rPr lang="pl-PL" dirty="0" err="1"/>
              <a:t>European</a:t>
            </a:r>
            <a:r>
              <a:rPr lang="pl-PL" dirty="0"/>
              <a:t> Development Fund – EDF) jest głównym instrumentem finansowym, przy pomocy którego Unia Europejska wspiera współpracę </a:t>
            </a:r>
            <a:r>
              <a:rPr lang="pl-P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 rzecz rozwoju krajów Afryki, Karaibów i Pacyfiku (AKP) </a:t>
            </a:r>
            <a:r>
              <a:rPr lang="pl-PL" dirty="0"/>
              <a:t>oraz </a:t>
            </a:r>
            <a:r>
              <a:rPr lang="pl-P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Krajów i Terytoriów Zamorskich (KTZ). </a:t>
            </a:r>
          </a:p>
          <a:p>
            <a:pPr algn="just"/>
            <a:r>
              <a:rPr lang="pl-PL" dirty="0"/>
              <a:t>Fundusz powstał na mocy art. 131 i 136 traktatu rzymskiego o utworzeniu EWG jako Fundusz Rozwoju Krajów i Terytoriów Zamorskich.</a:t>
            </a:r>
          </a:p>
          <a:p>
            <a:pPr algn="just"/>
            <a:r>
              <a:rPr lang="pl-PL" dirty="0"/>
              <a:t>pierwotnym zadaniem było stymulowanie przemian w państwach będących terytoriami zamorskimi (które w tym czasie były wiąż skolonizowane i połączone więzami historycznymi z Holandią, Belgią, Francją i Włochami) oraz rozwój handlu między Wspólnotami a tymi krajami. </a:t>
            </a:r>
          </a:p>
          <a:p>
            <a:pPr algn="just"/>
            <a:r>
              <a:rPr lang="pl-PL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EFR jest instrumentem pozabudżetowym UE finansowanym przez jej państwa członkowskie</a:t>
            </a:r>
            <a:r>
              <a:rPr lang="pl-PL" dirty="0"/>
              <a:t>. </a:t>
            </a:r>
          </a:p>
          <a:p>
            <a:pPr algn="just"/>
            <a:r>
              <a:rPr lang="pl-PL" dirty="0"/>
              <a:t>Podlega on własnym regułom finansowym, a jego zarządzaniem zajmuje się Komisja Europejska poprzez Komitet EFR. </a:t>
            </a:r>
          </a:p>
          <a:p>
            <a:pPr algn="just"/>
            <a:r>
              <a:rPr lang="pl-P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Głównym celem Funduszu jest redukcja ubóstwa w krajach AKP i KTZ oraz wspieranie działań na rzecz pokoju i bezpieczeństwa, stabilności politycznej i demokratycznej tych państw</a:t>
            </a:r>
            <a:r>
              <a:rPr lang="pl-PL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5053858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0" y="115888"/>
            <a:ext cx="9036050" cy="549275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l-PL" sz="2800" i="1" dirty="0">
                <a:latin typeface="Times New Roman" pitchFamily="18" charset="0"/>
                <a:cs typeface="Times New Roman" pitchFamily="18" charset="0"/>
              </a:rPr>
              <a:t>Instrumenty finansowe – podstawy prawne</a:t>
            </a:r>
          </a:p>
        </p:txBody>
      </p:sp>
      <p:sp>
        <p:nvSpPr>
          <p:cNvPr id="24579" name="Symbol zastępczy zawartości 2"/>
          <p:cNvSpPr>
            <a:spLocks noGrp="1"/>
          </p:cNvSpPr>
          <p:nvPr>
            <p:ph idx="1"/>
          </p:nvPr>
        </p:nvSpPr>
        <p:spPr>
          <a:xfrm>
            <a:off x="107950" y="765175"/>
            <a:ext cx="9036050" cy="5903913"/>
          </a:xfrm>
          <a:prstGeom prst="rect">
            <a:avLst/>
          </a:prstGeom>
        </p:spPr>
        <p:txBody>
          <a:bodyPr>
            <a:normAutofit fontScale="47500" lnSpcReduction="20000"/>
          </a:bodyPr>
          <a:lstStyle/>
          <a:p>
            <a:pPr marL="0" indent="0"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pl-PL" altLang="pl-PL" sz="2800" b="1" cap="none" dirty="0"/>
          </a:p>
          <a:p>
            <a:pPr marL="0" indent="0"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l-PL" altLang="pl-PL" sz="2800" b="1" cap="none" dirty="0"/>
              <a:t>1) Rozporządzenia Unijne</a:t>
            </a:r>
          </a:p>
          <a:p>
            <a:pPr algn="just" eaLnBrk="1" fontAlgn="auto" hangingPunct="1">
              <a:spcAft>
                <a:spcPts val="0"/>
              </a:spcAft>
              <a:defRPr/>
            </a:pPr>
            <a:r>
              <a:rPr lang="pl-PL" altLang="pl-PL" sz="2800" cap="none" dirty="0"/>
              <a:t>Rozporządzenie PE i Rady (UE) nr 1303/2013 z dnia 17 grudnia 2013 r. Ustanawiającego wspólne przepisy dotyczące europejskiego funduszu rozwoju regionalnego, europejskiego funduszu społecznego, funduszu spójności, europejskiego funduszu rolnego na rzecz rozwoju obszarów wiejskich oraz europejskiego funduszu morskiego i rybackiego oraz ustanawiające przepisy ogólne dotyczące europejskiego funduszu rozwoju regionalnego, europejskiego funduszu społecznego, funduszu spójności i europejskiego funduszu morskiego i rybackiego oraz uchylające rozporządzenie rady (WE) nr 1083/2006 ( tzw. Rozporządzenie ogólne); </a:t>
            </a:r>
            <a:r>
              <a:rPr lang="pl-PL" altLang="pl-PL" sz="2800" cap="none" dirty="0">
                <a:hlinkClick r:id="rId2"/>
              </a:rPr>
              <a:t>http://eur-lex.Europa.Eu/legal-content/PL/TXT/PDF/?Uri=celex:32013r1303&amp;from=pl</a:t>
            </a:r>
            <a:r>
              <a:rPr lang="pl-PL" altLang="pl-PL" sz="2800" cap="none" dirty="0"/>
              <a:t>  </a:t>
            </a:r>
          </a:p>
          <a:p>
            <a:pPr algn="just" eaLnBrk="1" fontAlgn="auto" hangingPunct="1">
              <a:spcAft>
                <a:spcPts val="0"/>
              </a:spcAft>
              <a:defRPr/>
            </a:pPr>
            <a:r>
              <a:rPr lang="pl-PL" altLang="pl-PL" sz="2800" cap="none" dirty="0"/>
              <a:t>Rozporządzenie delegowane Komisji (UE) nr 480/2014 z dnia 3 marca 2014 r. Uzupełniające rozporządzenie parlamentu europejskiego i rady (UE) nr 1303/2013 ustanawiające wspólne przepisy dotyczące europejskiego funduszu rozwoju regionalnego, europejskiego funduszu społecznego, funduszu spójności, europejskiego funduszu rolnego na rzecz rozwoju obszarów wiejskich oraz europejskiego funduszu morskiego i rybackiego oraz ustanawiające przepisy ogólne dotyczące europejskiego funduszu rozwoju regionalnego, europejskiego funduszu społecznego, funduszu spójności i europejskiego funduszu morskiego i rybackiego </a:t>
            </a:r>
            <a:r>
              <a:rPr lang="pl-PL" altLang="pl-PL" sz="2800" cap="none" dirty="0">
                <a:hlinkClick r:id="rId3"/>
              </a:rPr>
              <a:t>http://eur-lex.Europa.Eu/legal-content/PL/TXT/PDF/?Uri=celex:32014r0480&amp;from=p</a:t>
            </a:r>
            <a:endParaRPr lang="pl-PL" altLang="pl-PL" sz="2800" cap="none" dirty="0"/>
          </a:p>
          <a:p>
            <a:pPr algn="just" eaLnBrk="1" fontAlgn="auto" hangingPunct="1">
              <a:spcAft>
                <a:spcPts val="0"/>
              </a:spcAft>
              <a:defRPr/>
            </a:pPr>
            <a:r>
              <a:rPr lang="pl-PL" altLang="pl-PL" sz="2800" cap="none" dirty="0"/>
              <a:t>Rozporządzenie PE i Rady (UE, EURATOM) nr 966/2012 z dnia 25 października 2012 r. W sprawie zasad finansowych mających zastosowanie do budżetu ogólnego unii oraz uchylające rozporządzenie rady (WE, EURATOM) nr 1605/2002 (tzw. Rozporządzenie finansowe); </a:t>
            </a:r>
            <a:r>
              <a:rPr lang="pl-PL" altLang="pl-PL" sz="2800" cap="none" dirty="0">
                <a:hlinkClick r:id="rId4"/>
              </a:rPr>
              <a:t>http://eur-lex.Europa.Eu/legal-content/PL/TXT/PDF/?Uri=celex:32012r0966&amp;from=pl</a:t>
            </a:r>
            <a:r>
              <a:rPr lang="pl-PL" altLang="pl-PL" sz="2800" cap="none" dirty="0"/>
              <a:t>  </a:t>
            </a:r>
          </a:p>
          <a:p>
            <a:pPr algn="just" eaLnBrk="1" fontAlgn="auto" hangingPunct="1">
              <a:spcAft>
                <a:spcPts val="0"/>
              </a:spcAft>
              <a:defRPr/>
            </a:pPr>
            <a:r>
              <a:rPr lang="pl-PL" altLang="pl-PL" sz="2800" cap="none" dirty="0"/>
              <a:t>Rozporządzenie PE i rady (UE, EURATOM) NR 547/2014 z dnia 15 maja 2014 r. Zmieniające rozporządzenie (UE, euratom) nr 966/2012 w sprawie zasad finansowych mających zastosowanie do budżetu ogólnego unii; </a:t>
            </a:r>
            <a:r>
              <a:rPr lang="pl-PL" altLang="pl-PL" sz="2800" cap="none" dirty="0">
                <a:hlinkClick r:id="rId5"/>
              </a:rPr>
              <a:t>http://eur-lex.Europa.Eu/legal-content/PL/TXT/PDF/?Uri=celex:32014r0547&amp;from=pl</a:t>
            </a:r>
            <a:r>
              <a:rPr lang="pl-PL" altLang="pl-PL" sz="2800" cap="none" dirty="0"/>
              <a:t>  </a:t>
            </a:r>
          </a:p>
          <a:p>
            <a:pPr algn="just" eaLnBrk="1" fontAlgn="auto" hangingPunct="1">
              <a:spcAft>
                <a:spcPts val="0"/>
              </a:spcAft>
              <a:defRPr/>
            </a:pPr>
            <a:r>
              <a:rPr lang="pl-PL" altLang="pl-PL" sz="2800" cap="none" dirty="0"/>
              <a:t>Rozporządzenie wykonawcze Komisji (UE) NR 964/2014 z dnia 11 września 2014 r. Ustanawiające zasady stosowania rozporządzenia parlamentu europejskiego i rady (UE) nr 1303/2013 w odniesieniu do standardowych warunków dotyczących instrumentów finansowych; </a:t>
            </a:r>
            <a:r>
              <a:rPr lang="pl-PL" altLang="pl-PL" sz="2800" cap="none" dirty="0">
                <a:hlinkClick r:id="rId6"/>
              </a:rPr>
              <a:t>http://eur-lex.Europa.Eu/legal-content/PL/TXT/PDF/?Uri=celex:32014r0964&amp;from=pl</a:t>
            </a:r>
            <a:r>
              <a:rPr lang="pl-PL" altLang="pl-PL" sz="2800" cap="none" dirty="0"/>
              <a:t>  </a:t>
            </a:r>
          </a:p>
          <a:p>
            <a:pPr algn="just" eaLnBrk="1" fontAlgn="auto" hangingPunct="1">
              <a:spcAft>
                <a:spcPts val="0"/>
              </a:spcAft>
              <a:defRPr/>
            </a:pPr>
            <a:r>
              <a:rPr lang="pl-PL" altLang="pl-PL" sz="2800" cap="none" dirty="0"/>
              <a:t>Rozporządzenie wykonawczego Komisji (UE) NR 821/2014 z dnia 28 lipca 2014 r. Ustanawiające zasady stosowania rozporządzenia parlamentu europejskiego i rady (UE) nr 1303/2013 w zakresie szczegółowych uregulowań dotyczących transferu wkładów z programów i zarządzania nimi, przekazywania sprawozdań z wdrażania instrumentów finansowych, charakterystyki technicznej działań informacyjnych i komunikacyjnych w odniesieniu do operacji oraz systemu rejestracji i przechowywania danych </a:t>
            </a:r>
            <a:r>
              <a:rPr lang="pl-PL" altLang="pl-PL" sz="2800" cap="none" dirty="0">
                <a:hlinkClick r:id="rId7"/>
              </a:rPr>
              <a:t>http://eur-lex.Europa.Eu/legal-content/PL/TXT/PDF/?Uri=celex:32014r0821&amp;from=pl</a:t>
            </a:r>
            <a:r>
              <a:rPr lang="pl-PL" altLang="pl-PL" sz="2800" cap="none" dirty="0"/>
              <a:t>  </a:t>
            </a:r>
          </a:p>
          <a:p>
            <a:pPr algn="just" eaLnBrk="1" fontAlgn="auto" hangingPunct="1">
              <a:spcAft>
                <a:spcPts val="0"/>
              </a:spcAft>
              <a:defRPr/>
            </a:pPr>
            <a:endParaRPr lang="pl-PL" altLang="pl-PL" sz="2800" cap="none" dirty="0"/>
          </a:p>
          <a:p>
            <a:pPr algn="just" eaLnBrk="1" fontAlgn="auto" hangingPunct="1">
              <a:spcAft>
                <a:spcPts val="0"/>
              </a:spcAft>
              <a:defRPr/>
            </a:pPr>
            <a:endParaRPr lang="pl-PL" altLang="pl-PL" sz="2400" dirty="0"/>
          </a:p>
        </p:txBody>
      </p:sp>
      <p:sp>
        <p:nvSpPr>
          <p:cNvPr id="3" name="Symbol zastępczy numeru slajdu 2"/>
          <p:cNvSpPr>
            <a:spLocks noGrp="1"/>
          </p:cNvSpPr>
          <p:nvPr>
            <p:ph type="sldNum" sz="quarter" idx="12"/>
          </p:nvPr>
        </p:nvSpPr>
        <p:spPr>
          <a:xfrm>
            <a:off x="7885113" y="5883275"/>
            <a:ext cx="573087" cy="365125"/>
          </a:xfrm>
          <a:prstGeom prst="rect">
            <a:avLst/>
          </a:prstGeom>
        </p:spPr>
        <p:txBody>
          <a:bodyPr/>
          <a:lstStyle>
            <a:lvl1pPr>
              <a:lnSpc>
                <a:spcPct val="120000"/>
              </a:lnSpc>
              <a:spcBef>
                <a:spcPts val="1000"/>
              </a:spcBef>
              <a:buClr>
                <a:schemeClr val="tx1"/>
              </a:buClr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Tw Cen MT" pitchFamily="34" charset="-18"/>
              </a:defRPr>
            </a:lvl1pPr>
            <a:lvl2pPr marL="742950" indent="-285750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itchFamily="34" charset="0"/>
              <a:buChar char="•"/>
              <a:defRPr>
                <a:solidFill>
                  <a:schemeClr val="tx1"/>
                </a:solidFill>
                <a:latin typeface="Tw Cen MT" pitchFamily="34" charset="-18"/>
              </a:defRPr>
            </a:lvl2pPr>
            <a:lvl3pPr marL="1143000" indent="-228600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itchFamily="34" charset="0"/>
              <a:buChar char="•"/>
              <a:defRPr sz="1600">
                <a:solidFill>
                  <a:schemeClr val="tx1"/>
                </a:solidFill>
                <a:latin typeface="Tw Cen MT" pitchFamily="34" charset="-18"/>
              </a:defRPr>
            </a:lvl3pPr>
            <a:lvl4pPr marL="1600200" indent="-228600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itchFamily="34" charset="0"/>
              <a:buChar char="•"/>
              <a:defRPr sz="1400">
                <a:solidFill>
                  <a:schemeClr val="tx1"/>
                </a:solidFill>
                <a:latin typeface="Tw Cen MT" pitchFamily="34" charset="-18"/>
              </a:defRPr>
            </a:lvl4pPr>
            <a:lvl5pPr marL="2057400" indent="-228600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itchFamily="34" charset="0"/>
              <a:buChar char="•"/>
              <a:defRPr sz="1400">
                <a:solidFill>
                  <a:schemeClr val="tx1"/>
                </a:solidFill>
                <a:latin typeface="Tw Cen MT" pitchFamily="34" charset="-18"/>
              </a:defRPr>
            </a:lvl5pPr>
            <a:lvl6pPr marL="2514600" indent="-2286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tx1"/>
              </a:buClr>
              <a:buFont typeface="Arial" pitchFamily="34" charset="0"/>
              <a:buChar char="•"/>
              <a:defRPr sz="1400">
                <a:solidFill>
                  <a:schemeClr val="tx1"/>
                </a:solidFill>
                <a:latin typeface="Tw Cen MT" pitchFamily="34" charset="-18"/>
              </a:defRPr>
            </a:lvl6pPr>
            <a:lvl7pPr marL="2971800" indent="-2286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tx1"/>
              </a:buClr>
              <a:buFont typeface="Arial" pitchFamily="34" charset="0"/>
              <a:buChar char="•"/>
              <a:defRPr sz="1400">
                <a:solidFill>
                  <a:schemeClr val="tx1"/>
                </a:solidFill>
                <a:latin typeface="Tw Cen MT" pitchFamily="34" charset="-18"/>
              </a:defRPr>
            </a:lvl7pPr>
            <a:lvl8pPr marL="3429000" indent="-2286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tx1"/>
              </a:buClr>
              <a:buFont typeface="Arial" pitchFamily="34" charset="0"/>
              <a:buChar char="•"/>
              <a:defRPr sz="1400">
                <a:solidFill>
                  <a:schemeClr val="tx1"/>
                </a:solidFill>
                <a:latin typeface="Tw Cen MT" pitchFamily="34" charset="-18"/>
              </a:defRPr>
            </a:lvl8pPr>
            <a:lvl9pPr marL="3886200" indent="-2286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tx1"/>
              </a:buClr>
              <a:buFont typeface="Arial" pitchFamily="34" charset="0"/>
              <a:buChar char="•"/>
              <a:defRPr sz="1400">
                <a:solidFill>
                  <a:schemeClr val="tx1"/>
                </a:solidFill>
                <a:latin typeface="Tw Cen MT" pitchFamily="34" charset="-18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fld id="{8F4DD7F8-F33F-4D77-94AC-7FDE55D10845}" type="slidenum">
              <a:rPr lang="pl-PL" altLang="pl-PL" sz="1400">
                <a:latin typeface="Times New Roman" pitchFamily="18" charset="0"/>
              </a:rPr>
              <a:pPr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t>11</a:t>
            </a:fld>
            <a:endParaRPr lang="pl-PL" altLang="pl-PL" sz="140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51993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85800" y="0"/>
            <a:ext cx="7772400" cy="47625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pl-PL" sz="2800" dirty="0"/>
              <a:t>Instrumenty finansowe – podstawy prawne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0" y="836613"/>
            <a:ext cx="9144000" cy="5905500"/>
          </a:xfrm>
          <a:prstGeom prst="rect">
            <a:avLst/>
          </a:prstGeom>
        </p:spPr>
        <p:txBody>
          <a:bodyPr>
            <a:normAutofit fontScale="25000" lnSpcReduction="20000"/>
          </a:bodyPr>
          <a:lstStyle/>
          <a:p>
            <a:pPr marL="0" indent="0" eaLnBrk="1" hangingPunct="1">
              <a:buFont typeface="Arial" pitchFamily="34" charset="0"/>
              <a:buNone/>
              <a:defRPr/>
            </a:pPr>
            <a:r>
              <a:rPr lang="pl-PL" sz="4800" b="1" dirty="0"/>
              <a:t>2</a:t>
            </a:r>
            <a:r>
              <a:rPr lang="pl-PL" sz="5600" b="1" cap="none" dirty="0"/>
              <a:t>) Wytyczne do Rozporządzenia Ogólnego (1303/2013)</a:t>
            </a:r>
          </a:p>
          <a:p>
            <a:pPr eaLnBrk="1" hangingPunct="1">
              <a:defRPr/>
            </a:pPr>
            <a:r>
              <a:rPr lang="pl-PL" sz="5600" cap="none" dirty="0"/>
              <a:t>EC Regulatory </a:t>
            </a:r>
            <a:r>
              <a:rPr lang="pl-PL" sz="5600" cap="none" dirty="0" err="1"/>
              <a:t>Guidance</a:t>
            </a:r>
            <a:r>
              <a:rPr lang="pl-PL" sz="5600" cap="none" dirty="0"/>
              <a:t>: </a:t>
            </a:r>
            <a:r>
              <a:rPr lang="pl-PL" sz="5600" cap="none" dirty="0" err="1"/>
              <a:t>Guidance</a:t>
            </a:r>
            <a:r>
              <a:rPr lang="pl-PL" sz="5600" cap="none" dirty="0"/>
              <a:t> For </a:t>
            </a:r>
            <a:r>
              <a:rPr lang="pl-PL" sz="5600" cap="none" dirty="0" err="1"/>
              <a:t>Member</a:t>
            </a:r>
            <a:r>
              <a:rPr lang="pl-PL" sz="5600" cap="none" dirty="0"/>
              <a:t> </a:t>
            </a:r>
            <a:r>
              <a:rPr lang="pl-PL" sz="5600" cap="none" dirty="0" err="1"/>
              <a:t>States</a:t>
            </a:r>
            <a:r>
              <a:rPr lang="pl-PL" sz="5600" cap="none" dirty="0"/>
              <a:t> On </a:t>
            </a:r>
            <a:r>
              <a:rPr lang="pl-PL" sz="5600" cap="none" dirty="0" err="1"/>
              <a:t>Article</a:t>
            </a:r>
            <a:r>
              <a:rPr lang="pl-PL" sz="5600" cap="none" dirty="0"/>
              <a:t> 37(2) </a:t>
            </a:r>
            <a:r>
              <a:rPr lang="pl-PL" sz="5600" cap="none" dirty="0" err="1"/>
              <a:t>cpr</a:t>
            </a:r>
            <a:r>
              <a:rPr lang="pl-PL" sz="5600" cap="none" dirty="0"/>
              <a:t>– ex-</a:t>
            </a:r>
            <a:r>
              <a:rPr lang="pl-PL" sz="5600" cap="none" dirty="0" err="1"/>
              <a:t>ante</a:t>
            </a:r>
            <a:r>
              <a:rPr lang="pl-PL" sz="5600" cap="none" dirty="0"/>
              <a:t> </a:t>
            </a:r>
            <a:r>
              <a:rPr lang="pl-PL" sz="5600" cap="none" dirty="0" err="1"/>
              <a:t>assessment</a:t>
            </a:r>
            <a:r>
              <a:rPr lang="pl-PL" sz="5600" cap="none" dirty="0"/>
              <a:t>; </a:t>
            </a:r>
            <a:r>
              <a:rPr lang="pl-PL" sz="5600" cap="none" dirty="0">
                <a:hlinkClick r:id="rId2"/>
              </a:rPr>
              <a:t>https://www.Fi-compass.Eu/publication/ec-regulatory-guidance/ec-regulatory-guidance-guidance-member-states-article-372-cpr-ex</a:t>
            </a:r>
            <a:r>
              <a:rPr lang="pl-PL" sz="5600" cap="none" dirty="0"/>
              <a:t> </a:t>
            </a:r>
          </a:p>
          <a:p>
            <a:pPr eaLnBrk="1" hangingPunct="1">
              <a:defRPr/>
            </a:pPr>
            <a:r>
              <a:rPr lang="pl-PL" sz="5600" cap="none" dirty="0" err="1"/>
              <a:t>Guidance</a:t>
            </a:r>
            <a:r>
              <a:rPr lang="pl-PL" sz="5600" cap="none" dirty="0"/>
              <a:t> For </a:t>
            </a:r>
            <a:r>
              <a:rPr lang="pl-PL" sz="5600" cap="none" dirty="0" err="1"/>
              <a:t>Member</a:t>
            </a:r>
            <a:r>
              <a:rPr lang="pl-PL" sz="5600" cap="none" dirty="0"/>
              <a:t> </a:t>
            </a:r>
            <a:r>
              <a:rPr lang="pl-PL" sz="5600" cap="none" dirty="0" err="1"/>
              <a:t>States</a:t>
            </a:r>
            <a:r>
              <a:rPr lang="pl-PL" sz="5600" cap="none" dirty="0"/>
              <a:t> On </a:t>
            </a:r>
            <a:r>
              <a:rPr lang="pl-PL" sz="5600" cap="none" dirty="0" err="1"/>
              <a:t>Article</a:t>
            </a:r>
            <a:r>
              <a:rPr lang="pl-PL" sz="5600" cap="none" dirty="0"/>
              <a:t> 37(4) </a:t>
            </a:r>
            <a:r>
              <a:rPr lang="pl-PL" sz="5600" cap="none" dirty="0" err="1"/>
              <a:t>Cpr</a:t>
            </a:r>
            <a:r>
              <a:rPr lang="pl-PL" sz="5600" cap="none" dirty="0"/>
              <a:t>, </a:t>
            </a:r>
            <a:r>
              <a:rPr lang="pl-PL" sz="5600" cap="none" dirty="0" err="1"/>
              <a:t>Support</a:t>
            </a:r>
            <a:r>
              <a:rPr lang="pl-PL" sz="5600" cap="none" dirty="0"/>
              <a:t> To Enterprises/</a:t>
            </a:r>
            <a:r>
              <a:rPr lang="pl-PL" sz="5600" cap="none" dirty="0" err="1"/>
              <a:t>Working</a:t>
            </a:r>
            <a:r>
              <a:rPr lang="pl-PL" sz="5600" cap="none" dirty="0"/>
              <a:t> Capital; </a:t>
            </a:r>
            <a:r>
              <a:rPr lang="pl-PL" sz="5600" cap="none" dirty="0">
                <a:hlinkClick r:id="rId3"/>
              </a:rPr>
              <a:t>https://www.Fi-compass.Eu/publication/ec-regulatory-guidance/ec-regulatory-guidance-guidance-member-states-article-374-cpr</a:t>
            </a:r>
            <a:r>
              <a:rPr lang="pl-PL" sz="5600" cap="none" dirty="0"/>
              <a:t>  </a:t>
            </a:r>
          </a:p>
          <a:p>
            <a:pPr eaLnBrk="1" hangingPunct="1">
              <a:defRPr/>
            </a:pPr>
            <a:r>
              <a:rPr lang="pl-PL" sz="5600" cap="none" dirty="0"/>
              <a:t>EC </a:t>
            </a:r>
            <a:r>
              <a:rPr lang="pl-PL" sz="5600" cap="none" dirty="0" err="1"/>
              <a:t>Guidance</a:t>
            </a:r>
            <a:r>
              <a:rPr lang="pl-PL" sz="5600" cap="none" dirty="0"/>
              <a:t> </a:t>
            </a:r>
            <a:r>
              <a:rPr lang="pl-PL" sz="5600" cap="none" dirty="0" err="1"/>
              <a:t>Member</a:t>
            </a:r>
            <a:r>
              <a:rPr lang="pl-PL" sz="5600" cap="none" dirty="0"/>
              <a:t> </a:t>
            </a:r>
            <a:r>
              <a:rPr lang="pl-PL" sz="5600" cap="none" dirty="0" err="1"/>
              <a:t>States</a:t>
            </a:r>
            <a:r>
              <a:rPr lang="pl-PL" sz="5600" cap="none" dirty="0"/>
              <a:t> </a:t>
            </a:r>
            <a:r>
              <a:rPr lang="pl-PL" sz="5600" cap="none" dirty="0" err="1"/>
              <a:t>Request</a:t>
            </a:r>
            <a:r>
              <a:rPr lang="pl-PL" sz="5600" cap="none" dirty="0"/>
              <a:t> For </a:t>
            </a:r>
            <a:r>
              <a:rPr lang="pl-PL" sz="5600" cap="none" dirty="0" err="1"/>
              <a:t>Payment</a:t>
            </a:r>
            <a:r>
              <a:rPr lang="pl-PL" sz="5600" cap="none" dirty="0"/>
              <a:t>; https://www.Fi-compass.Eu/publication/ec-regulatory-guidance/ec-regulatory-guidance-guidance-member-states-article-41-cpr </a:t>
            </a:r>
          </a:p>
          <a:p>
            <a:pPr eaLnBrk="1" hangingPunct="1">
              <a:defRPr/>
            </a:pPr>
            <a:r>
              <a:rPr lang="pl-PL" sz="5600" cap="none" dirty="0" err="1"/>
              <a:t>European</a:t>
            </a:r>
            <a:r>
              <a:rPr lang="pl-PL" sz="5600" cap="none" dirty="0"/>
              <a:t> </a:t>
            </a:r>
            <a:r>
              <a:rPr lang="pl-PL" sz="5600" cap="none" dirty="0" err="1"/>
              <a:t>Structural</a:t>
            </a:r>
            <a:r>
              <a:rPr lang="pl-PL" sz="5600" cap="none" dirty="0"/>
              <a:t> and Investment </a:t>
            </a:r>
            <a:r>
              <a:rPr lang="pl-PL" sz="5600" cap="none" dirty="0" err="1"/>
              <a:t>Funds</a:t>
            </a:r>
            <a:r>
              <a:rPr lang="pl-PL" sz="5600" cap="none" dirty="0"/>
              <a:t> </a:t>
            </a:r>
            <a:r>
              <a:rPr lang="pl-PL" sz="5600" cap="none" dirty="0" err="1"/>
              <a:t>Guidance</a:t>
            </a:r>
            <a:r>
              <a:rPr lang="pl-PL" sz="5600" cap="none" dirty="0"/>
              <a:t> for </a:t>
            </a:r>
            <a:r>
              <a:rPr lang="pl-PL" sz="5600" cap="none" dirty="0" err="1"/>
              <a:t>Member</a:t>
            </a:r>
            <a:r>
              <a:rPr lang="pl-PL" sz="5600" cap="none" dirty="0"/>
              <a:t> </a:t>
            </a:r>
            <a:r>
              <a:rPr lang="pl-PL" sz="5600" cap="none" dirty="0" err="1"/>
              <a:t>States</a:t>
            </a:r>
            <a:r>
              <a:rPr lang="pl-PL" sz="5600" cap="none" dirty="0"/>
              <a:t> and </a:t>
            </a:r>
            <a:r>
              <a:rPr lang="pl-PL" sz="5600" cap="none" dirty="0" err="1"/>
              <a:t>Programme</a:t>
            </a:r>
            <a:r>
              <a:rPr lang="pl-PL" sz="5600" cap="none" dirty="0"/>
              <a:t> </a:t>
            </a:r>
            <a:r>
              <a:rPr lang="pl-PL" sz="5600" cap="none" dirty="0" err="1"/>
              <a:t>Authorities</a:t>
            </a:r>
            <a:r>
              <a:rPr lang="pl-PL" sz="5600" cap="none" dirty="0"/>
              <a:t> CPR_37_7_8_9 </a:t>
            </a:r>
            <a:r>
              <a:rPr lang="pl-PL" sz="5600" cap="none" dirty="0" err="1"/>
              <a:t>combination</a:t>
            </a:r>
            <a:r>
              <a:rPr lang="pl-PL" sz="5600" cap="none" dirty="0"/>
              <a:t> of </a:t>
            </a:r>
            <a:r>
              <a:rPr lang="pl-PL" sz="5600" cap="none" dirty="0" err="1"/>
              <a:t>support</a:t>
            </a:r>
            <a:r>
              <a:rPr lang="pl-PL" sz="5600" cap="none" dirty="0"/>
              <a:t> from a </a:t>
            </a:r>
            <a:r>
              <a:rPr lang="pl-PL" sz="5600" cap="none" dirty="0" err="1"/>
              <a:t>financial</a:t>
            </a:r>
            <a:r>
              <a:rPr lang="pl-PL" sz="5600" cap="none" dirty="0"/>
              <a:t> instrument with </a:t>
            </a:r>
            <a:r>
              <a:rPr lang="pl-PL" sz="5600" cap="none" dirty="0" err="1"/>
              <a:t>other</a:t>
            </a:r>
            <a:r>
              <a:rPr lang="pl-PL" sz="5600" cap="none" dirty="0"/>
              <a:t> </a:t>
            </a:r>
            <a:r>
              <a:rPr lang="pl-PL" sz="5600" cap="none" dirty="0" err="1"/>
              <a:t>forms</a:t>
            </a:r>
            <a:r>
              <a:rPr lang="pl-PL" sz="5600" cap="none" dirty="0"/>
              <a:t> of </a:t>
            </a:r>
            <a:r>
              <a:rPr lang="pl-PL" sz="5600" cap="none" dirty="0" err="1"/>
              <a:t>support</a:t>
            </a:r>
            <a:r>
              <a:rPr lang="pl-PL" sz="5600" cap="none" dirty="0"/>
              <a:t> </a:t>
            </a:r>
            <a:r>
              <a:rPr lang="pl-PL" sz="5600" cap="none" dirty="0">
                <a:hlinkClick r:id="rId4"/>
              </a:rPr>
              <a:t>https://www.Fi-compass.Eu/publication/ec-regulatory-guidance/european-structural-and-investment-funds-guidance-member-states</a:t>
            </a:r>
            <a:r>
              <a:rPr lang="pl-PL" sz="5600" cap="none" dirty="0"/>
              <a:t> </a:t>
            </a:r>
          </a:p>
          <a:p>
            <a:pPr eaLnBrk="1" hangingPunct="1">
              <a:defRPr/>
            </a:pPr>
            <a:r>
              <a:rPr lang="pl-PL" sz="5600" cap="none" dirty="0"/>
              <a:t>EC Regulatory </a:t>
            </a:r>
            <a:r>
              <a:rPr lang="pl-PL" sz="5600" cap="none" dirty="0" err="1"/>
              <a:t>Guidance</a:t>
            </a:r>
            <a:r>
              <a:rPr lang="pl-PL" sz="5600" cap="none" dirty="0"/>
              <a:t>: </a:t>
            </a:r>
            <a:r>
              <a:rPr lang="pl-PL" sz="5600" cap="none" dirty="0" err="1"/>
              <a:t>Guidance</a:t>
            </a:r>
            <a:r>
              <a:rPr lang="pl-PL" sz="5600" cap="none" dirty="0"/>
              <a:t> For </a:t>
            </a:r>
            <a:r>
              <a:rPr lang="pl-PL" sz="5600" cap="none" dirty="0" err="1"/>
              <a:t>Member</a:t>
            </a:r>
            <a:r>
              <a:rPr lang="pl-PL" sz="5600" cap="none" dirty="0"/>
              <a:t> </a:t>
            </a:r>
            <a:r>
              <a:rPr lang="pl-PL" sz="5600" cap="none" dirty="0" err="1"/>
              <a:t>States</a:t>
            </a:r>
            <a:r>
              <a:rPr lang="pl-PL" sz="5600" cap="none" dirty="0"/>
              <a:t> On </a:t>
            </a:r>
            <a:r>
              <a:rPr lang="pl-PL" sz="5600" cap="none" dirty="0" err="1"/>
              <a:t>Article</a:t>
            </a:r>
            <a:r>
              <a:rPr lang="pl-PL" sz="5600" cap="none" dirty="0"/>
              <a:t> 42(1)(d) </a:t>
            </a:r>
            <a:r>
              <a:rPr lang="pl-PL" sz="5600" cap="none" dirty="0" err="1"/>
              <a:t>cpr</a:t>
            </a:r>
            <a:r>
              <a:rPr lang="pl-PL" sz="5600" cap="none" dirty="0"/>
              <a:t>– </a:t>
            </a:r>
            <a:r>
              <a:rPr lang="pl-PL" sz="5600" cap="none" dirty="0" err="1"/>
              <a:t>eligible</a:t>
            </a:r>
            <a:r>
              <a:rPr lang="pl-PL" sz="5600" cap="none" dirty="0"/>
              <a:t> management </a:t>
            </a:r>
            <a:r>
              <a:rPr lang="pl-PL" sz="5600" cap="none" dirty="0" err="1"/>
              <a:t>costs</a:t>
            </a:r>
            <a:r>
              <a:rPr lang="pl-PL" sz="5600" cap="none" dirty="0"/>
              <a:t> and </a:t>
            </a:r>
            <a:r>
              <a:rPr lang="pl-PL" sz="5600" cap="none" dirty="0" err="1"/>
              <a:t>fees</a:t>
            </a:r>
            <a:r>
              <a:rPr lang="pl-PL" sz="5600" cap="none" dirty="0"/>
              <a:t>; </a:t>
            </a:r>
            <a:r>
              <a:rPr lang="pl-PL" sz="5600" cap="none" dirty="0">
                <a:hlinkClick r:id="rId5"/>
              </a:rPr>
              <a:t>https://www.Fi-compass.Eu/publication/ec-regulatory-guidance/ec-regulatory-guidance-guidance-member-states</a:t>
            </a:r>
            <a:r>
              <a:rPr lang="pl-PL" sz="5600" cap="none" dirty="0"/>
              <a:t> </a:t>
            </a:r>
          </a:p>
          <a:p>
            <a:pPr eaLnBrk="1" hangingPunct="1">
              <a:defRPr/>
            </a:pPr>
            <a:r>
              <a:rPr lang="pl-PL" sz="5600" cap="none" dirty="0"/>
              <a:t>New </a:t>
            </a:r>
            <a:r>
              <a:rPr lang="pl-PL" sz="5600" cap="none" dirty="0" err="1"/>
              <a:t>Guidelines</a:t>
            </a:r>
            <a:r>
              <a:rPr lang="pl-PL" sz="5600" cap="none" dirty="0"/>
              <a:t> On </a:t>
            </a:r>
            <a:r>
              <a:rPr lang="pl-PL" sz="5600" cap="none" dirty="0" err="1"/>
              <a:t>Combining</a:t>
            </a:r>
            <a:r>
              <a:rPr lang="pl-PL" sz="5600" cap="none" dirty="0"/>
              <a:t> </a:t>
            </a:r>
            <a:r>
              <a:rPr lang="pl-PL" sz="5600" cap="none" dirty="0" err="1"/>
              <a:t>European</a:t>
            </a:r>
            <a:r>
              <a:rPr lang="pl-PL" sz="5600" cap="none" dirty="0"/>
              <a:t> </a:t>
            </a:r>
            <a:r>
              <a:rPr lang="pl-PL" sz="5600" cap="none" dirty="0" err="1"/>
              <a:t>Structural</a:t>
            </a:r>
            <a:r>
              <a:rPr lang="pl-PL" sz="5600" cap="none" dirty="0"/>
              <a:t> And Investment </a:t>
            </a:r>
            <a:r>
              <a:rPr lang="pl-PL" sz="5600" cap="none" dirty="0" err="1"/>
              <a:t>Funds</a:t>
            </a:r>
            <a:r>
              <a:rPr lang="pl-PL" sz="5600" cap="none" dirty="0"/>
              <a:t> With The EFSI; </a:t>
            </a:r>
            <a:r>
              <a:rPr lang="pl-PL" sz="5600" cap="none" dirty="0">
                <a:hlinkClick r:id="rId6"/>
              </a:rPr>
              <a:t>https://www.Fi-compass.Eu/publication/ec-regulatory-guidance/new-guidelines-combining-european-structural-and-investment-funds</a:t>
            </a:r>
            <a:r>
              <a:rPr lang="pl-PL" sz="5600" cap="none" dirty="0"/>
              <a:t> </a:t>
            </a:r>
          </a:p>
          <a:p>
            <a:pPr eaLnBrk="1" hangingPunct="1">
              <a:defRPr/>
            </a:pPr>
            <a:r>
              <a:rPr lang="pl-PL" sz="5600" cap="none" dirty="0"/>
              <a:t>New </a:t>
            </a:r>
            <a:r>
              <a:rPr lang="pl-PL" sz="5600" cap="none" dirty="0" err="1"/>
              <a:t>Guidance</a:t>
            </a:r>
            <a:r>
              <a:rPr lang="pl-PL" sz="5600" cap="none" dirty="0"/>
              <a:t> </a:t>
            </a:r>
            <a:r>
              <a:rPr lang="pl-PL" sz="5600" cap="none" dirty="0" err="1"/>
              <a:t>Note</a:t>
            </a:r>
            <a:r>
              <a:rPr lang="pl-PL" sz="5600" cap="none" dirty="0"/>
              <a:t> </a:t>
            </a:r>
            <a:r>
              <a:rPr lang="pl-PL" sz="5600" cap="none" dirty="0" err="1"/>
              <a:t>About</a:t>
            </a:r>
            <a:r>
              <a:rPr lang="pl-PL" sz="5600" cap="none" dirty="0"/>
              <a:t> </a:t>
            </a:r>
            <a:r>
              <a:rPr lang="pl-PL" sz="5600" cap="none" dirty="0" err="1"/>
              <a:t>Interest</a:t>
            </a:r>
            <a:r>
              <a:rPr lang="pl-PL" sz="5600" cap="none" dirty="0"/>
              <a:t> And </a:t>
            </a:r>
            <a:r>
              <a:rPr lang="pl-PL" sz="5600" cap="none" dirty="0" err="1"/>
              <a:t>Other</a:t>
            </a:r>
            <a:r>
              <a:rPr lang="pl-PL" sz="5600" cap="none" dirty="0"/>
              <a:t> </a:t>
            </a:r>
            <a:r>
              <a:rPr lang="pl-PL" sz="5600" cap="none" dirty="0" err="1"/>
              <a:t>Gains</a:t>
            </a:r>
            <a:r>
              <a:rPr lang="pl-PL" sz="5600" cap="none" dirty="0"/>
              <a:t> </a:t>
            </a:r>
            <a:r>
              <a:rPr lang="pl-PL" sz="5600" cap="none" dirty="0" err="1"/>
              <a:t>Generated</a:t>
            </a:r>
            <a:r>
              <a:rPr lang="pl-PL" sz="5600" cap="none" dirty="0"/>
              <a:t> By </a:t>
            </a:r>
            <a:r>
              <a:rPr lang="pl-PL" sz="5600" cap="none" dirty="0" err="1"/>
              <a:t>European</a:t>
            </a:r>
            <a:r>
              <a:rPr lang="pl-PL" sz="5600" cap="none" dirty="0"/>
              <a:t> </a:t>
            </a:r>
            <a:r>
              <a:rPr lang="pl-PL" sz="5600" cap="none" dirty="0" err="1"/>
              <a:t>Structural</a:t>
            </a:r>
            <a:r>
              <a:rPr lang="pl-PL" sz="5600" cap="none" dirty="0"/>
              <a:t> &amp; Investment </a:t>
            </a:r>
            <a:r>
              <a:rPr lang="pl-PL" sz="5600" cap="none" dirty="0" err="1"/>
              <a:t>Funds</a:t>
            </a:r>
            <a:r>
              <a:rPr lang="pl-PL" sz="5600" cap="none" dirty="0"/>
              <a:t> </a:t>
            </a:r>
            <a:r>
              <a:rPr lang="pl-PL" sz="5600" cap="none" dirty="0" err="1"/>
              <a:t>Support</a:t>
            </a:r>
            <a:r>
              <a:rPr lang="pl-PL" sz="5600" cap="none" dirty="0"/>
              <a:t> </a:t>
            </a:r>
            <a:r>
              <a:rPr lang="pl-PL" sz="5600" cap="none" dirty="0" err="1"/>
              <a:t>Paid</a:t>
            </a:r>
            <a:r>
              <a:rPr lang="pl-PL" sz="5600" cap="none" dirty="0"/>
              <a:t> To Financial Instrument (</a:t>
            </a:r>
            <a:r>
              <a:rPr lang="pl-PL" sz="5600" cap="none" dirty="0" err="1"/>
              <a:t>article</a:t>
            </a:r>
            <a:r>
              <a:rPr lang="pl-PL" sz="5600" cap="none" dirty="0"/>
              <a:t> 43 </a:t>
            </a:r>
            <a:r>
              <a:rPr lang="pl-PL" sz="5600" cap="none" dirty="0" err="1"/>
              <a:t>common</a:t>
            </a:r>
            <a:r>
              <a:rPr lang="pl-PL" sz="5600" cap="none" dirty="0"/>
              <a:t> </a:t>
            </a:r>
            <a:r>
              <a:rPr lang="pl-PL" sz="5600" cap="none" dirty="0" err="1"/>
              <a:t>provisions</a:t>
            </a:r>
            <a:r>
              <a:rPr lang="pl-PL" sz="5600" cap="none" dirty="0"/>
              <a:t> </a:t>
            </a:r>
            <a:r>
              <a:rPr lang="pl-PL" sz="5600" cap="none" dirty="0" err="1"/>
              <a:t>regulation</a:t>
            </a:r>
            <a:r>
              <a:rPr lang="pl-PL" sz="5600" cap="none" dirty="0"/>
              <a:t>) </a:t>
            </a:r>
            <a:r>
              <a:rPr lang="pl-PL" sz="5600" cap="none" dirty="0">
                <a:hlinkClick r:id="rId7"/>
              </a:rPr>
              <a:t>https://www.Fi-compass.Eu/publication/ec-regulatory-guidance/new-guidance-note-about-interest-and-other-gains-generated</a:t>
            </a:r>
            <a:r>
              <a:rPr lang="pl-PL" sz="5600" cap="none" dirty="0"/>
              <a:t> </a:t>
            </a:r>
            <a:endParaRPr lang="pl-PL" sz="5600" dirty="0"/>
          </a:p>
          <a:p>
            <a:pPr eaLnBrk="1" hangingPunct="1">
              <a:defRPr/>
            </a:pPr>
            <a:r>
              <a:rPr lang="pl-PL" sz="5600" cap="none" dirty="0"/>
              <a:t>Pozostałe wytyczne w zakresie instrumentów finansowych dostępne są na stronie internetowej: </a:t>
            </a:r>
            <a:r>
              <a:rPr lang="pl-PL" sz="5600" cap="none" dirty="0">
                <a:hlinkClick r:id="rId8"/>
              </a:rPr>
              <a:t>https://www.Fi-compass.Eu/resources/ec?Keys=&amp;field_workstream_tid=all&amp;field_content_country_tid=all&amp;sort_by=created&amp;sort_order=desc</a:t>
            </a:r>
            <a:endParaRPr lang="pl-PL" sz="5600" cap="none" dirty="0"/>
          </a:p>
          <a:p>
            <a:pPr eaLnBrk="1" hangingPunct="1">
              <a:defRPr/>
            </a:pPr>
            <a:endParaRPr lang="pl-PL" sz="5600" cap="none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>
          <a:xfrm>
            <a:off x="7885113" y="5883275"/>
            <a:ext cx="573087" cy="365125"/>
          </a:xfrm>
          <a:prstGeom prst="rect">
            <a:avLst/>
          </a:prstGeom>
        </p:spPr>
        <p:txBody>
          <a:bodyPr/>
          <a:lstStyle>
            <a:lvl1pPr>
              <a:defRPr sz="4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4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4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4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4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fld id="{5915186C-33DD-4E35-A380-20D0562B86E4}" type="slidenum">
              <a:rPr lang="pl-PL" altLang="pl-PL" sz="1000"/>
              <a:pPr/>
              <a:t>12</a:t>
            </a:fld>
            <a:endParaRPr lang="pl-PL" altLang="pl-PL" sz="1000"/>
          </a:p>
        </p:txBody>
      </p:sp>
    </p:spTree>
    <p:extLst>
      <p:ext uri="{BB962C8B-B14F-4D97-AF65-F5344CB8AC3E}">
        <p14:creationId xmlns:p14="http://schemas.microsoft.com/office/powerpoint/2010/main" val="283531350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85800" y="619125"/>
            <a:ext cx="7772400" cy="217488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pl-PL" sz="2800" dirty="0"/>
              <a:t>Instrumenty finansowe – podstawy prawne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23850" y="1268413"/>
            <a:ext cx="8640763" cy="4522787"/>
          </a:xfrm>
          <a:prstGeom prst="rect">
            <a:avLst/>
          </a:prstGeom>
        </p:spPr>
        <p:txBody>
          <a:bodyPr>
            <a:normAutofit fontScale="92500" lnSpcReduction="10000"/>
          </a:bodyPr>
          <a:lstStyle/>
          <a:p>
            <a:pPr marL="0" indent="0" eaLnBrk="1" hangingPunct="1">
              <a:buFont typeface="Arial" pitchFamily="34" charset="0"/>
              <a:buNone/>
              <a:defRPr/>
            </a:pPr>
            <a:r>
              <a:rPr lang="pl-PL" b="1" cap="none" dirty="0"/>
              <a:t>3) Prawo krajowe, przede wszystkim:</a:t>
            </a:r>
            <a:endParaRPr lang="pl-PL" cap="none" dirty="0"/>
          </a:p>
          <a:p>
            <a:pPr algn="just" eaLnBrk="1" hangingPunct="1">
              <a:defRPr/>
            </a:pPr>
            <a:r>
              <a:rPr lang="pl-PL" cap="none" dirty="0"/>
              <a:t>ustawa z dnia 11 lipca 2014 r. o zasadach realizacji programów w zakresie polityki spójności finansowanych w perspektywie finansowej 2014–2020, która została zmieniona ustawą z dnia 7 lipca 2017 r. O zmianie ustawy o zasadach realizacji programów w zakresie polityki spójności finansowanych w perspektywie finansowej 2014–2020 oraz niektórych innych ustaw (Dz. U. z dnia 2 sierpnia 2017 r., poz. 1475) (art. 28, 29)</a:t>
            </a:r>
          </a:p>
          <a:p>
            <a:pPr algn="just" eaLnBrk="1" hangingPunct="1">
              <a:defRPr/>
            </a:pPr>
            <a:r>
              <a:rPr lang="pl-PL" cap="none" dirty="0"/>
              <a:t>ustawa z dnia 22 czerwca 2016 r. o zmianie ustawy – prawo zamówień publicznych oraz niektórych innych ustaw (Dz. U. z dnia 13 lipca 2016 r., poz. 1020)</a:t>
            </a:r>
          </a:p>
          <a:p>
            <a:pPr algn="just" eaLnBrk="1" hangingPunct="1">
              <a:defRPr/>
            </a:pPr>
            <a:r>
              <a:rPr lang="pl-PL" cap="none" dirty="0"/>
              <a:t>ustawa z dnia 6 grudnia 2006 r. o zasadach prowadzenia polityki rozwoju (art. 3b oraz 37a)</a:t>
            </a:r>
          </a:p>
          <a:p>
            <a:pPr algn="just">
              <a:defRPr/>
            </a:pP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>
          <a:xfrm>
            <a:off x="7885113" y="5883275"/>
            <a:ext cx="573087" cy="365125"/>
          </a:xfrm>
          <a:prstGeom prst="rect">
            <a:avLst/>
          </a:prstGeom>
        </p:spPr>
        <p:txBody>
          <a:bodyPr/>
          <a:lstStyle>
            <a:lvl1pPr>
              <a:defRPr sz="4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4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4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4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4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fld id="{C7C9122B-F8C0-4D74-9156-AA28ADE63E59}" type="slidenum">
              <a:rPr lang="pl-PL" altLang="pl-PL" sz="1000"/>
              <a:pPr/>
              <a:t>13</a:t>
            </a:fld>
            <a:endParaRPr lang="pl-PL" altLang="pl-PL" sz="1000"/>
          </a:p>
        </p:txBody>
      </p:sp>
    </p:spTree>
    <p:extLst>
      <p:ext uri="{BB962C8B-B14F-4D97-AF65-F5344CB8AC3E}">
        <p14:creationId xmlns:p14="http://schemas.microsoft.com/office/powerpoint/2010/main" val="172818934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endParaRPr lang="pl-PL"/>
          </a:p>
        </p:txBody>
      </p:sp>
      <p:pic>
        <p:nvPicPr>
          <p:cNvPr id="46083" name="Symbol zastępczy zawartości 1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67942" y="188640"/>
            <a:ext cx="8624538" cy="6120680"/>
          </a:xfrm>
          <a:prstGeom prst="rect">
            <a:avLst/>
          </a:prstGeom>
        </p:spPr>
      </p:pic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>
          <a:xfrm>
            <a:off x="7885113" y="5883275"/>
            <a:ext cx="573087" cy="365125"/>
          </a:xfrm>
          <a:prstGeom prst="rect">
            <a:avLst/>
          </a:prstGeom>
        </p:spPr>
        <p:txBody>
          <a:bodyPr/>
          <a:lstStyle>
            <a:lvl1pPr>
              <a:defRPr sz="4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4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4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4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4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fld id="{CA26028E-B4A0-4599-B35A-21776A80DB12}" type="slidenum">
              <a:rPr lang="pl-PL" altLang="pl-PL" sz="1000"/>
              <a:pPr/>
              <a:t>14</a:t>
            </a:fld>
            <a:endParaRPr lang="pl-PL" altLang="pl-PL" sz="1000"/>
          </a:p>
        </p:txBody>
      </p:sp>
    </p:spTree>
    <p:extLst>
      <p:ext uri="{BB962C8B-B14F-4D97-AF65-F5344CB8AC3E}">
        <p14:creationId xmlns:p14="http://schemas.microsoft.com/office/powerpoint/2010/main" val="150273048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85800" y="188913"/>
            <a:ext cx="7772400" cy="863600"/>
          </a:xfrm>
        </p:spPr>
        <p:txBody>
          <a:bodyPr>
            <a:noAutofit/>
          </a:bodyPr>
          <a:lstStyle/>
          <a:p>
            <a:pPr eaLnBrk="1" hangingPunct="1">
              <a:lnSpc>
                <a:spcPct val="100000"/>
              </a:lnSpc>
              <a:defRPr/>
            </a:pPr>
            <a:r>
              <a:rPr lang="pl-PL" sz="2400" dirty="0"/>
              <a:t>Definicja instrumentów finansowych w perspektywie finansowej 2014-2020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07950" y="1196975"/>
            <a:ext cx="9036050" cy="5545138"/>
          </a:xfrm>
          <a:prstGeom prst="rect">
            <a:avLst/>
          </a:prstGeom>
        </p:spPr>
        <p:txBody>
          <a:bodyPr>
            <a:normAutofit fontScale="62500" lnSpcReduction="20000"/>
          </a:bodyPr>
          <a:lstStyle/>
          <a:p>
            <a:pPr marL="0" indent="0" algn="just">
              <a:buNone/>
              <a:defRPr/>
            </a:pPr>
            <a:r>
              <a:rPr lang="pl-PL" dirty="0"/>
              <a:t>Rozporządzenie Parlamentu Europejskiego i Rady (UE, </a:t>
            </a:r>
            <a:r>
              <a:rPr lang="pl-PL" dirty="0" err="1"/>
              <a:t>Euratom</a:t>
            </a:r>
            <a:r>
              <a:rPr lang="pl-PL" dirty="0"/>
              <a:t>) 2018/1046 z dnia 18 lipca 2018 r. w sprawie zasad finansowych mających zastosowanie do budżetu ogólnego Unii, zmieniające rozporządzenia (UE) nr 1296/2013, (UE) nr 1301/2013, (UE) nr 1303/2013, (UE) nr 1304/2013, (UE) nr 1309/2013, (UE) nr 1316/2013, (UE) nr 223/2014 i (UE) nr 283/2014 oraz decyzję nr 541/2014/UE, a także uchylające rozporządzenie (UE, </a:t>
            </a:r>
            <a:r>
              <a:rPr lang="pl-PL" dirty="0" err="1"/>
              <a:t>Euratom</a:t>
            </a:r>
            <a:r>
              <a:rPr lang="pl-PL" dirty="0"/>
              <a:t>) nr 966/2012 - ustanawia zasady regulujące uchwalanie i wykonywanie budżetu ogólnego Unii Europejskiej i Europejskiej Wspólnoty Energii Atomowej (zwanego dalej „budżetem”) oraz sposób prezentacji i badania sprawozdań finansowych.</a:t>
            </a:r>
          </a:p>
          <a:p>
            <a:pPr marL="0" indent="0" algn="just" eaLnBrk="1" hangingPunct="1">
              <a:buNone/>
              <a:defRPr/>
            </a:pPr>
            <a:endParaRPr lang="pl-PL" cap="none" dirty="0"/>
          </a:p>
          <a:p>
            <a:pPr marL="0" indent="0" algn="just" eaLnBrk="1" hangingPunct="1">
              <a:buFont typeface="Arial" pitchFamily="34" charset="0"/>
              <a:buNone/>
              <a:defRPr/>
            </a:pPr>
            <a:r>
              <a:rPr lang="pl-PL" cap="none" dirty="0"/>
              <a:t>Zgodnie z art. 2 lit. p) ww. Rozporządzenia "</a:t>
            </a:r>
            <a:r>
              <a:rPr lang="pl-PL" cap="none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instrumenty finansowe</a:t>
            </a:r>
            <a:r>
              <a:rPr lang="pl-PL" cap="none" dirty="0"/>
              <a:t>" oznaczają </a:t>
            </a:r>
            <a:r>
              <a:rPr lang="pl-PL" u="sng" cap="none" dirty="0"/>
              <a:t>unijne środki wsparcia finansowego przekazywane z budżetu na zasadzie komplementarności w celu osiągnięcia określonego celu lub określonych celów polityki unii.</a:t>
            </a:r>
            <a:r>
              <a:rPr lang="pl-PL" cap="none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l-PL" sz="2600" cap="none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Instrumenty takie </a:t>
            </a:r>
            <a:r>
              <a:rPr lang="pl-PL" sz="2400" cap="none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mogą przybierać formę inwestycji kapitałowych lub quasi-kapitałowych, pożyczek lub gwarancji lub innych instrumentów opartych na podziale ryzyka, a </a:t>
            </a:r>
            <a:r>
              <a:rPr lang="pl-PL" sz="2400" u="sng" cap="none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 stosownych przypadkach mogą być łączone z dotacjami</a:t>
            </a:r>
            <a:r>
              <a:rPr lang="pl-PL" u="sng" cap="none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pPr algn="just" eaLnBrk="1" hangingPunct="1">
              <a:defRPr/>
            </a:pPr>
            <a:endParaRPr lang="pl-PL" cap="none" dirty="0"/>
          </a:p>
          <a:p>
            <a:pPr marL="0" indent="0" algn="just" eaLnBrk="1" hangingPunct="1">
              <a:buFont typeface="Arial" pitchFamily="34" charset="0"/>
              <a:buNone/>
              <a:defRPr/>
            </a:pPr>
            <a:r>
              <a:rPr lang="pl-PL" cap="none" dirty="0"/>
              <a:t>Rozporządzenie ogólnego (1303/2013) w art. 2 pkt 11 znajduje się jedynie odniesienie do definicji  „</a:t>
            </a:r>
            <a:r>
              <a:rPr lang="pl-PL" cap="none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instrumentów finansowych</a:t>
            </a:r>
            <a:r>
              <a:rPr lang="pl-PL" cap="none" dirty="0"/>
              <a:t>”, która jest określona w ww. rozporządzeniu finansowym.</a:t>
            </a:r>
          </a:p>
          <a:p>
            <a:pPr marL="0" indent="0" algn="just" eaLnBrk="1" hangingPunct="1">
              <a:buFont typeface="Arial" pitchFamily="34" charset="0"/>
              <a:buNone/>
              <a:defRPr/>
            </a:pPr>
            <a:endParaRPr lang="pl-PL" cap="none" dirty="0"/>
          </a:p>
          <a:p>
            <a:pPr marL="0" indent="0" algn="just" eaLnBrk="1" hangingPunct="1">
              <a:buFont typeface="Arial" pitchFamily="34" charset="0"/>
              <a:buNone/>
              <a:defRPr/>
            </a:pPr>
            <a:r>
              <a:rPr lang="pl-PL" u="sng" cap="none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Instrumenty finansowe wdraża się</a:t>
            </a:r>
            <a:r>
              <a:rPr lang="pl-PL" cap="none" dirty="0"/>
              <a:t>, aby wesprzeć te inwestycje, które uznaje się jako </a:t>
            </a:r>
            <a:r>
              <a:rPr lang="pl-PL" u="sng" cap="none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finansowo wykonalne i nie otrzymujące wystarczającego finansowania ze źródeł rynkowych</a:t>
            </a:r>
            <a:r>
              <a:rPr lang="pl-PL" cap="none" dirty="0"/>
              <a:t>. Ważne, aby instytucje zarządzające, podmioty wdrażające fundusze funduszy i podmioty wdrażające instrumenty finansowe zapewniły zgodność z obowiązującymi przepisami prawa, w szczególności w zakresie pomocy państwa i zamówień publicznych.</a:t>
            </a:r>
          </a:p>
          <a:p>
            <a:pPr algn="just" eaLnBrk="1" hangingPunct="1">
              <a:defRPr/>
            </a:pPr>
            <a:endParaRPr lang="pl-PL" cap="none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>
          <a:xfrm>
            <a:off x="7885113" y="5883275"/>
            <a:ext cx="573087" cy="365125"/>
          </a:xfrm>
          <a:prstGeom prst="rect">
            <a:avLst/>
          </a:prstGeom>
        </p:spPr>
        <p:txBody>
          <a:bodyPr/>
          <a:lstStyle>
            <a:lvl1pPr>
              <a:defRPr sz="4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4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4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4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4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fld id="{0A788A5E-418C-4D66-B0DE-811CA8FEC92B}" type="slidenum">
              <a:rPr lang="pl-PL" altLang="pl-PL" sz="1000"/>
              <a:pPr/>
              <a:t>15</a:t>
            </a:fld>
            <a:endParaRPr lang="pl-PL" altLang="pl-PL" sz="1000"/>
          </a:p>
        </p:txBody>
      </p:sp>
    </p:spTree>
    <p:extLst>
      <p:ext uri="{BB962C8B-B14F-4D97-AF65-F5344CB8AC3E}">
        <p14:creationId xmlns:p14="http://schemas.microsoft.com/office/powerpoint/2010/main" val="254810442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0" y="260350"/>
            <a:ext cx="9036050" cy="431800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pl-PL" sz="2800" dirty="0"/>
              <a:t>Wdrażanie instrumentów finansowych - etapy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0" y="836613"/>
            <a:ext cx="9036050" cy="5976937"/>
          </a:xfrm>
          <a:prstGeom prst="rect">
            <a:avLst/>
          </a:prstGeom>
        </p:spPr>
        <p:txBody>
          <a:bodyPr>
            <a:normAutofit fontScale="70000" lnSpcReduction="20000"/>
          </a:bodyPr>
          <a:lstStyle/>
          <a:p>
            <a:pPr marL="0" indent="0" algn="just" eaLnBrk="1" hangingPunct="1">
              <a:buFont typeface="Arial" pitchFamily="34" charset="0"/>
              <a:buNone/>
              <a:defRPr/>
            </a:pPr>
            <a:r>
              <a:rPr lang="pl-PL" cap="none" dirty="0"/>
              <a:t>1. </a:t>
            </a:r>
            <a:r>
              <a:rPr lang="pl-PL" cap="none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Analiza ex-</a:t>
            </a:r>
            <a:r>
              <a:rPr lang="pl-PL" cap="none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ante</a:t>
            </a:r>
            <a:r>
              <a:rPr lang="pl-PL" cap="none" dirty="0"/>
              <a:t>, ma wykazać występowanie zawodności mechanizmów rynkowych lub nieoptymalny poziom inwestycji, a także szacunkowy poziom i zakres zapotrzebowania na inwestycje publiczne, w tym typy instrumentów finansowych, które mają uzyskać wsparcie. </a:t>
            </a:r>
            <a:r>
              <a:rPr lang="pl-PL" u="sng" cap="none" dirty="0"/>
              <a:t>Są wdrażane w tych obszarach, w których wystąpi tzw. „</a:t>
            </a:r>
            <a:r>
              <a:rPr lang="pl-PL" u="sng" cap="none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Luka inwestycyjna</a:t>
            </a:r>
            <a:r>
              <a:rPr lang="pl-PL" u="sng" cap="none" dirty="0"/>
              <a:t>”. </a:t>
            </a:r>
          </a:p>
          <a:p>
            <a:pPr marL="0" indent="0" algn="just" eaLnBrk="1" hangingPunct="1">
              <a:buFont typeface="Arial" pitchFamily="34" charset="0"/>
              <a:buNone/>
              <a:defRPr/>
            </a:pPr>
            <a:r>
              <a:rPr lang="pl-PL" cap="none" dirty="0"/>
              <a:t>2. </a:t>
            </a:r>
            <a:r>
              <a:rPr lang="pl-PL" cap="none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Przygotowanie strategii inwestycyjnej</a:t>
            </a:r>
            <a:r>
              <a:rPr lang="pl-PL" cap="none" dirty="0"/>
              <a:t>, powinna być oparta na wnioskach analizy ex-</a:t>
            </a:r>
            <a:r>
              <a:rPr lang="pl-PL" cap="none" dirty="0" err="1"/>
              <a:t>ante</a:t>
            </a:r>
            <a:r>
              <a:rPr lang="pl-PL" cap="none" dirty="0"/>
              <a:t>. Na jej podstawie będzie obywało się wdrażanie instrumentów finansowych.</a:t>
            </a:r>
          </a:p>
          <a:p>
            <a:pPr marL="0" indent="0" algn="just" eaLnBrk="1" hangingPunct="1">
              <a:buFont typeface="Arial" pitchFamily="34" charset="0"/>
              <a:buNone/>
              <a:defRPr/>
            </a:pPr>
            <a:r>
              <a:rPr lang="pl-PL" cap="none" dirty="0"/>
              <a:t>3. Przy wspieraniu instrumentów finansowych instytucja zarządzająca może:</a:t>
            </a:r>
          </a:p>
          <a:p>
            <a:pPr marL="0" indent="0" algn="just" eaLnBrk="1" hangingPunct="1">
              <a:buFont typeface="Arial" pitchFamily="34" charset="0"/>
              <a:buNone/>
              <a:defRPr/>
            </a:pPr>
            <a:r>
              <a:rPr lang="pl-PL" cap="none" dirty="0"/>
              <a:t>	a) </a:t>
            </a:r>
            <a:r>
              <a:rPr lang="pl-PL" cap="none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inwestować w kapitał już istniejących lub nowo utworzonych podmiotów prawnych</a:t>
            </a:r>
            <a:r>
              <a:rPr lang="pl-PL" cap="none" dirty="0"/>
              <a:t>, w tym 	podmiotów finansowanych z innych EFSI, zajmujących się wdrażaniem instrumentów finansowych 	zgodnie z celami odpowiednich EFSI, które podejmą się zadań wdrożeniowych; wsparcie takich 	podmiotów jest ograniczone do kwot niezbędnych do wdrożenia nowych inwestycji;</a:t>
            </a:r>
          </a:p>
          <a:p>
            <a:pPr marL="0" indent="0" algn="just" eaLnBrk="1" hangingPunct="1">
              <a:buFont typeface="Arial" pitchFamily="34" charset="0"/>
              <a:buNone/>
              <a:defRPr/>
            </a:pPr>
            <a:r>
              <a:rPr lang="pl-PL" cap="none" dirty="0"/>
              <a:t>	b) </a:t>
            </a:r>
            <a:r>
              <a:rPr lang="pl-PL" cap="none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powierzyć zadania wdrożeniowe</a:t>
            </a:r>
            <a:r>
              <a:rPr lang="pl-PL" cap="none" dirty="0"/>
              <a:t>:</a:t>
            </a:r>
          </a:p>
          <a:p>
            <a:pPr lvl="2" algn="just" eaLnBrk="1" hangingPunct="1">
              <a:defRPr/>
            </a:pPr>
            <a:r>
              <a:rPr lang="pl-PL" cap="none" dirty="0"/>
              <a:t>(</a:t>
            </a:r>
            <a:r>
              <a:rPr lang="pl-PL" sz="2100" cap="none" dirty="0"/>
              <a:t>i) Europejskiemu Bankowi Inwestycyjnemu (EBI);</a:t>
            </a:r>
          </a:p>
          <a:p>
            <a:pPr lvl="2" algn="just" eaLnBrk="1" hangingPunct="1">
              <a:defRPr/>
            </a:pPr>
            <a:r>
              <a:rPr lang="pl-PL" sz="2100" cap="none" dirty="0"/>
              <a:t>(ii) międzynarodowym instytucjom finansowym, w których państwo członkowskie posiada akcje lub udziały, lub instytucjom finansowym z siedzibą w państwie członkowskim, dążącym do osiągnięcia celów interesu publicznego i pozostającym pod nadzorem instytucji publicznej;</a:t>
            </a:r>
          </a:p>
          <a:p>
            <a:pPr lvl="2" algn="just" eaLnBrk="1" hangingPunct="1">
              <a:defRPr/>
            </a:pPr>
            <a:r>
              <a:rPr lang="pl-PL" sz="2100" cap="none" dirty="0"/>
              <a:t>(iii) podmiotowi prawa publicznego lub prywatnego; albo</a:t>
            </a:r>
          </a:p>
          <a:p>
            <a:pPr marL="0" indent="0" algn="just" eaLnBrk="1" hangingPunct="1">
              <a:buFont typeface="Arial" pitchFamily="34" charset="0"/>
              <a:buNone/>
              <a:defRPr/>
            </a:pPr>
            <a:r>
              <a:rPr lang="pl-PL" cap="none" dirty="0"/>
              <a:t>	c) </a:t>
            </a:r>
            <a:r>
              <a:rPr lang="pl-PL" cap="none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bezpośrednio podjąć się zadań wdrożeniowych, w przypadku instrumentów finansowych 	obejmujących wyłącznie pożyczki lub gwarancje</a:t>
            </a:r>
            <a:r>
              <a:rPr lang="pl-PL" cap="none" dirty="0"/>
              <a:t>. W takim przypadku instytucja zarządzająca 	jest uznawana za beneficjenta</a:t>
            </a:r>
            <a:r>
              <a:rPr lang="pl-PL" u="sng" cap="none" dirty="0"/>
              <a:t>.</a:t>
            </a:r>
          </a:p>
          <a:p>
            <a:pPr algn="just" eaLnBrk="1" hangingPunct="1">
              <a:defRPr/>
            </a:pPr>
            <a:endParaRPr lang="pl-PL" u="sng" cap="none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>
          <a:xfrm>
            <a:off x="7885113" y="5883275"/>
            <a:ext cx="573087" cy="365125"/>
          </a:xfrm>
          <a:prstGeom prst="rect">
            <a:avLst/>
          </a:prstGeom>
        </p:spPr>
        <p:txBody>
          <a:bodyPr/>
          <a:lstStyle>
            <a:lvl1pPr>
              <a:defRPr sz="4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4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4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4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4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fld id="{E883C63E-8B8E-472C-A99C-0C2476B1437B}" type="slidenum">
              <a:rPr lang="pl-PL" altLang="pl-PL" sz="1000"/>
              <a:pPr/>
              <a:t>16</a:t>
            </a:fld>
            <a:endParaRPr lang="pl-PL" altLang="pl-PL" sz="1000"/>
          </a:p>
        </p:txBody>
      </p:sp>
    </p:spTree>
    <p:extLst>
      <p:ext uri="{BB962C8B-B14F-4D97-AF65-F5344CB8AC3E}">
        <p14:creationId xmlns:p14="http://schemas.microsoft.com/office/powerpoint/2010/main" val="299663170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07950" y="260350"/>
            <a:ext cx="8928100" cy="360363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pl-PL" sz="2800" dirty="0"/>
              <a:t>Modele wdrażania instrumentów finansowych</a:t>
            </a:r>
          </a:p>
        </p:txBody>
      </p:sp>
      <p:pic>
        <p:nvPicPr>
          <p:cNvPr id="53251" name="Symbol zastępczy zawartości 4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146780" y="908720"/>
            <a:ext cx="7313652" cy="5216280"/>
          </a:xfrm>
          <a:prstGeom prst="rect">
            <a:avLst/>
          </a:prstGeom>
        </p:spPr>
      </p:pic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>
          <a:xfrm>
            <a:off x="7885113" y="5883275"/>
            <a:ext cx="573087" cy="365125"/>
          </a:xfrm>
          <a:prstGeom prst="rect">
            <a:avLst/>
          </a:prstGeom>
        </p:spPr>
        <p:txBody>
          <a:bodyPr/>
          <a:lstStyle>
            <a:lvl1pPr>
              <a:defRPr sz="4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4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4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4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4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fld id="{334B7904-025A-4CF3-8F2F-BF8385C5F2CB}" type="slidenum">
              <a:rPr lang="pl-PL" altLang="pl-PL" sz="1000"/>
              <a:pPr/>
              <a:t>17</a:t>
            </a:fld>
            <a:endParaRPr lang="pl-PL" altLang="pl-PL" sz="1000"/>
          </a:p>
        </p:txBody>
      </p:sp>
    </p:spTree>
    <p:extLst>
      <p:ext uri="{BB962C8B-B14F-4D97-AF65-F5344CB8AC3E}">
        <p14:creationId xmlns:p14="http://schemas.microsoft.com/office/powerpoint/2010/main" val="214025368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50825" y="260350"/>
            <a:ext cx="8713788" cy="360363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pl-PL" sz="2800" dirty="0"/>
              <a:t>Modele wdrażania instrumentów finansowych</a:t>
            </a:r>
          </a:p>
        </p:txBody>
      </p:sp>
      <p:pic>
        <p:nvPicPr>
          <p:cNvPr id="54275" name="Symbol zastępczy zawartości 6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83569" y="764704"/>
            <a:ext cx="7704856" cy="5155644"/>
          </a:xfrm>
          <a:prstGeom prst="rect">
            <a:avLst/>
          </a:prstGeom>
        </p:spPr>
      </p:pic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>
          <a:xfrm>
            <a:off x="7885113" y="5883275"/>
            <a:ext cx="573087" cy="365125"/>
          </a:xfrm>
          <a:prstGeom prst="rect">
            <a:avLst/>
          </a:prstGeom>
        </p:spPr>
        <p:txBody>
          <a:bodyPr/>
          <a:lstStyle>
            <a:lvl1pPr>
              <a:defRPr sz="4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4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4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4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4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fld id="{0A29EA9E-8003-4CDF-AC0D-7DF31CB943F3}" type="slidenum">
              <a:rPr lang="pl-PL" altLang="pl-PL" sz="1000"/>
              <a:pPr/>
              <a:t>18</a:t>
            </a:fld>
            <a:endParaRPr lang="pl-PL" altLang="pl-PL" sz="1000"/>
          </a:p>
        </p:txBody>
      </p:sp>
    </p:spTree>
    <p:extLst>
      <p:ext uri="{BB962C8B-B14F-4D97-AF65-F5344CB8AC3E}">
        <p14:creationId xmlns:p14="http://schemas.microsoft.com/office/powerpoint/2010/main" val="54191561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85800" y="115888"/>
            <a:ext cx="7772400" cy="648816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br>
              <a:rPr lang="pl-PL" sz="3200" dirty="0"/>
            </a:br>
            <a:br>
              <a:rPr lang="pl-PL" sz="3200" dirty="0"/>
            </a:br>
            <a:r>
              <a:rPr lang="pl-PL" sz="3200" dirty="0"/>
              <a:t>Typy projektów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0" y="692150"/>
            <a:ext cx="9036050" cy="5905500"/>
          </a:xfrm>
          <a:prstGeom prst="rect">
            <a:avLst/>
          </a:prstGeom>
        </p:spPr>
        <p:txBody>
          <a:bodyPr>
            <a:normAutofit fontScale="92500"/>
          </a:bodyPr>
          <a:lstStyle/>
          <a:p>
            <a:pPr algn="ctr" eaLnBrk="1" hangingPunct="1">
              <a:defRPr/>
            </a:pPr>
            <a:r>
              <a:rPr lang="pl-PL" sz="2200" cap="none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Inwestycje w małe i średnie przedsiębiorstwa,</a:t>
            </a:r>
          </a:p>
          <a:p>
            <a:pPr algn="ctr" eaLnBrk="1" hangingPunct="1">
              <a:defRPr/>
            </a:pPr>
            <a:r>
              <a:rPr lang="pl-PL" sz="2200" cap="none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Odnawialne źródła energii,</a:t>
            </a:r>
          </a:p>
          <a:p>
            <a:pPr algn="ctr" eaLnBrk="1" hangingPunct="1">
              <a:defRPr/>
            </a:pPr>
            <a:r>
              <a:rPr lang="pl-PL" sz="2200" cap="none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Efektywność energetyczna,</a:t>
            </a:r>
          </a:p>
          <a:p>
            <a:pPr algn="ctr" eaLnBrk="1" hangingPunct="1">
              <a:defRPr/>
            </a:pPr>
            <a:r>
              <a:rPr lang="pl-PL" sz="2200" cap="none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Rewitalizacja obszarów marginalizowanych </a:t>
            </a:r>
            <a:r>
              <a:rPr lang="pl-PL" sz="2200" u="sng" cap="none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objętych zintegrowanym planem zagospodarowania przestrzennego obszarów miejskich</a:t>
            </a:r>
            <a:r>
              <a:rPr lang="pl-PL" sz="2200" cap="none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pPr marL="0" indent="0" algn="just" eaLnBrk="1" hangingPunct="1">
              <a:buFont typeface="Arial" pitchFamily="34" charset="0"/>
              <a:buNone/>
              <a:defRPr/>
            </a:pPr>
            <a:endParaRPr lang="pl-PL" sz="2200" cap="none" dirty="0"/>
          </a:p>
          <a:p>
            <a:pPr marL="0" indent="0" algn="just" eaLnBrk="1" hangingPunct="1">
              <a:buFont typeface="Arial" pitchFamily="34" charset="0"/>
              <a:buNone/>
              <a:defRPr/>
            </a:pPr>
            <a:r>
              <a:rPr lang="pl-PL" sz="2200" cap="none" dirty="0"/>
              <a:t>Jeżeli instrumenty finansowe służą wspieraniu finansowania przedsiębiorstw, w tym MŚP, wsparcie takie powinno być ukierunkowane na:</a:t>
            </a:r>
          </a:p>
          <a:p>
            <a:pPr algn="just" eaLnBrk="1" hangingPunct="1">
              <a:defRPr/>
            </a:pPr>
            <a:r>
              <a:rPr lang="pl-PL" sz="2200" cap="none" dirty="0"/>
              <a:t>tworzenie nowych przedsiębiorstw, </a:t>
            </a:r>
          </a:p>
          <a:p>
            <a:pPr algn="just" eaLnBrk="1" hangingPunct="1">
              <a:defRPr/>
            </a:pPr>
            <a:r>
              <a:rPr lang="pl-PL" sz="2200" cap="none" dirty="0"/>
              <a:t>dostarczanie kapitału początkowego, tj. Kapitału zalążkowego i kapitału na rozruch, </a:t>
            </a:r>
          </a:p>
          <a:p>
            <a:pPr algn="just" eaLnBrk="1" hangingPunct="1">
              <a:defRPr/>
            </a:pPr>
            <a:r>
              <a:rPr lang="pl-PL" sz="2200" cap="none" dirty="0"/>
              <a:t>kapitału na rozszerzenie działalności, </a:t>
            </a:r>
          </a:p>
          <a:p>
            <a:pPr algn="just" eaLnBrk="1" hangingPunct="1">
              <a:defRPr/>
            </a:pPr>
            <a:r>
              <a:rPr lang="pl-PL" sz="2200" cap="none" dirty="0"/>
              <a:t>kapitału na wzmocnienie podstawowej działalności przedsiębiorstwa lub realizację nowych projektów, </a:t>
            </a:r>
          </a:p>
          <a:p>
            <a:pPr algn="just" eaLnBrk="1" hangingPunct="1">
              <a:defRPr/>
            </a:pPr>
            <a:r>
              <a:rPr lang="pl-PL" sz="2200" cap="none" dirty="0"/>
              <a:t>przechodzenie przez nowe przedsiębiorstwa na nowe rynki, lub na nowe rozwiązania.</a:t>
            </a:r>
          </a:p>
          <a:p>
            <a:pPr eaLnBrk="1" hangingPunct="1">
              <a:defRPr/>
            </a:pP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>
          <a:xfrm>
            <a:off x="7885113" y="5883275"/>
            <a:ext cx="573087" cy="365125"/>
          </a:xfrm>
          <a:prstGeom prst="rect">
            <a:avLst/>
          </a:prstGeom>
        </p:spPr>
        <p:txBody>
          <a:bodyPr/>
          <a:lstStyle>
            <a:lvl1pPr>
              <a:defRPr sz="4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4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4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4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4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fld id="{DE21C613-8C05-4C32-A9AF-125C8283EADE}" type="slidenum">
              <a:rPr lang="pl-PL" altLang="pl-PL" sz="1000"/>
              <a:pPr/>
              <a:t>19</a:t>
            </a:fld>
            <a:endParaRPr lang="pl-PL" altLang="pl-PL" sz="1000"/>
          </a:p>
        </p:txBody>
      </p:sp>
    </p:spTree>
    <p:extLst>
      <p:ext uri="{BB962C8B-B14F-4D97-AF65-F5344CB8AC3E}">
        <p14:creationId xmlns:p14="http://schemas.microsoft.com/office/powerpoint/2010/main" val="40532254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ytuł 1"/>
          <p:cNvSpPr>
            <a:spLocks noGrp="1"/>
          </p:cNvSpPr>
          <p:nvPr>
            <p:ph type="title"/>
          </p:nvPr>
        </p:nvSpPr>
        <p:spPr>
          <a:xfrm>
            <a:off x="107950" y="274638"/>
            <a:ext cx="8928100" cy="561975"/>
          </a:xfrm>
        </p:spPr>
        <p:txBody>
          <a:bodyPr>
            <a:normAutofit fontScale="90000"/>
          </a:bodyPr>
          <a:lstStyle/>
          <a:p>
            <a:r>
              <a:rPr lang="pl-PL" altLang="pl-PL" sz="3000" dirty="0"/>
              <a:t>Finanse Unii Europejskiej – determinanty zmian</a:t>
            </a:r>
          </a:p>
        </p:txBody>
      </p:sp>
      <p:sp>
        <p:nvSpPr>
          <p:cNvPr id="25603" name="Symbol zastępczy zawartości 2"/>
          <p:cNvSpPr>
            <a:spLocks noGrp="1"/>
          </p:cNvSpPr>
          <p:nvPr>
            <p:ph idx="1"/>
          </p:nvPr>
        </p:nvSpPr>
        <p:spPr>
          <a:xfrm>
            <a:off x="685331" y="1772816"/>
            <a:ext cx="7773339" cy="4948659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pl-PL" altLang="pl-PL" sz="2000" dirty="0"/>
              <a:t>kształt obecnych finansów Unii Europejskiej determinuje ewolucja wspólnych polityk, (począwszy od wspólnej polityki rolnej),</a:t>
            </a:r>
          </a:p>
          <a:p>
            <a:pPr algn="just"/>
            <a:r>
              <a:rPr lang="pl-PL" altLang="pl-PL" sz="2000" dirty="0"/>
              <a:t>wzrastająca rola UE innych obszarach rozwoju gospodarczego, tj. transportu, przestrzeni kosmicznej, ochronie zdrowia, edukacji, kulturze, ochronie konsumentów, ochronie środowiska, badań naukowych, współpracy wymiarów sprawiedliwości oraz polityce zagranicznej,</a:t>
            </a:r>
          </a:p>
          <a:p>
            <a:pPr algn="just"/>
            <a:r>
              <a:rPr lang="pl-PL" altLang="pl-PL" sz="2000" dirty="0"/>
              <a:t>od 2000 r. budżet UE kształtowało przystąpienie do Unii nowych państw członkowskich będących w różnej sytuacji społeczno-ekonomicznej, </a:t>
            </a:r>
          </a:p>
          <a:p>
            <a:pPr algn="just"/>
            <a:r>
              <a:rPr lang="pl-PL" altLang="pl-PL" sz="2000" dirty="0"/>
              <a:t>rosnąca rola Unii na arenie międzynarodowej, jako organizacji biorącej czynny udział na rzecz walki ze zmianą klimatu oraz jako głównego darczyńcy pomocy humanitarnej i rozwojowej na świecie,</a:t>
            </a:r>
          </a:p>
          <a:p>
            <a:pPr algn="just"/>
            <a:r>
              <a:rPr lang="pl-PL" altLang="pl-PL" sz="2000" dirty="0"/>
              <a:t>podejmowanie działań związanych ze złagodzeniem kryzysu uchodźczego, ze zwalczaniem przestępczości zorganizowanej i działalności terrorystycznej. </a:t>
            </a:r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>
          <a:xfrm>
            <a:off x="1187450" y="6356350"/>
            <a:ext cx="6408738" cy="365125"/>
          </a:xfrm>
        </p:spPr>
        <p:txBody>
          <a:bodyPr/>
          <a:lstStyle/>
          <a:p>
            <a:pPr>
              <a:defRPr/>
            </a:pPr>
            <a:endParaRPr lang="pl-PL" dirty="0"/>
          </a:p>
        </p:txBody>
      </p:sp>
      <p:sp>
        <p:nvSpPr>
          <p:cNvPr id="25605" name="Symbol zastępczy numeru slajdu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AB898AB2-D115-4BEB-8223-71F15F1EAFDB}" type="slidenum">
              <a:rPr lang="pl-PL" altLang="pl-PL" smtClean="0">
                <a:solidFill>
                  <a:srgbClr val="898989"/>
                </a:solidFill>
              </a:rPr>
              <a:pPr/>
              <a:t>2</a:t>
            </a:fld>
            <a:endParaRPr lang="pl-PL" altLang="pl-PL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061950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07950" y="44450"/>
            <a:ext cx="9036050" cy="504230"/>
          </a:xfrm>
        </p:spPr>
        <p:txBody>
          <a:bodyPr/>
          <a:lstStyle/>
          <a:p>
            <a:pPr>
              <a:lnSpc>
                <a:spcPct val="100000"/>
              </a:lnSpc>
              <a:defRPr/>
            </a:pPr>
            <a:r>
              <a:rPr lang="pl-PL" sz="2000" dirty="0"/>
              <a:t>Płatności do instrumentów finansowych oraz wydatki kwalifikowalne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85800" y="1341438"/>
            <a:ext cx="7772400" cy="4449762"/>
          </a:xfrm>
          <a:prstGeom prst="rect">
            <a:avLst/>
          </a:prstGeom>
        </p:spPr>
        <p:txBody>
          <a:bodyPr/>
          <a:lstStyle/>
          <a:p>
            <a:pPr marL="0" indent="0">
              <a:buFont typeface="Arial" pitchFamily="34" charset="0"/>
              <a:buNone/>
              <a:defRPr/>
            </a:pP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>
          <a:xfrm>
            <a:off x="7885113" y="5883275"/>
            <a:ext cx="573087" cy="365125"/>
          </a:xfrm>
          <a:prstGeom prst="rect">
            <a:avLst/>
          </a:prstGeom>
        </p:spPr>
        <p:txBody>
          <a:bodyPr/>
          <a:lstStyle>
            <a:lvl1pPr>
              <a:defRPr sz="4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4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4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4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4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fld id="{1BAC9D2B-1539-43BE-A553-AC99CE17FB17}" type="slidenum">
              <a:rPr lang="pl-PL" altLang="pl-PL" sz="1000"/>
              <a:pPr/>
              <a:t>20</a:t>
            </a:fld>
            <a:endParaRPr lang="pl-PL" altLang="pl-PL" sz="1000"/>
          </a:p>
        </p:txBody>
      </p:sp>
      <p:sp>
        <p:nvSpPr>
          <p:cNvPr id="5" name="Prostokąt zaokrąglony 4"/>
          <p:cNvSpPr/>
          <p:nvPr/>
        </p:nvSpPr>
        <p:spPr>
          <a:xfrm>
            <a:off x="106363" y="692696"/>
            <a:ext cx="1873250" cy="6165304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pl-PL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2007-2013</a:t>
            </a:r>
            <a:r>
              <a:rPr lang="pl-PL" sz="1800" dirty="0"/>
              <a:t> </a:t>
            </a:r>
          </a:p>
          <a:p>
            <a:pPr algn="ctr">
              <a:defRPr/>
            </a:pPr>
            <a:r>
              <a:rPr lang="pl-PL" sz="1800" dirty="0"/>
              <a:t>Instytucje Zarządzające przekazywały 100% wkładu z programu do instrumentu finansowego wdrażanego przez daną instytucję finansową. </a:t>
            </a:r>
          </a:p>
          <a:p>
            <a:pPr algn="ctr">
              <a:defRPr/>
            </a:pPr>
            <a:r>
              <a:rPr lang="pl-PL" sz="18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Wydatki były kwalifikowalne w momencie wypłaty do instrumentu finansowego</a:t>
            </a:r>
            <a:r>
              <a:rPr lang="pl-PL" sz="1800" dirty="0"/>
              <a:t>.</a:t>
            </a:r>
          </a:p>
          <a:p>
            <a:pPr algn="ctr">
              <a:defRPr/>
            </a:pPr>
            <a:r>
              <a:rPr lang="pl-PL" sz="1800" dirty="0"/>
              <a:t> </a:t>
            </a:r>
          </a:p>
        </p:txBody>
      </p:sp>
      <p:sp>
        <p:nvSpPr>
          <p:cNvPr id="6" name="Prostokąt zaokrąglony 5"/>
          <p:cNvSpPr/>
          <p:nvPr/>
        </p:nvSpPr>
        <p:spPr>
          <a:xfrm>
            <a:off x="2124075" y="620688"/>
            <a:ext cx="6911975" cy="6237312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pl-PL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2014-2020</a:t>
            </a:r>
            <a:r>
              <a:rPr lang="pl-PL" sz="1800" dirty="0"/>
              <a:t> </a:t>
            </a:r>
          </a:p>
          <a:p>
            <a:pPr algn="ctr">
              <a:defRPr/>
            </a:pPr>
            <a:r>
              <a:rPr lang="pl-PL" sz="1800" dirty="0"/>
              <a:t>wnioski o płatności okresowe dla wkładów z programu </a:t>
            </a:r>
            <a:r>
              <a:rPr lang="pl-PL" sz="18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wypłacane na rzecz danego instrumentu finansowego składane są stopniowo</a:t>
            </a:r>
            <a:r>
              <a:rPr lang="pl-PL" sz="1800" dirty="0"/>
              <a:t>. W każdym wniosku o płatność okresową kwota wkładu z programu złożonym w okresie kwalifikowalności </a:t>
            </a:r>
            <a:r>
              <a:rPr lang="pl-PL" sz="18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nie może przekroczyć 25 % całości wkładu z programu przeznaczonego na dany instrument finansowy</a:t>
            </a:r>
            <a:r>
              <a:rPr lang="pl-PL" sz="1800" dirty="0"/>
              <a:t> na mocy właściwej umowy o finansowaniu, </a:t>
            </a:r>
          </a:p>
          <a:p>
            <a:pPr algn="ctr">
              <a:defRPr/>
            </a:pPr>
            <a:r>
              <a:rPr lang="pl-PL" sz="1800" dirty="0"/>
              <a:t>b) kolejne wnioski o płatność okresową są składane w okresie kwalifikowalności, </a:t>
            </a:r>
            <a:r>
              <a:rPr lang="pl-PL" sz="18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tj. od 1 stycznia 2014 do 31 grudnia 2023 r.</a:t>
            </a:r>
            <a:r>
              <a:rPr lang="pl-PL" sz="1800" dirty="0"/>
              <a:t>, według następujących zasad: </a:t>
            </a:r>
          </a:p>
          <a:p>
            <a:pPr algn="ctr">
              <a:defRPr/>
            </a:pPr>
            <a:r>
              <a:rPr lang="pl-PL" sz="1800" dirty="0"/>
              <a:t>- w przypadku </a:t>
            </a:r>
            <a:r>
              <a:rPr lang="pl-PL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drugiego wniosku o płatność okresową</a:t>
            </a:r>
            <a:r>
              <a:rPr lang="pl-PL" sz="1800" dirty="0"/>
              <a:t>, gdy przynajmniej </a:t>
            </a:r>
            <a:r>
              <a:rPr lang="pl-PL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60 % </a:t>
            </a:r>
            <a:r>
              <a:rPr lang="pl-PL" sz="1800" dirty="0"/>
              <a:t>kwoty zawartej w pierwszym wniosku o płatność okresową poniesiono jako wydatek kwalifikowalny;</a:t>
            </a:r>
          </a:p>
          <a:p>
            <a:pPr algn="ctr">
              <a:defRPr/>
            </a:pPr>
            <a:r>
              <a:rPr lang="pl-PL" sz="1800" dirty="0"/>
              <a:t>- w przypadku trzeciego i kolejnych wniosków o płatność okresową, gdy przynajmniej </a:t>
            </a:r>
            <a:r>
              <a:rPr lang="pl-PL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85 %</a:t>
            </a:r>
            <a:r>
              <a:rPr lang="pl-PL" sz="1800" dirty="0"/>
              <a:t> kwoty zawartej w poprzednich wnioskach o płatności okresowe poniesiono jako wydatek kwalifikowalny.</a:t>
            </a:r>
          </a:p>
          <a:p>
            <a:pPr algn="ctr">
              <a:defRPr/>
            </a:pPr>
            <a:endParaRPr lang="pl-PL" sz="1800" dirty="0"/>
          </a:p>
          <a:p>
            <a:pPr algn="ctr">
              <a:defRPr/>
            </a:pPr>
            <a:r>
              <a:rPr lang="pl-PL" sz="16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Przy czym wydatki kwalifikowalne w ramach instrumentu finansowego stanowi łączna kwota wkładów z programu faktycznie wypłacona dla ostatecznych odbiorców</a:t>
            </a:r>
          </a:p>
        </p:txBody>
      </p:sp>
    </p:spTree>
    <p:extLst>
      <p:ext uri="{BB962C8B-B14F-4D97-AF65-F5344CB8AC3E}">
        <p14:creationId xmlns:p14="http://schemas.microsoft.com/office/powerpoint/2010/main" val="31222064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50825" y="115888"/>
            <a:ext cx="8785225" cy="504825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pl-PL" sz="3200" dirty="0"/>
              <a:t>Koszty zarządzania i opłaty za zarządzanie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50825" y="620713"/>
            <a:ext cx="8785225" cy="6192837"/>
          </a:xfrm>
          <a:prstGeom prst="rect">
            <a:avLst/>
          </a:prstGeom>
        </p:spPr>
        <p:txBody>
          <a:bodyPr>
            <a:normAutofit fontScale="77500" lnSpcReduction="20000"/>
          </a:bodyPr>
          <a:lstStyle/>
          <a:p>
            <a:pPr marL="0" indent="0" algn="just">
              <a:buFont typeface="Arial" pitchFamily="34" charset="0"/>
              <a:buNone/>
              <a:defRPr/>
            </a:pPr>
            <a:r>
              <a:rPr lang="pl-PL" cap="none" dirty="0"/>
              <a:t>W przypadku podmiotu, który wdraża </a:t>
            </a:r>
            <a:r>
              <a:rPr lang="pl-PL" cap="none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fundusz funduszy</a:t>
            </a:r>
            <a:r>
              <a:rPr lang="pl-PL" cap="none" dirty="0"/>
              <a:t>, koszty zarządzania i opłaty za zarządzanie, które można zadeklarować jako wydatki kwalifikowalne (art. 42 ust. 1 lit. D) rozporządzenia (UE) nr 1303/2013) nie przekraczają sumy: </a:t>
            </a:r>
          </a:p>
          <a:p>
            <a:pPr marL="0" indent="0" algn="just">
              <a:buFont typeface="Arial" pitchFamily="34" charset="0"/>
              <a:buNone/>
              <a:defRPr/>
            </a:pPr>
            <a:r>
              <a:rPr lang="pl-PL" cap="none" dirty="0"/>
              <a:t>	a) </a:t>
            </a:r>
            <a:r>
              <a:rPr lang="pl-PL" cap="none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3 % dla pierwszych 12 miesięcy po podpisaniu umowy o finansowaniu</a:t>
            </a:r>
            <a:r>
              <a:rPr lang="pl-PL" cap="none" dirty="0"/>
              <a:t>, </a:t>
            </a:r>
            <a:r>
              <a:rPr lang="pl-PL" cap="none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1 % dla 	kolejnych 12 miesięcy</a:t>
            </a:r>
            <a:r>
              <a:rPr lang="pl-PL" cap="none" dirty="0"/>
              <a:t>, a następnie </a:t>
            </a:r>
            <a:r>
              <a:rPr lang="pl-PL" cap="none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0,5 % rocznie wkładów z programu wpłaconych do 	funduszu funduszy</a:t>
            </a:r>
            <a:r>
              <a:rPr lang="pl-PL" cap="none" dirty="0"/>
              <a:t>, obliczonych pro rata 	temporis od daty faktycznej wpłaty do 	funduszu funduszy do dnia zakończenia okresu kwalifikowalności, do 	dnia zwrotu do 	instytucji zarządzającej lub do dnia likwidacji, w zależności od tego, która data jest 	wcześniejsza; oraz </a:t>
            </a:r>
          </a:p>
          <a:p>
            <a:pPr marL="0" indent="0" algn="just">
              <a:buFont typeface="Arial" pitchFamily="34" charset="0"/>
              <a:buNone/>
              <a:defRPr/>
            </a:pPr>
            <a:r>
              <a:rPr lang="pl-PL" cap="none" dirty="0"/>
              <a:t>	b) </a:t>
            </a:r>
            <a:r>
              <a:rPr lang="pl-PL" cap="none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0,5 % rocznie wkładów z programu wypłaconych z funduszu funduszy pośrednikom</a:t>
            </a:r>
            <a:r>
              <a:rPr lang="pl-PL" cap="none" dirty="0"/>
              <a:t> 	finansowym, obliczonych pro rata temporis od daty faktycznej wypłaty przez fundusz 	funduszy do dnia zwrotu do funduszu funduszy, do dnia zakończenia okresu kwalifikowalności 	lub do dnia likwidacji, w zależności od tego, która data jest wcześniejsza. </a:t>
            </a:r>
          </a:p>
          <a:p>
            <a:pPr marL="0" indent="0" algn="just">
              <a:buFont typeface="Arial" pitchFamily="34" charset="0"/>
              <a:buNone/>
              <a:defRPr/>
            </a:pPr>
            <a:r>
              <a:rPr lang="pl-PL" cap="none" dirty="0"/>
              <a:t>Natomiast w przypadku podmiotów wdrażających instrumenty finansowe zapewniające inwestycje kapitałowe, pożyczki, gwarancje lub </a:t>
            </a:r>
            <a:r>
              <a:rPr lang="pl-PL" cap="none" dirty="0" err="1"/>
              <a:t>mikrokredyty</a:t>
            </a:r>
            <a:r>
              <a:rPr lang="pl-PL" cap="none" dirty="0"/>
              <a:t>, w tym łączonych z dotacjami, dotacjami na spłatę odsetek lub dotacjami na opłaty gwarancyjne, nie przekraczają sumy  podstawowego wynagrodzenia oraz wynagrodzenia opartego na wynikach. Wysokość kosztów zależy od rodzaju oferowanego instrumentu.</a:t>
            </a:r>
          </a:p>
          <a:p>
            <a:pPr marL="0" indent="0">
              <a:buFont typeface="Arial" pitchFamily="34" charset="0"/>
              <a:buNone/>
              <a:defRPr/>
            </a:pPr>
            <a:endParaRPr lang="pl-PL" cap="none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>
          <a:xfrm>
            <a:off x="7885113" y="5883275"/>
            <a:ext cx="573087" cy="365125"/>
          </a:xfrm>
          <a:prstGeom prst="rect">
            <a:avLst/>
          </a:prstGeom>
        </p:spPr>
        <p:txBody>
          <a:bodyPr/>
          <a:lstStyle>
            <a:lvl1pPr>
              <a:defRPr sz="4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4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4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4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4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fld id="{E9B4813D-982B-4295-AB2D-CBFD9BBBF7E7}" type="slidenum">
              <a:rPr lang="pl-PL" altLang="pl-PL" sz="1000"/>
              <a:pPr/>
              <a:t>21</a:t>
            </a:fld>
            <a:endParaRPr lang="pl-PL" altLang="pl-PL" sz="1000"/>
          </a:p>
        </p:txBody>
      </p:sp>
    </p:spTree>
    <p:extLst>
      <p:ext uri="{BB962C8B-B14F-4D97-AF65-F5344CB8AC3E}">
        <p14:creationId xmlns:p14="http://schemas.microsoft.com/office/powerpoint/2010/main" val="37608867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24744"/>
          </a:xfrm>
        </p:spPr>
        <p:txBody>
          <a:bodyPr/>
          <a:lstStyle/>
          <a:p>
            <a:r>
              <a:rPr lang="pl-PL" sz="3200" dirty="0"/>
              <a:t>Koszty zarządzania i opłaty za zarządzanie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  <a:defRPr/>
            </a:pPr>
            <a:endParaRPr lang="pl-PL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None/>
              <a:defRPr/>
            </a:pPr>
            <a:endParaRPr lang="pl-PL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None/>
              <a:defRPr/>
            </a:pPr>
            <a:r>
              <a:rPr lang="pl-PL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Łączna suma kosztów zarządzania i opłat za zarządzanie w trakcie okresu kwalifikowalności tj. między 1 stycznia 2014 a 31 grudnia 2023 r.  nie może przekroczyć następujących limitu 7 % całkowitej kwoty wkładów z programu wpłaconych do funduszu funduszy.</a:t>
            </a:r>
          </a:p>
          <a:p>
            <a:pPr marL="0" indent="0">
              <a:buNone/>
              <a:defRPr/>
            </a:pPr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50707451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85800" y="404813"/>
            <a:ext cx="7772400" cy="431800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pl-PL" sz="3200" dirty="0"/>
              <a:t>Instrument pożyczkowy</a:t>
            </a:r>
          </a:p>
        </p:txBody>
      </p:sp>
      <p:pic>
        <p:nvPicPr>
          <p:cNvPr id="48131" name="Symbol zastępczy zawartości 4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39552" y="1340768"/>
            <a:ext cx="8280919" cy="4608512"/>
          </a:xfrm>
          <a:prstGeom prst="rect">
            <a:avLst/>
          </a:prstGeom>
        </p:spPr>
      </p:pic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>
          <a:xfrm>
            <a:off x="7885113" y="5883275"/>
            <a:ext cx="573087" cy="365125"/>
          </a:xfrm>
          <a:prstGeom prst="rect">
            <a:avLst/>
          </a:prstGeom>
        </p:spPr>
        <p:txBody>
          <a:bodyPr/>
          <a:lstStyle>
            <a:lvl1pPr>
              <a:defRPr sz="4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4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4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4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4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fld id="{997C4F4B-6D34-4F10-BA29-E915500CF282}" type="slidenum">
              <a:rPr lang="pl-PL" altLang="pl-PL" sz="1000"/>
              <a:pPr/>
              <a:t>23</a:t>
            </a:fld>
            <a:endParaRPr lang="pl-PL" altLang="pl-PL" sz="1000"/>
          </a:p>
        </p:txBody>
      </p:sp>
    </p:spTree>
    <p:extLst>
      <p:ext uri="{BB962C8B-B14F-4D97-AF65-F5344CB8AC3E}">
        <p14:creationId xmlns:p14="http://schemas.microsoft.com/office/powerpoint/2010/main" val="20174695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85800" y="476250"/>
            <a:ext cx="7772400" cy="360363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pl-PL" sz="3600" dirty="0"/>
              <a:t>Instrument gwarancyjny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936163" y="2366963"/>
            <a:ext cx="9678987" cy="3424237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>
          <a:xfrm>
            <a:off x="7885113" y="5883275"/>
            <a:ext cx="573087" cy="365125"/>
          </a:xfrm>
          <a:prstGeom prst="rect">
            <a:avLst/>
          </a:prstGeom>
        </p:spPr>
        <p:txBody>
          <a:bodyPr/>
          <a:lstStyle>
            <a:lvl1pPr>
              <a:defRPr sz="4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4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4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4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4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fld id="{06C69F70-0F42-44ED-80AC-43C05FEC9927}" type="slidenum">
              <a:rPr lang="pl-PL" altLang="pl-PL" sz="1000"/>
              <a:pPr/>
              <a:t>24</a:t>
            </a:fld>
            <a:endParaRPr lang="pl-PL" altLang="pl-PL" sz="1000"/>
          </a:p>
        </p:txBody>
      </p:sp>
      <p:sp>
        <p:nvSpPr>
          <p:cNvPr id="49157" name="Prostokąt 23"/>
          <p:cNvSpPr>
            <a:spLocks noChangeArrowheads="1"/>
          </p:cNvSpPr>
          <p:nvPr/>
        </p:nvSpPr>
        <p:spPr bwMode="auto">
          <a:xfrm>
            <a:off x="471488" y="2025650"/>
            <a:ext cx="1851025" cy="3009900"/>
          </a:xfrm>
          <a:prstGeom prst="rect">
            <a:avLst/>
          </a:prstGeom>
          <a:solidFill>
            <a:srgbClr val="5B9BD5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anchor="ctr"/>
          <a:lstStyle>
            <a:lvl1pPr>
              <a:lnSpc>
                <a:spcPct val="120000"/>
              </a:lnSpc>
              <a:spcBef>
                <a:spcPts val="1000"/>
              </a:spcBef>
              <a:buClr>
                <a:schemeClr val="tx1"/>
              </a:buClr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Tw Cen MT" pitchFamily="34" charset="-18"/>
              </a:defRPr>
            </a:lvl1pPr>
            <a:lvl2pPr marL="742950" indent="-285750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itchFamily="34" charset="0"/>
              <a:buChar char="•"/>
              <a:defRPr>
                <a:solidFill>
                  <a:schemeClr val="tx1"/>
                </a:solidFill>
                <a:latin typeface="Tw Cen MT" pitchFamily="34" charset="-18"/>
              </a:defRPr>
            </a:lvl2pPr>
            <a:lvl3pPr marL="1143000" indent="-228600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itchFamily="34" charset="0"/>
              <a:buChar char="•"/>
              <a:defRPr sz="1600">
                <a:solidFill>
                  <a:schemeClr val="tx1"/>
                </a:solidFill>
                <a:latin typeface="Tw Cen MT" pitchFamily="34" charset="-18"/>
              </a:defRPr>
            </a:lvl3pPr>
            <a:lvl4pPr marL="1600200" indent="-228600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itchFamily="34" charset="0"/>
              <a:buChar char="•"/>
              <a:defRPr sz="1400">
                <a:solidFill>
                  <a:schemeClr val="tx1"/>
                </a:solidFill>
                <a:latin typeface="Tw Cen MT" pitchFamily="34" charset="-18"/>
              </a:defRPr>
            </a:lvl4pPr>
            <a:lvl5pPr marL="2057400" indent="-228600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itchFamily="34" charset="0"/>
              <a:buChar char="•"/>
              <a:defRPr sz="1400">
                <a:solidFill>
                  <a:schemeClr val="tx1"/>
                </a:solidFill>
                <a:latin typeface="Tw Cen MT" pitchFamily="34" charset="-18"/>
              </a:defRPr>
            </a:lvl5pPr>
            <a:lvl6pPr marL="2514600" indent="-2286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tx1"/>
              </a:buClr>
              <a:buFont typeface="Arial" pitchFamily="34" charset="0"/>
              <a:buChar char="•"/>
              <a:defRPr sz="1400">
                <a:solidFill>
                  <a:schemeClr val="tx1"/>
                </a:solidFill>
                <a:latin typeface="Tw Cen MT" pitchFamily="34" charset="-18"/>
              </a:defRPr>
            </a:lvl6pPr>
            <a:lvl7pPr marL="2971800" indent="-2286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tx1"/>
              </a:buClr>
              <a:buFont typeface="Arial" pitchFamily="34" charset="0"/>
              <a:buChar char="•"/>
              <a:defRPr sz="1400">
                <a:solidFill>
                  <a:schemeClr val="tx1"/>
                </a:solidFill>
                <a:latin typeface="Tw Cen MT" pitchFamily="34" charset="-18"/>
              </a:defRPr>
            </a:lvl7pPr>
            <a:lvl8pPr marL="3429000" indent="-2286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tx1"/>
              </a:buClr>
              <a:buFont typeface="Arial" pitchFamily="34" charset="0"/>
              <a:buChar char="•"/>
              <a:defRPr sz="1400">
                <a:solidFill>
                  <a:schemeClr val="tx1"/>
                </a:solidFill>
                <a:latin typeface="Tw Cen MT" pitchFamily="34" charset="-18"/>
              </a:defRPr>
            </a:lvl8pPr>
            <a:lvl9pPr marL="3886200" indent="-2286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tx1"/>
              </a:buClr>
              <a:buFont typeface="Arial" pitchFamily="34" charset="0"/>
              <a:buChar char="•"/>
              <a:defRPr sz="1400">
                <a:solidFill>
                  <a:schemeClr val="tx1"/>
                </a:solidFill>
                <a:latin typeface="Tw Cen MT" pitchFamily="34" charset="-18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pl-PL" altLang="pl-PL" sz="1100">
                <a:latin typeface="Calibri" pitchFamily="34" charset="0"/>
                <a:ea typeface="Calibri" pitchFamily="34" charset="0"/>
                <a:cs typeface="Times New Roman" pitchFamily="18" charset="0"/>
              </a:rPr>
              <a:t>Fundusz poręczeniowy</a:t>
            </a:r>
            <a:endParaRPr lang="pl-PL" altLang="pl-PL" sz="4400">
              <a:latin typeface="Arial" pitchFamily="34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49158" name="Prostokąt 24"/>
          <p:cNvSpPr>
            <a:spLocks noChangeArrowheads="1"/>
          </p:cNvSpPr>
          <p:nvPr/>
        </p:nvSpPr>
        <p:spPr bwMode="auto">
          <a:xfrm>
            <a:off x="3654425" y="3500438"/>
            <a:ext cx="1565275" cy="1287462"/>
          </a:xfrm>
          <a:prstGeom prst="rect">
            <a:avLst/>
          </a:prstGeom>
          <a:solidFill>
            <a:srgbClr val="5B9BD5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anchor="ctr"/>
          <a:lstStyle>
            <a:lvl1pPr>
              <a:lnSpc>
                <a:spcPct val="120000"/>
              </a:lnSpc>
              <a:spcBef>
                <a:spcPts val="1000"/>
              </a:spcBef>
              <a:buClr>
                <a:schemeClr val="tx1"/>
              </a:buClr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Tw Cen MT" pitchFamily="34" charset="-18"/>
              </a:defRPr>
            </a:lvl1pPr>
            <a:lvl2pPr marL="742950" indent="-285750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itchFamily="34" charset="0"/>
              <a:buChar char="•"/>
              <a:defRPr>
                <a:solidFill>
                  <a:schemeClr val="tx1"/>
                </a:solidFill>
                <a:latin typeface="Tw Cen MT" pitchFamily="34" charset="-18"/>
              </a:defRPr>
            </a:lvl2pPr>
            <a:lvl3pPr marL="1143000" indent="-228600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itchFamily="34" charset="0"/>
              <a:buChar char="•"/>
              <a:defRPr sz="1600">
                <a:solidFill>
                  <a:schemeClr val="tx1"/>
                </a:solidFill>
                <a:latin typeface="Tw Cen MT" pitchFamily="34" charset="-18"/>
              </a:defRPr>
            </a:lvl3pPr>
            <a:lvl4pPr marL="1600200" indent="-228600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itchFamily="34" charset="0"/>
              <a:buChar char="•"/>
              <a:defRPr sz="1400">
                <a:solidFill>
                  <a:schemeClr val="tx1"/>
                </a:solidFill>
                <a:latin typeface="Tw Cen MT" pitchFamily="34" charset="-18"/>
              </a:defRPr>
            </a:lvl4pPr>
            <a:lvl5pPr marL="2057400" indent="-228600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itchFamily="34" charset="0"/>
              <a:buChar char="•"/>
              <a:defRPr sz="1400">
                <a:solidFill>
                  <a:schemeClr val="tx1"/>
                </a:solidFill>
                <a:latin typeface="Tw Cen MT" pitchFamily="34" charset="-18"/>
              </a:defRPr>
            </a:lvl5pPr>
            <a:lvl6pPr marL="2514600" indent="-2286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tx1"/>
              </a:buClr>
              <a:buFont typeface="Arial" pitchFamily="34" charset="0"/>
              <a:buChar char="•"/>
              <a:defRPr sz="1400">
                <a:solidFill>
                  <a:schemeClr val="tx1"/>
                </a:solidFill>
                <a:latin typeface="Tw Cen MT" pitchFamily="34" charset="-18"/>
              </a:defRPr>
            </a:lvl6pPr>
            <a:lvl7pPr marL="2971800" indent="-2286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tx1"/>
              </a:buClr>
              <a:buFont typeface="Arial" pitchFamily="34" charset="0"/>
              <a:buChar char="•"/>
              <a:defRPr sz="1400">
                <a:solidFill>
                  <a:schemeClr val="tx1"/>
                </a:solidFill>
                <a:latin typeface="Tw Cen MT" pitchFamily="34" charset="-18"/>
              </a:defRPr>
            </a:lvl7pPr>
            <a:lvl8pPr marL="3429000" indent="-2286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tx1"/>
              </a:buClr>
              <a:buFont typeface="Arial" pitchFamily="34" charset="0"/>
              <a:buChar char="•"/>
              <a:defRPr sz="1400">
                <a:solidFill>
                  <a:schemeClr val="tx1"/>
                </a:solidFill>
                <a:latin typeface="Tw Cen MT" pitchFamily="34" charset="-18"/>
              </a:defRPr>
            </a:lvl8pPr>
            <a:lvl9pPr marL="3886200" indent="-2286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tx1"/>
              </a:buClr>
              <a:buFont typeface="Arial" pitchFamily="34" charset="0"/>
              <a:buChar char="•"/>
              <a:defRPr sz="1400">
                <a:solidFill>
                  <a:schemeClr val="tx1"/>
                </a:solidFill>
                <a:latin typeface="Tw Cen MT" pitchFamily="34" charset="-18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pl-PL" altLang="pl-PL" sz="1100">
                <a:latin typeface="Calibri" pitchFamily="34" charset="0"/>
                <a:ea typeface="Calibri" pitchFamily="34" charset="0"/>
                <a:cs typeface="Times New Roman" pitchFamily="18" charset="0"/>
              </a:rPr>
              <a:t>MŚP 80%</a:t>
            </a:r>
            <a:endParaRPr lang="pl-PL" altLang="pl-PL" sz="4400">
              <a:latin typeface="Arial" pitchFamily="34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15" name="Prostokąt 14"/>
          <p:cNvSpPr/>
          <p:nvPr/>
        </p:nvSpPr>
        <p:spPr>
          <a:xfrm>
            <a:off x="4625975" y="7477125"/>
            <a:ext cx="1543050" cy="6477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endParaRPr lang="pl-PL"/>
          </a:p>
        </p:txBody>
      </p:sp>
      <p:sp>
        <p:nvSpPr>
          <p:cNvPr id="49160" name="Prostokąt 26"/>
          <p:cNvSpPr>
            <a:spLocks noChangeArrowheads="1"/>
          </p:cNvSpPr>
          <p:nvPr/>
        </p:nvSpPr>
        <p:spPr bwMode="auto">
          <a:xfrm>
            <a:off x="6389688" y="2006600"/>
            <a:ext cx="2243137" cy="3048000"/>
          </a:xfrm>
          <a:prstGeom prst="rect">
            <a:avLst/>
          </a:prstGeom>
          <a:solidFill>
            <a:srgbClr val="FFFFFF"/>
          </a:solidFill>
          <a:ln w="12700">
            <a:solidFill>
              <a:srgbClr val="70AD47"/>
            </a:solidFill>
            <a:miter lim="800000"/>
            <a:headEnd/>
            <a:tailEnd/>
          </a:ln>
        </p:spPr>
        <p:txBody>
          <a:bodyPr anchor="ctr"/>
          <a:lstStyle>
            <a:lvl1pPr>
              <a:lnSpc>
                <a:spcPct val="120000"/>
              </a:lnSpc>
              <a:spcBef>
                <a:spcPts val="1000"/>
              </a:spcBef>
              <a:buClr>
                <a:schemeClr val="tx1"/>
              </a:buClr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Tw Cen MT" pitchFamily="34" charset="-18"/>
              </a:defRPr>
            </a:lvl1pPr>
            <a:lvl2pPr marL="742950" indent="-285750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itchFamily="34" charset="0"/>
              <a:buChar char="•"/>
              <a:defRPr>
                <a:solidFill>
                  <a:schemeClr val="tx1"/>
                </a:solidFill>
                <a:latin typeface="Tw Cen MT" pitchFamily="34" charset="-18"/>
              </a:defRPr>
            </a:lvl2pPr>
            <a:lvl3pPr marL="1143000" indent="-228600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itchFamily="34" charset="0"/>
              <a:buChar char="•"/>
              <a:defRPr sz="1600">
                <a:solidFill>
                  <a:schemeClr val="tx1"/>
                </a:solidFill>
                <a:latin typeface="Tw Cen MT" pitchFamily="34" charset="-18"/>
              </a:defRPr>
            </a:lvl3pPr>
            <a:lvl4pPr marL="1600200" indent="-228600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itchFamily="34" charset="0"/>
              <a:buChar char="•"/>
              <a:defRPr sz="1400">
                <a:solidFill>
                  <a:schemeClr val="tx1"/>
                </a:solidFill>
                <a:latin typeface="Tw Cen MT" pitchFamily="34" charset="-18"/>
              </a:defRPr>
            </a:lvl4pPr>
            <a:lvl5pPr marL="2057400" indent="-228600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itchFamily="34" charset="0"/>
              <a:buChar char="•"/>
              <a:defRPr sz="1400">
                <a:solidFill>
                  <a:schemeClr val="tx1"/>
                </a:solidFill>
                <a:latin typeface="Tw Cen MT" pitchFamily="34" charset="-18"/>
              </a:defRPr>
            </a:lvl5pPr>
            <a:lvl6pPr marL="2514600" indent="-2286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tx1"/>
              </a:buClr>
              <a:buFont typeface="Arial" pitchFamily="34" charset="0"/>
              <a:buChar char="•"/>
              <a:defRPr sz="1400">
                <a:solidFill>
                  <a:schemeClr val="tx1"/>
                </a:solidFill>
                <a:latin typeface="Tw Cen MT" pitchFamily="34" charset="-18"/>
              </a:defRPr>
            </a:lvl6pPr>
            <a:lvl7pPr marL="2971800" indent="-2286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tx1"/>
              </a:buClr>
              <a:buFont typeface="Arial" pitchFamily="34" charset="0"/>
              <a:buChar char="•"/>
              <a:defRPr sz="1400">
                <a:solidFill>
                  <a:schemeClr val="tx1"/>
                </a:solidFill>
                <a:latin typeface="Tw Cen MT" pitchFamily="34" charset="-18"/>
              </a:defRPr>
            </a:lvl7pPr>
            <a:lvl8pPr marL="3429000" indent="-2286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tx1"/>
              </a:buClr>
              <a:buFont typeface="Arial" pitchFamily="34" charset="0"/>
              <a:buChar char="•"/>
              <a:defRPr sz="1400">
                <a:solidFill>
                  <a:schemeClr val="tx1"/>
                </a:solidFill>
                <a:latin typeface="Tw Cen MT" pitchFamily="34" charset="-18"/>
              </a:defRPr>
            </a:lvl8pPr>
            <a:lvl9pPr marL="3886200" indent="-2286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tx1"/>
              </a:buClr>
              <a:buFont typeface="Arial" pitchFamily="34" charset="0"/>
              <a:buChar char="•"/>
              <a:defRPr sz="1400">
                <a:solidFill>
                  <a:schemeClr val="tx1"/>
                </a:solidFill>
                <a:latin typeface="Tw Cen MT" pitchFamily="34" charset="-18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pl-PL" altLang="pl-PL" sz="1100">
                <a:latin typeface="Calibri" pitchFamily="34" charset="0"/>
                <a:ea typeface="Calibri" pitchFamily="34" charset="0"/>
                <a:cs typeface="Times New Roman" pitchFamily="18" charset="0"/>
              </a:rPr>
              <a:t>Instytucja kredytująca</a:t>
            </a:r>
            <a:endParaRPr lang="pl-PL" altLang="pl-PL" sz="4400">
              <a:latin typeface="Arial" pitchFamily="34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49161" name="Strzałka w prawo 27"/>
          <p:cNvSpPr>
            <a:spLocks noChangeArrowheads="1"/>
          </p:cNvSpPr>
          <p:nvPr/>
        </p:nvSpPr>
        <p:spPr bwMode="auto">
          <a:xfrm>
            <a:off x="2905125" y="1993900"/>
            <a:ext cx="3108325" cy="893763"/>
          </a:xfrm>
          <a:prstGeom prst="rightArrow">
            <a:avLst>
              <a:gd name="adj1" fmla="val 50000"/>
              <a:gd name="adj2" fmla="val 49993"/>
            </a:avLst>
          </a:prstGeom>
          <a:solidFill>
            <a:srgbClr val="5B9BD5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anchor="ctr"/>
          <a:lstStyle>
            <a:lvl1pPr>
              <a:lnSpc>
                <a:spcPct val="120000"/>
              </a:lnSpc>
              <a:spcBef>
                <a:spcPts val="1000"/>
              </a:spcBef>
              <a:buClr>
                <a:schemeClr val="tx1"/>
              </a:buClr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Tw Cen MT" pitchFamily="34" charset="-18"/>
              </a:defRPr>
            </a:lvl1pPr>
            <a:lvl2pPr marL="742950" indent="-285750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itchFamily="34" charset="0"/>
              <a:buChar char="•"/>
              <a:defRPr>
                <a:solidFill>
                  <a:schemeClr val="tx1"/>
                </a:solidFill>
                <a:latin typeface="Tw Cen MT" pitchFamily="34" charset="-18"/>
              </a:defRPr>
            </a:lvl2pPr>
            <a:lvl3pPr marL="1143000" indent="-228600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itchFamily="34" charset="0"/>
              <a:buChar char="•"/>
              <a:defRPr sz="1600">
                <a:solidFill>
                  <a:schemeClr val="tx1"/>
                </a:solidFill>
                <a:latin typeface="Tw Cen MT" pitchFamily="34" charset="-18"/>
              </a:defRPr>
            </a:lvl3pPr>
            <a:lvl4pPr marL="1600200" indent="-228600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itchFamily="34" charset="0"/>
              <a:buChar char="•"/>
              <a:defRPr sz="1400">
                <a:solidFill>
                  <a:schemeClr val="tx1"/>
                </a:solidFill>
                <a:latin typeface="Tw Cen MT" pitchFamily="34" charset="-18"/>
              </a:defRPr>
            </a:lvl4pPr>
            <a:lvl5pPr marL="2057400" indent="-228600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itchFamily="34" charset="0"/>
              <a:buChar char="•"/>
              <a:defRPr sz="1400">
                <a:solidFill>
                  <a:schemeClr val="tx1"/>
                </a:solidFill>
                <a:latin typeface="Tw Cen MT" pitchFamily="34" charset="-18"/>
              </a:defRPr>
            </a:lvl5pPr>
            <a:lvl6pPr marL="2514600" indent="-2286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tx1"/>
              </a:buClr>
              <a:buFont typeface="Arial" pitchFamily="34" charset="0"/>
              <a:buChar char="•"/>
              <a:defRPr sz="1400">
                <a:solidFill>
                  <a:schemeClr val="tx1"/>
                </a:solidFill>
                <a:latin typeface="Tw Cen MT" pitchFamily="34" charset="-18"/>
              </a:defRPr>
            </a:lvl6pPr>
            <a:lvl7pPr marL="2971800" indent="-2286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tx1"/>
              </a:buClr>
              <a:buFont typeface="Arial" pitchFamily="34" charset="0"/>
              <a:buChar char="•"/>
              <a:defRPr sz="1400">
                <a:solidFill>
                  <a:schemeClr val="tx1"/>
                </a:solidFill>
                <a:latin typeface="Tw Cen MT" pitchFamily="34" charset="-18"/>
              </a:defRPr>
            </a:lvl7pPr>
            <a:lvl8pPr marL="3429000" indent="-2286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tx1"/>
              </a:buClr>
              <a:buFont typeface="Arial" pitchFamily="34" charset="0"/>
              <a:buChar char="•"/>
              <a:defRPr sz="1400">
                <a:solidFill>
                  <a:schemeClr val="tx1"/>
                </a:solidFill>
                <a:latin typeface="Tw Cen MT" pitchFamily="34" charset="-18"/>
              </a:defRPr>
            </a:lvl8pPr>
            <a:lvl9pPr marL="3886200" indent="-2286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tx1"/>
              </a:buClr>
              <a:buFont typeface="Arial" pitchFamily="34" charset="0"/>
              <a:buChar char="•"/>
              <a:defRPr sz="1400">
                <a:solidFill>
                  <a:schemeClr val="tx1"/>
                </a:solidFill>
                <a:latin typeface="Tw Cen MT" pitchFamily="34" charset="-18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pl-PL" altLang="pl-PL" sz="800">
                <a:latin typeface="Calibri" pitchFamily="34" charset="0"/>
                <a:ea typeface="Calibri" pitchFamily="34" charset="0"/>
                <a:cs typeface="Times New Roman" pitchFamily="18" charset="0"/>
              </a:rPr>
              <a:t>Wypłata poręczenia</a:t>
            </a:r>
            <a:endParaRPr lang="pl-PL" altLang="pl-PL" sz="4400">
              <a:latin typeface="Arial" pitchFamily="34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49162" name="Strzałka w prawo 28"/>
          <p:cNvSpPr>
            <a:spLocks noChangeArrowheads="1"/>
          </p:cNvSpPr>
          <p:nvPr/>
        </p:nvSpPr>
        <p:spPr bwMode="auto">
          <a:xfrm>
            <a:off x="2419350" y="3735388"/>
            <a:ext cx="817563" cy="419100"/>
          </a:xfrm>
          <a:prstGeom prst="rightArrow">
            <a:avLst>
              <a:gd name="adj1" fmla="val 50000"/>
              <a:gd name="adj2" fmla="val 49952"/>
            </a:avLst>
          </a:prstGeom>
          <a:solidFill>
            <a:srgbClr val="5B9BD5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anchor="ctr"/>
          <a:lstStyle>
            <a:lvl1pPr>
              <a:lnSpc>
                <a:spcPct val="120000"/>
              </a:lnSpc>
              <a:spcBef>
                <a:spcPts val="1000"/>
              </a:spcBef>
              <a:buClr>
                <a:schemeClr val="tx1"/>
              </a:buClr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Tw Cen MT" pitchFamily="34" charset="-18"/>
              </a:defRPr>
            </a:lvl1pPr>
            <a:lvl2pPr marL="742950" indent="-285750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itchFamily="34" charset="0"/>
              <a:buChar char="•"/>
              <a:defRPr>
                <a:solidFill>
                  <a:schemeClr val="tx1"/>
                </a:solidFill>
                <a:latin typeface="Tw Cen MT" pitchFamily="34" charset="-18"/>
              </a:defRPr>
            </a:lvl2pPr>
            <a:lvl3pPr marL="1143000" indent="-228600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itchFamily="34" charset="0"/>
              <a:buChar char="•"/>
              <a:defRPr sz="1600">
                <a:solidFill>
                  <a:schemeClr val="tx1"/>
                </a:solidFill>
                <a:latin typeface="Tw Cen MT" pitchFamily="34" charset="-18"/>
              </a:defRPr>
            </a:lvl3pPr>
            <a:lvl4pPr marL="1600200" indent="-228600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itchFamily="34" charset="0"/>
              <a:buChar char="•"/>
              <a:defRPr sz="1400">
                <a:solidFill>
                  <a:schemeClr val="tx1"/>
                </a:solidFill>
                <a:latin typeface="Tw Cen MT" pitchFamily="34" charset="-18"/>
              </a:defRPr>
            </a:lvl4pPr>
            <a:lvl5pPr marL="2057400" indent="-228600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itchFamily="34" charset="0"/>
              <a:buChar char="•"/>
              <a:defRPr sz="1400">
                <a:solidFill>
                  <a:schemeClr val="tx1"/>
                </a:solidFill>
                <a:latin typeface="Tw Cen MT" pitchFamily="34" charset="-18"/>
              </a:defRPr>
            </a:lvl5pPr>
            <a:lvl6pPr marL="2514600" indent="-2286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tx1"/>
              </a:buClr>
              <a:buFont typeface="Arial" pitchFamily="34" charset="0"/>
              <a:buChar char="•"/>
              <a:defRPr sz="1400">
                <a:solidFill>
                  <a:schemeClr val="tx1"/>
                </a:solidFill>
                <a:latin typeface="Tw Cen MT" pitchFamily="34" charset="-18"/>
              </a:defRPr>
            </a:lvl6pPr>
            <a:lvl7pPr marL="2971800" indent="-2286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tx1"/>
              </a:buClr>
              <a:buFont typeface="Arial" pitchFamily="34" charset="0"/>
              <a:buChar char="•"/>
              <a:defRPr sz="1400">
                <a:solidFill>
                  <a:schemeClr val="tx1"/>
                </a:solidFill>
                <a:latin typeface="Tw Cen MT" pitchFamily="34" charset="-18"/>
              </a:defRPr>
            </a:lvl7pPr>
            <a:lvl8pPr marL="3429000" indent="-2286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tx1"/>
              </a:buClr>
              <a:buFont typeface="Arial" pitchFamily="34" charset="0"/>
              <a:buChar char="•"/>
              <a:defRPr sz="1400">
                <a:solidFill>
                  <a:schemeClr val="tx1"/>
                </a:solidFill>
                <a:latin typeface="Tw Cen MT" pitchFamily="34" charset="-18"/>
              </a:defRPr>
            </a:lvl8pPr>
            <a:lvl9pPr marL="3886200" indent="-2286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tx1"/>
              </a:buClr>
              <a:buFont typeface="Arial" pitchFamily="34" charset="0"/>
              <a:buChar char="•"/>
              <a:defRPr sz="1400">
                <a:solidFill>
                  <a:schemeClr val="tx1"/>
                </a:solidFill>
                <a:latin typeface="Tw Cen MT" pitchFamily="34" charset="-18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pl-PL" altLang="pl-PL" sz="800">
                <a:latin typeface="Calibri" pitchFamily="34" charset="0"/>
                <a:ea typeface="Calibri" pitchFamily="34" charset="0"/>
                <a:cs typeface="Times New Roman" pitchFamily="18" charset="0"/>
              </a:rPr>
              <a:t>Por.</a:t>
            </a:r>
            <a:endParaRPr lang="pl-PL" altLang="pl-PL" sz="4400">
              <a:latin typeface="Arial" pitchFamily="34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49163" name="Strzałka w lewo 29"/>
          <p:cNvSpPr>
            <a:spLocks noChangeArrowheads="1"/>
          </p:cNvSpPr>
          <p:nvPr/>
        </p:nvSpPr>
        <p:spPr bwMode="auto">
          <a:xfrm>
            <a:off x="5397500" y="3998913"/>
            <a:ext cx="747713" cy="504825"/>
          </a:xfrm>
          <a:prstGeom prst="leftArrow">
            <a:avLst>
              <a:gd name="adj1" fmla="val 50000"/>
              <a:gd name="adj2" fmla="val 50036"/>
            </a:avLst>
          </a:prstGeom>
          <a:solidFill>
            <a:srgbClr val="5B9BD5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anchor="ctr"/>
          <a:lstStyle>
            <a:lvl1pPr>
              <a:lnSpc>
                <a:spcPct val="120000"/>
              </a:lnSpc>
              <a:spcBef>
                <a:spcPts val="1000"/>
              </a:spcBef>
              <a:buClr>
                <a:schemeClr val="tx1"/>
              </a:buClr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Tw Cen MT" pitchFamily="34" charset="-18"/>
              </a:defRPr>
            </a:lvl1pPr>
            <a:lvl2pPr marL="742950" indent="-285750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itchFamily="34" charset="0"/>
              <a:buChar char="•"/>
              <a:defRPr>
                <a:solidFill>
                  <a:schemeClr val="tx1"/>
                </a:solidFill>
                <a:latin typeface="Tw Cen MT" pitchFamily="34" charset="-18"/>
              </a:defRPr>
            </a:lvl2pPr>
            <a:lvl3pPr marL="1143000" indent="-228600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itchFamily="34" charset="0"/>
              <a:buChar char="•"/>
              <a:defRPr sz="1600">
                <a:solidFill>
                  <a:schemeClr val="tx1"/>
                </a:solidFill>
                <a:latin typeface="Tw Cen MT" pitchFamily="34" charset="-18"/>
              </a:defRPr>
            </a:lvl3pPr>
            <a:lvl4pPr marL="1600200" indent="-228600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itchFamily="34" charset="0"/>
              <a:buChar char="•"/>
              <a:defRPr sz="1400">
                <a:solidFill>
                  <a:schemeClr val="tx1"/>
                </a:solidFill>
                <a:latin typeface="Tw Cen MT" pitchFamily="34" charset="-18"/>
              </a:defRPr>
            </a:lvl4pPr>
            <a:lvl5pPr marL="2057400" indent="-228600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itchFamily="34" charset="0"/>
              <a:buChar char="•"/>
              <a:defRPr sz="1400">
                <a:solidFill>
                  <a:schemeClr val="tx1"/>
                </a:solidFill>
                <a:latin typeface="Tw Cen MT" pitchFamily="34" charset="-18"/>
              </a:defRPr>
            </a:lvl5pPr>
            <a:lvl6pPr marL="2514600" indent="-2286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tx1"/>
              </a:buClr>
              <a:buFont typeface="Arial" pitchFamily="34" charset="0"/>
              <a:buChar char="•"/>
              <a:defRPr sz="1400">
                <a:solidFill>
                  <a:schemeClr val="tx1"/>
                </a:solidFill>
                <a:latin typeface="Tw Cen MT" pitchFamily="34" charset="-18"/>
              </a:defRPr>
            </a:lvl6pPr>
            <a:lvl7pPr marL="2971800" indent="-2286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tx1"/>
              </a:buClr>
              <a:buFont typeface="Arial" pitchFamily="34" charset="0"/>
              <a:buChar char="•"/>
              <a:defRPr sz="1400">
                <a:solidFill>
                  <a:schemeClr val="tx1"/>
                </a:solidFill>
                <a:latin typeface="Tw Cen MT" pitchFamily="34" charset="-18"/>
              </a:defRPr>
            </a:lvl7pPr>
            <a:lvl8pPr marL="3429000" indent="-2286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tx1"/>
              </a:buClr>
              <a:buFont typeface="Arial" pitchFamily="34" charset="0"/>
              <a:buChar char="•"/>
              <a:defRPr sz="1400">
                <a:solidFill>
                  <a:schemeClr val="tx1"/>
                </a:solidFill>
                <a:latin typeface="Tw Cen MT" pitchFamily="34" charset="-18"/>
              </a:defRPr>
            </a:lvl8pPr>
            <a:lvl9pPr marL="3886200" indent="-2286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tx1"/>
              </a:buClr>
              <a:buFont typeface="Arial" pitchFamily="34" charset="0"/>
              <a:buChar char="•"/>
              <a:defRPr sz="1400">
                <a:solidFill>
                  <a:schemeClr val="tx1"/>
                </a:solidFill>
                <a:latin typeface="Tw Cen MT" pitchFamily="34" charset="-18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pl-PL" altLang="pl-PL" sz="800">
                <a:latin typeface="Calibri" pitchFamily="34" charset="0"/>
                <a:ea typeface="Calibri" pitchFamily="34" charset="0"/>
                <a:cs typeface="Times New Roman" pitchFamily="18" charset="0"/>
              </a:rPr>
              <a:t>Kred</a:t>
            </a:r>
            <a:r>
              <a:rPr lang="pl-PL" altLang="pl-PL" sz="1100">
                <a:latin typeface="Calibri" pitchFamily="34" charset="0"/>
                <a:ea typeface="Calibri" pitchFamily="34" charset="0"/>
                <a:cs typeface="Times New Roman" pitchFamily="18" charset="0"/>
              </a:rPr>
              <a:t>.</a:t>
            </a:r>
            <a:endParaRPr lang="pl-PL" altLang="pl-PL" sz="4400">
              <a:latin typeface="Arial" pitchFamily="34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49164" name="Strzałka w lewo 30"/>
          <p:cNvSpPr>
            <a:spLocks noChangeArrowheads="1"/>
          </p:cNvSpPr>
          <p:nvPr/>
        </p:nvSpPr>
        <p:spPr bwMode="auto">
          <a:xfrm>
            <a:off x="2905125" y="4787900"/>
            <a:ext cx="2989263" cy="428625"/>
          </a:xfrm>
          <a:prstGeom prst="leftArrow">
            <a:avLst>
              <a:gd name="adj1" fmla="val 50000"/>
              <a:gd name="adj2" fmla="val 50013"/>
            </a:avLst>
          </a:prstGeom>
          <a:solidFill>
            <a:srgbClr val="5B9BD5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anchor="ctr"/>
          <a:lstStyle>
            <a:lvl1pPr>
              <a:lnSpc>
                <a:spcPct val="120000"/>
              </a:lnSpc>
              <a:spcBef>
                <a:spcPts val="1000"/>
              </a:spcBef>
              <a:buClr>
                <a:schemeClr val="tx1"/>
              </a:buClr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Tw Cen MT" pitchFamily="34" charset="-18"/>
              </a:defRPr>
            </a:lvl1pPr>
            <a:lvl2pPr marL="742950" indent="-285750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itchFamily="34" charset="0"/>
              <a:buChar char="•"/>
              <a:defRPr>
                <a:solidFill>
                  <a:schemeClr val="tx1"/>
                </a:solidFill>
                <a:latin typeface="Tw Cen MT" pitchFamily="34" charset="-18"/>
              </a:defRPr>
            </a:lvl2pPr>
            <a:lvl3pPr marL="1143000" indent="-228600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itchFamily="34" charset="0"/>
              <a:buChar char="•"/>
              <a:defRPr sz="1600">
                <a:solidFill>
                  <a:schemeClr val="tx1"/>
                </a:solidFill>
                <a:latin typeface="Tw Cen MT" pitchFamily="34" charset="-18"/>
              </a:defRPr>
            </a:lvl3pPr>
            <a:lvl4pPr marL="1600200" indent="-228600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itchFamily="34" charset="0"/>
              <a:buChar char="•"/>
              <a:defRPr sz="1400">
                <a:solidFill>
                  <a:schemeClr val="tx1"/>
                </a:solidFill>
                <a:latin typeface="Tw Cen MT" pitchFamily="34" charset="-18"/>
              </a:defRPr>
            </a:lvl4pPr>
            <a:lvl5pPr marL="2057400" indent="-228600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itchFamily="34" charset="0"/>
              <a:buChar char="•"/>
              <a:defRPr sz="1400">
                <a:solidFill>
                  <a:schemeClr val="tx1"/>
                </a:solidFill>
                <a:latin typeface="Tw Cen MT" pitchFamily="34" charset="-18"/>
              </a:defRPr>
            </a:lvl5pPr>
            <a:lvl6pPr marL="2514600" indent="-2286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tx1"/>
              </a:buClr>
              <a:buFont typeface="Arial" pitchFamily="34" charset="0"/>
              <a:buChar char="•"/>
              <a:defRPr sz="1400">
                <a:solidFill>
                  <a:schemeClr val="tx1"/>
                </a:solidFill>
                <a:latin typeface="Tw Cen MT" pitchFamily="34" charset="-18"/>
              </a:defRPr>
            </a:lvl6pPr>
            <a:lvl7pPr marL="2971800" indent="-2286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tx1"/>
              </a:buClr>
              <a:buFont typeface="Arial" pitchFamily="34" charset="0"/>
              <a:buChar char="•"/>
              <a:defRPr sz="1400">
                <a:solidFill>
                  <a:schemeClr val="tx1"/>
                </a:solidFill>
                <a:latin typeface="Tw Cen MT" pitchFamily="34" charset="-18"/>
              </a:defRPr>
            </a:lvl7pPr>
            <a:lvl8pPr marL="3429000" indent="-2286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tx1"/>
              </a:buClr>
              <a:buFont typeface="Arial" pitchFamily="34" charset="0"/>
              <a:buChar char="•"/>
              <a:defRPr sz="1400">
                <a:solidFill>
                  <a:schemeClr val="tx1"/>
                </a:solidFill>
                <a:latin typeface="Tw Cen MT" pitchFamily="34" charset="-18"/>
              </a:defRPr>
            </a:lvl8pPr>
            <a:lvl9pPr marL="3886200" indent="-2286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tx1"/>
              </a:buClr>
              <a:buFont typeface="Arial" pitchFamily="34" charset="0"/>
              <a:buChar char="•"/>
              <a:defRPr sz="1400">
                <a:solidFill>
                  <a:schemeClr val="tx1"/>
                </a:solidFill>
                <a:latin typeface="Tw Cen MT" pitchFamily="34" charset="-18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pl-PL" altLang="pl-PL" sz="800">
                <a:latin typeface="Calibri" pitchFamily="34" charset="0"/>
                <a:ea typeface="Calibri" pitchFamily="34" charset="0"/>
                <a:cs typeface="Times New Roman" pitchFamily="18" charset="0"/>
              </a:rPr>
              <a:t>Wezwanie do zapłaty</a:t>
            </a:r>
            <a:endParaRPr lang="pl-PL" altLang="pl-PL" sz="4400">
              <a:latin typeface="Arial" pitchFamily="34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49165" name="Rectangle 17"/>
          <p:cNvSpPr>
            <a:spLocks noChangeArrowheads="1"/>
          </p:cNvSpPr>
          <p:nvPr/>
        </p:nvSpPr>
        <p:spPr bwMode="auto">
          <a:xfrm>
            <a:off x="10882313" y="-241300"/>
            <a:ext cx="11387137" cy="939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lnSpc>
                <a:spcPct val="120000"/>
              </a:lnSpc>
              <a:spcBef>
                <a:spcPts val="1000"/>
              </a:spcBef>
              <a:buClr>
                <a:schemeClr val="tx1"/>
              </a:buClr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Tw Cen MT" pitchFamily="34" charset="-18"/>
              </a:defRPr>
            </a:lvl1pPr>
            <a:lvl2pPr marL="742950" indent="-285750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itchFamily="34" charset="0"/>
              <a:buChar char="•"/>
              <a:defRPr>
                <a:solidFill>
                  <a:schemeClr val="tx1"/>
                </a:solidFill>
                <a:latin typeface="Tw Cen MT" pitchFamily="34" charset="-18"/>
              </a:defRPr>
            </a:lvl2pPr>
            <a:lvl3pPr marL="1143000" indent="-228600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itchFamily="34" charset="0"/>
              <a:buChar char="•"/>
              <a:defRPr sz="1600">
                <a:solidFill>
                  <a:schemeClr val="tx1"/>
                </a:solidFill>
                <a:latin typeface="Tw Cen MT" pitchFamily="34" charset="-18"/>
              </a:defRPr>
            </a:lvl3pPr>
            <a:lvl4pPr marL="1600200" indent="-228600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itchFamily="34" charset="0"/>
              <a:buChar char="•"/>
              <a:defRPr sz="1400">
                <a:solidFill>
                  <a:schemeClr val="tx1"/>
                </a:solidFill>
                <a:latin typeface="Tw Cen MT" pitchFamily="34" charset="-18"/>
              </a:defRPr>
            </a:lvl4pPr>
            <a:lvl5pPr marL="2057400" indent="-228600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itchFamily="34" charset="0"/>
              <a:buChar char="•"/>
              <a:defRPr sz="1400">
                <a:solidFill>
                  <a:schemeClr val="tx1"/>
                </a:solidFill>
                <a:latin typeface="Tw Cen MT" pitchFamily="34" charset="-18"/>
              </a:defRPr>
            </a:lvl5pPr>
            <a:lvl6pPr marL="2514600" indent="-2286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tx1"/>
              </a:buClr>
              <a:buFont typeface="Arial" pitchFamily="34" charset="0"/>
              <a:buChar char="•"/>
              <a:defRPr sz="1400">
                <a:solidFill>
                  <a:schemeClr val="tx1"/>
                </a:solidFill>
                <a:latin typeface="Tw Cen MT" pitchFamily="34" charset="-18"/>
              </a:defRPr>
            </a:lvl6pPr>
            <a:lvl7pPr marL="2971800" indent="-2286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tx1"/>
              </a:buClr>
              <a:buFont typeface="Arial" pitchFamily="34" charset="0"/>
              <a:buChar char="•"/>
              <a:defRPr sz="1400">
                <a:solidFill>
                  <a:schemeClr val="tx1"/>
                </a:solidFill>
                <a:latin typeface="Tw Cen MT" pitchFamily="34" charset="-18"/>
              </a:defRPr>
            </a:lvl7pPr>
            <a:lvl8pPr marL="3429000" indent="-2286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tx1"/>
              </a:buClr>
              <a:buFont typeface="Arial" pitchFamily="34" charset="0"/>
              <a:buChar char="•"/>
              <a:defRPr sz="1400">
                <a:solidFill>
                  <a:schemeClr val="tx1"/>
                </a:solidFill>
                <a:latin typeface="Tw Cen MT" pitchFamily="34" charset="-18"/>
              </a:defRPr>
            </a:lvl8pPr>
            <a:lvl9pPr marL="3886200" indent="-2286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tx1"/>
              </a:buClr>
              <a:buFont typeface="Arial" pitchFamily="34" charset="0"/>
              <a:buChar char="•"/>
              <a:defRPr sz="1400">
                <a:solidFill>
                  <a:schemeClr val="tx1"/>
                </a:solidFill>
                <a:latin typeface="Tw Cen MT" pitchFamily="34" charset="-18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pl-PL" altLang="pl-PL" sz="1100" b="1">
                <a:latin typeface="Calibri" pitchFamily="34" charset="0"/>
                <a:ea typeface="Calibri" pitchFamily="34" charset="0"/>
                <a:cs typeface="Times New Roman" pitchFamily="18" charset="0"/>
              </a:rPr>
              <a:t>   </a:t>
            </a:r>
            <a:endParaRPr lang="pl-PL" altLang="pl-PL" sz="900">
              <a:latin typeface="Arial" pitchFamily="34" charset="0"/>
              <a:ea typeface="Calibri" pitchFamily="34" charset="0"/>
              <a:cs typeface="Times New Roman" pitchFamily="18" charset="0"/>
            </a:endParaRPr>
          </a:p>
          <a:p>
            <a:pPr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endParaRPr lang="pl-PL" altLang="pl-PL" sz="4400">
              <a:latin typeface="Arial" pitchFamily="34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49166" name="Rectangle 33"/>
          <p:cNvSpPr>
            <a:spLocks noChangeArrowheads="1"/>
          </p:cNvSpPr>
          <p:nvPr/>
        </p:nvSpPr>
        <p:spPr bwMode="auto">
          <a:xfrm>
            <a:off x="10882313" y="385763"/>
            <a:ext cx="11387137" cy="600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lnSpc>
                <a:spcPct val="120000"/>
              </a:lnSpc>
              <a:spcBef>
                <a:spcPts val="1000"/>
              </a:spcBef>
              <a:buClr>
                <a:schemeClr val="tx1"/>
              </a:buClr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Tw Cen MT" pitchFamily="34" charset="-18"/>
              </a:defRPr>
            </a:lvl1pPr>
            <a:lvl2pPr marL="742950" indent="-285750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itchFamily="34" charset="0"/>
              <a:buChar char="•"/>
              <a:defRPr>
                <a:solidFill>
                  <a:schemeClr val="tx1"/>
                </a:solidFill>
                <a:latin typeface="Tw Cen MT" pitchFamily="34" charset="-18"/>
              </a:defRPr>
            </a:lvl2pPr>
            <a:lvl3pPr marL="1143000" indent="-228600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itchFamily="34" charset="0"/>
              <a:buChar char="•"/>
              <a:defRPr sz="1600">
                <a:solidFill>
                  <a:schemeClr val="tx1"/>
                </a:solidFill>
                <a:latin typeface="Tw Cen MT" pitchFamily="34" charset="-18"/>
              </a:defRPr>
            </a:lvl3pPr>
            <a:lvl4pPr marL="1600200" indent="-228600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itchFamily="34" charset="0"/>
              <a:buChar char="•"/>
              <a:defRPr sz="1400">
                <a:solidFill>
                  <a:schemeClr val="tx1"/>
                </a:solidFill>
                <a:latin typeface="Tw Cen MT" pitchFamily="34" charset="-18"/>
              </a:defRPr>
            </a:lvl4pPr>
            <a:lvl5pPr marL="2057400" indent="-228600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itchFamily="34" charset="0"/>
              <a:buChar char="•"/>
              <a:defRPr sz="1400">
                <a:solidFill>
                  <a:schemeClr val="tx1"/>
                </a:solidFill>
                <a:latin typeface="Tw Cen MT" pitchFamily="34" charset="-18"/>
              </a:defRPr>
            </a:lvl5pPr>
            <a:lvl6pPr marL="2514600" indent="-2286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tx1"/>
              </a:buClr>
              <a:buFont typeface="Arial" pitchFamily="34" charset="0"/>
              <a:buChar char="•"/>
              <a:defRPr sz="1400">
                <a:solidFill>
                  <a:schemeClr val="tx1"/>
                </a:solidFill>
                <a:latin typeface="Tw Cen MT" pitchFamily="34" charset="-18"/>
              </a:defRPr>
            </a:lvl6pPr>
            <a:lvl7pPr marL="2971800" indent="-2286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tx1"/>
              </a:buClr>
              <a:buFont typeface="Arial" pitchFamily="34" charset="0"/>
              <a:buChar char="•"/>
              <a:defRPr sz="1400">
                <a:solidFill>
                  <a:schemeClr val="tx1"/>
                </a:solidFill>
                <a:latin typeface="Tw Cen MT" pitchFamily="34" charset="-18"/>
              </a:defRPr>
            </a:lvl7pPr>
            <a:lvl8pPr marL="3429000" indent="-2286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tx1"/>
              </a:buClr>
              <a:buFont typeface="Arial" pitchFamily="34" charset="0"/>
              <a:buChar char="•"/>
              <a:defRPr sz="1400">
                <a:solidFill>
                  <a:schemeClr val="tx1"/>
                </a:solidFill>
                <a:latin typeface="Tw Cen MT" pitchFamily="34" charset="-18"/>
              </a:defRPr>
            </a:lvl8pPr>
            <a:lvl9pPr marL="3886200" indent="-2286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tx1"/>
              </a:buClr>
              <a:buFont typeface="Arial" pitchFamily="34" charset="0"/>
              <a:buChar char="•"/>
              <a:defRPr sz="1400">
                <a:solidFill>
                  <a:schemeClr val="tx1"/>
                </a:solidFill>
                <a:latin typeface="Tw Cen MT" pitchFamily="34" charset="-18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endParaRPr lang="pl-PL" altLang="pl-PL" sz="1100" b="1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pl-PL" altLang="pl-PL" sz="1100" b="1">
                <a:latin typeface="Calibri" pitchFamily="34" charset="0"/>
                <a:ea typeface="Calibri" pitchFamily="34" charset="0"/>
                <a:cs typeface="Times New Roman" pitchFamily="18" charset="0"/>
              </a:rPr>
              <a:t>    </a:t>
            </a:r>
            <a:endParaRPr lang="pl-PL" altLang="pl-PL" sz="900">
              <a:latin typeface="Arial" pitchFamily="34" charset="0"/>
              <a:ea typeface="Calibri" pitchFamily="34" charset="0"/>
              <a:cs typeface="Times New Roman" pitchFamily="18" charset="0"/>
            </a:endParaRPr>
          </a:p>
          <a:p>
            <a:pPr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pl-PL" altLang="pl-PL" sz="1100">
                <a:latin typeface="Calibri" pitchFamily="34" charset="0"/>
                <a:ea typeface="Calibri" pitchFamily="34" charset="0"/>
                <a:cs typeface="Times New Roman" pitchFamily="18" charset="0"/>
              </a:rPr>
              <a:t>       </a:t>
            </a:r>
            <a:endParaRPr lang="pl-PL" altLang="pl-PL" sz="4400">
              <a:latin typeface="Arial" pitchFamily="34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23" name="Prostokąt 22"/>
          <p:cNvSpPr/>
          <p:nvPr/>
        </p:nvSpPr>
        <p:spPr>
          <a:xfrm>
            <a:off x="3654425" y="3068638"/>
            <a:ext cx="1541463" cy="431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l-PL" sz="2500" dirty="0"/>
              <a:t>20%</a:t>
            </a:r>
          </a:p>
        </p:txBody>
      </p:sp>
    </p:spTree>
    <p:extLst>
      <p:ext uri="{BB962C8B-B14F-4D97-AF65-F5344CB8AC3E}">
        <p14:creationId xmlns:p14="http://schemas.microsoft.com/office/powerpoint/2010/main" val="418584511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85800" y="619125"/>
            <a:ext cx="7772400" cy="288925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pl-PL" sz="3200" dirty="0"/>
              <a:t>Instrument kapitałowy</a:t>
            </a:r>
          </a:p>
        </p:txBody>
      </p:sp>
      <p:pic>
        <p:nvPicPr>
          <p:cNvPr id="50179" name="Symbol zastępczy zawartości 4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57200" y="1340768"/>
            <a:ext cx="8507288" cy="4680519"/>
          </a:xfrm>
          <a:prstGeom prst="rect">
            <a:avLst/>
          </a:prstGeom>
        </p:spPr>
      </p:pic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>
          <a:xfrm>
            <a:off x="7885113" y="5883275"/>
            <a:ext cx="573087" cy="365125"/>
          </a:xfrm>
          <a:prstGeom prst="rect">
            <a:avLst/>
          </a:prstGeom>
        </p:spPr>
        <p:txBody>
          <a:bodyPr/>
          <a:lstStyle>
            <a:lvl1pPr>
              <a:defRPr sz="4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4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4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4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4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fld id="{613AC1C3-320F-4FCC-B13A-2C062B0C8877}" type="slidenum">
              <a:rPr lang="pl-PL" altLang="pl-PL" sz="1000"/>
              <a:pPr/>
              <a:t>25</a:t>
            </a:fld>
            <a:endParaRPr lang="pl-PL" altLang="pl-PL" sz="1000"/>
          </a:p>
        </p:txBody>
      </p:sp>
    </p:spTree>
    <p:extLst>
      <p:ext uri="{BB962C8B-B14F-4D97-AF65-F5344CB8AC3E}">
        <p14:creationId xmlns:p14="http://schemas.microsoft.com/office/powerpoint/2010/main" val="242419969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85800" y="619125"/>
            <a:ext cx="7772400" cy="146050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pl-PL" sz="3200" dirty="0"/>
              <a:t>Strategia wyjścia w IF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0" y="981075"/>
            <a:ext cx="9144000" cy="5761038"/>
          </a:xfrm>
          <a:prstGeom prst="rect">
            <a:avLst/>
          </a:prstGeom>
        </p:spPr>
        <p:txBody>
          <a:bodyPr>
            <a:normAutofit fontScale="92500"/>
          </a:bodyPr>
          <a:lstStyle/>
          <a:p>
            <a:pPr algn="just">
              <a:defRPr/>
            </a:pPr>
            <a:r>
              <a:rPr lang="pl-PL" sz="1600" cap="none" dirty="0"/>
              <a:t>decyzję podejmuje IZ po zamknięciu i rozliczeniu projektu,</a:t>
            </a:r>
          </a:p>
          <a:p>
            <a:pPr algn="just">
              <a:defRPr/>
            </a:pPr>
            <a:r>
              <a:rPr lang="pl-PL" sz="1600" cap="none" dirty="0"/>
              <a:t>art. 78 ust. 7 rozporządzenia Rady (WE) nr 1083/2006 z dnia 11 lipca 2006 r. ustanawiającego przepisy ogólne dotyczące Europejskiego Funduszu Rozwoju Regionalnego, Europejskiego Funduszu Społecznego oraz Funduszu Spójności i uchylającego rozporządzenie (WE) nr 1260/1999 – </a:t>
            </a:r>
            <a:r>
              <a:rPr lang="pl-PL" cap="none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przekazanie środków na tego samego typu projekty</a:t>
            </a:r>
          </a:p>
          <a:p>
            <a:pPr algn="just">
              <a:defRPr/>
            </a:pPr>
            <a:r>
              <a:rPr lang="pl-PL" sz="1600" cap="none" dirty="0"/>
              <a:t>art. 98 ust. 1  ustawy z dnia 11 lipca 2014 r. o zasadach realizacji programów w zakresie polityki spójności finansowanych w perspektywie finansowej 2014-2020 - po wykonaniu zobowiązań wynikających z zawartych umów o dofinansowanie w zakresie ich wykorzystania zgodnie z art. 78 ust. 7 tego rozporządzenia, niezaangażowane w ramach umów z odbiorcami wsparcia udzielanego przez instrumenty inżynierii finansowej oraz środki zwracane przez tych odbiorców do instrumentów inżynierii finansowej są ponownie wykorzystywane na realizację celów określonych w art. 78 ust. 7 ww. rozporządzenia. </a:t>
            </a:r>
            <a:r>
              <a:rPr lang="pl-PL" sz="1600" cap="none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Wyłącznym dysponentem środków finansowych zgromadzonych na rachunku, (…) jest </a:t>
            </a:r>
            <a:r>
              <a:rPr lang="pl-PL" sz="1600" u="sng" cap="none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zarząd województwa </a:t>
            </a:r>
            <a:r>
              <a:rPr lang="pl-PL" sz="1600" cap="none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w odniesieniu do środków pochodzących z regionalnego programu operacyjnego oraz </a:t>
            </a:r>
            <a:r>
              <a:rPr lang="pl-PL" sz="1600" u="sng" cap="none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minister właściwy ds. rozwoju w przypadku programów operacyjnych</a:t>
            </a:r>
            <a:r>
              <a:rPr lang="pl-PL" sz="1600" cap="none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Co oznacza, że środki zwrócone od beneficjentów ostatecznych nie są środkami własnymi samorządu, a jedynie samorząd może nimi dysponować</a:t>
            </a:r>
            <a:r>
              <a:rPr lang="pl-PL" sz="1600" cap="none" dirty="0"/>
              <a:t>. </a:t>
            </a:r>
          </a:p>
          <a:p>
            <a:pPr algn="just">
              <a:defRPr/>
            </a:pPr>
            <a:r>
              <a:rPr lang="pl-PL" sz="1600" cap="none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minister właściwy do spraw rozwoju regionalnego koordynuje wykorzystanie środków z  instrumentów inżynierii finansowej</a:t>
            </a:r>
            <a:r>
              <a:rPr lang="pl-PL" sz="1600" cap="none" dirty="0"/>
              <a:t>, o których mowa w rozporządzeniu Rady (WE) nr 1083/2006 z dnia 11 lipca 2006 r. oraz 1303/2013, podlegające ponownemu wykorzystaniu, (…) - </a:t>
            </a:r>
            <a:r>
              <a:rPr lang="pl-PL" sz="1600" cap="none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 szczególności przez podejmowanie inicjatyw w zakresie efektywnego gospodarowania tymi środkami, monitorowanie ich wykorzystania oraz ocenę stopnia ich wykorzystania w skali kraju.</a:t>
            </a:r>
            <a:endParaRPr lang="pl-PL" sz="1600" cap="none" dirty="0"/>
          </a:p>
          <a:p>
            <a:pPr>
              <a:defRPr/>
            </a:pP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>
          <a:xfrm>
            <a:off x="7885113" y="5883275"/>
            <a:ext cx="573087" cy="365125"/>
          </a:xfrm>
          <a:prstGeom prst="rect">
            <a:avLst/>
          </a:prstGeom>
        </p:spPr>
        <p:txBody>
          <a:bodyPr/>
          <a:lstStyle>
            <a:lvl1pPr>
              <a:defRPr sz="4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4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4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4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4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fld id="{5037214F-0D91-4039-98C5-D7DB254378FF}" type="slidenum">
              <a:rPr lang="pl-PL" altLang="pl-PL" sz="1000"/>
              <a:pPr/>
              <a:t>26</a:t>
            </a:fld>
            <a:endParaRPr lang="pl-PL" altLang="pl-PL" sz="1000"/>
          </a:p>
        </p:txBody>
      </p:sp>
    </p:spTree>
    <p:extLst>
      <p:ext uri="{BB962C8B-B14F-4D97-AF65-F5344CB8AC3E}">
        <p14:creationId xmlns:p14="http://schemas.microsoft.com/office/powerpoint/2010/main" val="371645636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>
                <a:hlinkClick r:id="rId2"/>
              </a:rPr>
              <a:t>https://pozyczkiunijne.bgk.pl/</a:t>
            </a:r>
            <a:endParaRPr lang="pl-PL" dirty="0"/>
          </a:p>
          <a:p>
            <a:endParaRPr lang="pl-PL" dirty="0"/>
          </a:p>
          <a:p>
            <a:endParaRPr lang="pl-PL" dirty="0"/>
          </a:p>
          <a:p>
            <a:r>
              <a:rPr lang="pl-PL" dirty="0">
                <a:hlinkClick r:id="rId3"/>
              </a:rPr>
              <a:t>https://www.bgk.pl/fundusze-i-programy/jessica-2/</a:t>
            </a:r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67790398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C5891C9-EDF2-D9F3-601D-71006FACA9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pl-PL" dirty="0"/>
              <a:t>Dziękuję za uwagę</a:t>
            </a:r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id="{D7F7BCEB-24C9-736A-DE19-D8A96293C6C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3776" y="5733256"/>
            <a:ext cx="2267909" cy="6462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05954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>
          <a:xfrm>
            <a:off x="179512" y="5486400"/>
            <a:ext cx="8856984" cy="1254968"/>
          </a:xfrm>
        </p:spPr>
        <p:txBody>
          <a:bodyPr/>
          <a:lstStyle/>
          <a:p>
            <a:pPr>
              <a:defRPr/>
            </a:pPr>
            <a:endParaRPr lang="pl-PL" sz="1000" dirty="0"/>
          </a:p>
          <a:p>
            <a:pPr>
              <a:defRPr/>
            </a:pPr>
            <a:endParaRPr lang="pl-PL" sz="1000" dirty="0"/>
          </a:p>
          <a:p>
            <a:pPr>
              <a:defRPr/>
            </a:pPr>
            <a:r>
              <a:rPr lang="pl-PL" sz="1000" dirty="0"/>
              <a:t>Wykaz skrótów:	</a:t>
            </a:r>
          </a:p>
          <a:p>
            <a:pPr>
              <a:defRPr/>
            </a:pPr>
            <a:r>
              <a:rPr lang="pl-PL" sz="1000" dirty="0"/>
              <a:t>SRF - Jednolity Fundusz Restrukturyzacji i Uporządkowanej likwidacji Banków</a:t>
            </a:r>
          </a:p>
          <a:p>
            <a:pPr>
              <a:defRPr/>
            </a:pPr>
            <a:r>
              <a:rPr lang="pl-PL" sz="1000" dirty="0"/>
              <a:t>EBC - Europejski Bank Centralny; EFR - Europejski Fundusz Rozwoju;  FRT - Instrument Pomocy dla Uchodźców w Turcji; IF i udziały EFI - Instrumenty Finansowe (kapitałowe i dłużne) dla małych i średnich przedsiębiorstw oraz gwarancje kredytowe na innowacyjne projekty Europejskiego Funduszu Inwestycyjnego</a:t>
            </a:r>
          </a:p>
          <a:p>
            <a:pPr>
              <a:defRPr/>
            </a:pPr>
            <a:r>
              <a:rPr lang="pl-PL" sz="1000" dirty="0"/>
              <a:t>EFZR (G) - Gwarancja Europejskiego Funduszu na rzecz Zrównoważonego Rozwoju;  EFIS - Europejski Fundusz na Rzecz Inwestycji Strategicznych</a:t>
            </a:r>
          </a:p>
          <a:p>
            <a:pPr>
              <a:defRPr/>
            </a:pPr>
            <a:r>
              <a:rPr lang="pl-PL" sz="1000" dirty="0"/>
              <a:t>BOP - pożyczki mające na celu wsparcie bilansu płatniczego; EFSM - Europejski Mechanizm Stabilizacji Finansowej;  ELM - upoważnienie EBI do udzielania pożyczek państwom trzecim;  MFA- pożyczki w ramach makroekonomicznej pomocy finansowej</a:t>
            </a:r>
          </a:p>
          <a:p>
            <a:pPr>
              <a:defRPr/>
            </a:pPr>
            <a:endParaRPr lang="pl-PL" dirty="0"/>
          </a:p>
          <a:p>
            <a:pPr>
              <a:defRPr/>
            </a:pPr>
            <a:endParaRPr lang="pl-PL" dirty="0"/>
          </a:p>
        </p:txBody>
      </p:sp>
      <p:sp>
        <p:nvSpPr>
          <p:cNvPr id="26627" name="Symbol zastępczy numeru slajdu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D69BA8C1-25C7-4294-84C1-7BB11A5A6036}" type="slidenum">
              <a:rPr lang="pl-PL" altLang="pl-PL" smtClean="0">
                <a:solidFill>
                  <a:srgbClr val="898989"/>
                </a:solidFill>
              </a:rPr>
              <a:pPr/>
              <a:t>3</a:t>
            </a:fld>
            <a:endParaRPr lang="pl-PL" altLang="pl-PL">
              <a:solidFill>
                <a:srgbClr val="898989"/>
              </a:solidFill>
            </a:endParaRPr>
          </a:p>
        </p:txBody>
      </p:sp>
      <p:sp>
        <p:nvSpPr>
          <p:cNvPr id="26628" name="pole tekstowe 8"/>
          <p:cNvSpPr txBox="1">
            <a:spLocks noChangeArrowheads="1"/>
          </p:cNvSpPr>
          <p:nvPr/>
        </p:nvSpPr>
        <p:spPr bwMode="auto">
          <a:xfrm>
            <a:off x="323850" y="115888"/>
            <a:ext cx="7993063" cy="554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/>
            <a:r>
              <a:rPr lang="pl-PL" altLang="pl-PL" sz="3000" b="1"/>
              <a:t>Finanse Unii Europejskiej – ujęcie całościowe</a:t>
            </a:r>
          </a:p>
        </p:txBody>
      </p:sp>
      <p:graphicFrame>
        <p:nvGraphicFramePr>
          <p:cNvPr id="26629" name="Obiekt 13"/>
          <p:cNvGraphicFramePr>
            <a:graphicFrameLocks noChangeAspect="1"/>
          </p:cNvGraphicFramePr>
          <p:nvPr/>
        </p:nvGraphicFramePr>
        <p:xfrm>
          <a:off x="-17110" y="646113"/>
          <a:ext cx="9124950" cy="5419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kument" r:id="rId2" imgW="7833808" imgH="5364454" progId="Word.Document.12">
                  <p:embed/>
                </p:oleObj>
              </mc:Choice>
              <mc:Fallback>
                <p:oleObj name="Dokument" r:id="rId2" imgW="7833808" imgH="5364454" progId="Word.Document.12">
                  <p:embed/>
                  <p:pic>
                    <p:nvPicPr>
                      <p:cNvPr id="26629" name="Obiek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17110" y="646113"/>
                        <a:ext cx="9124950" cy="5419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342187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85332" y="332656"/>
            <a:ext cx="7773338" cy="432049"/>
          </a:xfrm>
        </p:spPr>
        <p:txBody>
          <a:bodyPr>
            <a:noAutofit/>
          </a:bodyPr>
          <a:lstStyle/>
          <a:p>
            <a:r>
              <a:rPr lang="pl-PL" sz="2000" dirty="0"/>
              <a:t>Jednolity mechanizm restrukturyzacji i uporządkowanej likwidacji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23528" y="1124744"/>
            <a:ext cx="8712967" cy="5616624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pl-PL" dirty="0"/>
              <a:t>ma zagwarantować, że restrukturyzacja i uporządkowana likwidacja banków na progu upadłości będzie przeprowadzana przy minimalnych kosztach dla podatników i gospodarki realnej,</a:t>
            </a:r>
          </a:p>
          <a:p>
            <a:pPr algn="just"/>
            <a:r>
              <a:rPr lang="pl-PL" dirty="0"/>
              <a:t>W jego skład wchodzą:</a:t>
            </a:r>
          </a:p>
          <a:p>
            <a:pPr marL="0" indent="0" algn="just">
              <a:buNone/>
            </a:pPr>
            <a:r>
              <a:rPr lang="pl-PL" dirty="0"/>
              <a:t>	- </a:t>
            </a:r>
            <a:r>
              <a:rPr lang="pl-P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organ</a:t>
            </a:r>
            <a:r>
              <a:rPr lang="pl-PL" dirty="0"/>
              <a:t> na poziomie unijnym – Jednolita Rada ds. 	Restrukturyzacji i Uporządkowanej Likwidacji</a:t>
            </a:r>
          </a:p>
          <a:p>
            <a:pPr marL="0" indent="0" algn="just">
              <a:buNone/>
            </a:pPr>
            <a:r>
              <a:rPr lang="pl-PL" dirty="0"/>
              <a:t>	- </a:t>
            </a:r>
            <a:r>
              <a:rPr lang="pl-P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wspólny</a:t>
            </a:r>
            <a:r>
              <a:rPr lang="pl-PL" dirty="0"/>
              <a:t> fundusz na cele restrukturyzacji i 	uporządkowanej likwidacji finansowany przez sektor 	bankowy.</a:t>
            </a:r>
          </a:p>
          <a:p>
            <a:pPr marL="0" indent="0" algn="just">
              <a:buNone/>
            </a:pPr>
            <a:endParaRPr lang="pl-PL" dirty="0"/>
          </a:p>
          <a:p>
            <a:pPr marL="0" indent="0" algn="just">
              <a:buNone/>
            </a:pPr>
            <a:r>
              <a:rPr lang="pl-PL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Najważniejsze cele:</a:t>
            </a:r>
          </a:p>
          <a:p>
            <a:pPr marL="0" indent="0" algn="just">
              <a:buNone/>
            </a:pPr>
            <a:r>
              <a:rPr lang="pl-PL" dirty="0"/>
              <a:t>- zwiększenie wiarygodności sektora bankowego</a:t>
            </a:r>
          </a:p>
          <a:p>
            <a:pPr marL="0" indent="0" algn="just">
              <a:buNone/>
            </a:pPr>
            <a:r>
              <a:rPr lang="pl-PL" dirty="0"/>
              <a:t>- zapobieganie panice bankowej i efektowi domina</a:t>
            </a:r>
          </a:p>
          <a:p>
            <a:pPr marL="0" indent="0" algn="just">
              <a:buNone/>
            </a:pPr>
            <a:r>
              <a:rPr lang="pl-PL" dirty="0"/>
              <a:t>- zminimalizowanie negatywnego sprzężenia miedzy bankami a państwami</a:t>
            </a:r>
          </a:p>
          <a:p>
            <a:pPr marL="0" indent="0" algn="just">
              <a:buNone/>
            </a:pPr>
            <a:r>
              <a:rPr lang="pl-PL" dirty="0"/>
              <a:t>- zlikwidowanie rozdrobnienia wewnętrznego rynku usług finansowych.</a:t>
            </a:r>
          </a:p>
        </p:txBody>
      </p:sp>
    </p:spTree>
    <p:extLst>
      <p:ext uri="{BB962C8B-B14F-4D97-AF65-F5344CB8AC3E}">
        <p14:creationId xmlns:p14="http://schemas.microsoft.com/office/powerpoint/2010/main" val="11634393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85331" y="404664"/>
            <a:ext cx="7773339" cy="6192688"/>
          </a:xfrm>
        </p:spPr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r>
              <a:rPr lang="pl-P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Jednolita Rada ds. Restrukturyzacji i Uporządkowanej Likwidacji</a:t>
            </a:r>
          </a:p>
          <a:p>
            <a:endParaRPr lang="pl-PL" dirty="0"/>
          </a:p>
          <a:p>
            <a:pPr algn="just"/>
            <a:r>
              <a:rPr lang="pl-PL" dirty="0"/>
              <a:t>Jako główny organ decyzyjny jednolitego mechanizmu restrukturyzacji i uporządkowanej likwidacji Jednolita Rada:</a:t>
            </a:r>
          </a:p>
          <a:p>
            <a:pPr algn="just"/>
            <a:r>
              <a:rPr lang="pl-PL" dirty="0"/>
              <a:t>decyduje o programach restrukturyzacji i uporządkowanej likwidacji banków na progu upadłości (w tym o korzystaniu z odpowiednich narzędzi i funduszu)</a:t>
            </a:r>
          </a:p>
          <a:p>
            <a:pPr algn="just"/>
            <a:r>
              <a:rPr lang="pl-PL" dirty="0"/>
              <a:t>bezpośrednio odpowiada za fazę planowania oraz fazę restrukturyzacji i uporządkowanej likwidacji transgranicznych i dużych banków unii bankowej, które są bezpośrednio nadzorowane przez Europejski Bank Centralny</a:t>
            </a:r>
          </a:p>
          <a:p>
            <a:pPr algn="just"/>
            <a:r>
              <a:rPr lang="pl-PL" dirty="0"/>
              <a:t>jest odpowiedzialna za wszystkie przypadki restrukturyzacji i uporządkowanej likwidacji, bez względu na rozmiar banku, jeśli proces ten wymaga skorzystania z odnośnego jednolitego funduszu</a:t>
            </a:r>
          </a:p>
          <a:p>
            <a:pPr algn="just"/>
            <a:r>
              <a:rPr lang="pl-PL" dirty="0"/>
              <a:t>ostatecznie odpowiada za wszystkie banki unii bankowej i w związku z tym może w każdym momencie korzystać ze swoich uprawnień względem każdego z nich.</a:t>
            </a:r>
          </a:p>
        </p:txBody>
      </p:sp>
    </p:spTree>
    <p:extLst>
      <p:ext uri="{BB962C8B-B14F-4D97-AF65-F5344CB8AC3E}">
        <p14:creationId xmlns:p14="http://schemas.microsoft.com/office/powerpoint/2010/main" val="5814551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51520" y="260648"/>
            <a:ext cx="8712967" cy="6552728"/>
          </a:xfrm>
        </p:spPr>
        <p:txBody>
          <a:bodyPr>
            <a:normAutofit fontScale="85000" lnSpcReduction="10000"/>
          </a:bodyPr>
          <a:lstStyle/>
          <a:p>
            <a:pPr marL="0" indent="0" algn="ctr">
              <a:buNone/>
            </a:pPr>
            <a:r>
              <a:rPr lang="pl-P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Jednolity fundusz restrukturyzacji i uporządkowanej likwidacji</a:t>
            </a:r>
          </a:p>
          <a:p>
            <a:endParaRPr lang="pl-PL" dirty="0"/>
          </a:p>
          <a:p>
            <a:pPr algn="just"/>
            <a:r>
              <a:rPr lang="pl-PL" dirty="0"/>
              <a:t>fundusz ustanowiony na poziomie ponadnarodowym.</a:t>
            </a:r>
          </a:p>
          <a:p>
            <a:pPr algn="just"/>
            <a:r>
              <a:rPr lang="pl-PL" dirty="0"/>
              <a:t>Bedzie wykorzystywany do restrukturyzacji i uporządkowanej likwidacji banków na progu upadłości, po tym jak wyczerpane zostaną inne możliwości, np. umorzenie lub konwersja długu.</a:t>
            </a:r>
          </a:p>
          <a:p>
            <a:pPr algn="just"/>
            <a:r>
              <a:rPr lang="pl-PL" dirty="0"/>
              <a:t>Finansowany będzie ze składek sektora bankowego.</a:t>
            </a:r>
          </a:p>
          <a:p>
            <a:pPr algn="just"/>
            <a:r>
              <a:rPr lang="pl-PL" dirty="0"/>
              <a:t>Jednolity fundusz będzie stopniowo tworzony przez okres 8 lat. Wówczas jego środki powinny sięgnąć co najmniej 1% kwoty depozytów gwarantowanych wszystkich instytucji kredytowych, które uzyskały zezwolenie na prowadzenie działalności we wszystkich państwach uczestniczących w unii bankowej. </a:t>
            </a:r>
            <a:r>
              <a:rPr lang="pl-PL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Szacuje się, ze środki te Będą wynosić ok. 55 mld €.</a:t>
            </a:r>
            <a:endParaRPr lang="pl-PL" dirty="0"/>
          </a:p>
          <a:p>
            <a:pPr algn="just"/>
            <a:r>
              <a:rPr lang="pl-PL" dirty="0"/>
              <a:t>Indywidualna składka każdego banku będzie obliczana proporcjonalnie do kwoty jego zobowiązań (z wyłączeniem funduszy własnych i depozytów gwarantowanych) w stosunku do łącznych zobowiązań (z wyłączeniem funduszy własnych i depozytów gwarantowanych) wszystkich instytucji kredytowych, które uzyskały zezwolenie na prowadzenie działalności na terytorium uczestniczących państw członkowskich. Składki będą dostosowane do poziomu ryzyka podejmowanego przez każdą instytucje.</a:t>
            </a:r>
          </a:p>
        </p:txBody>
      </p:sp>
    </p:spTree>
    <p:extLst>
      <p:ext uri="{BB962C8B-B14F-4D97-AF65-F5344CB8AC3E}">
        <p14:creationId xmlns:p14="http://schemas.microsoft.com/office/powerpoint/2010/main" val="33667122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95535" y="260649"/>
            <a:ext cx="8496945" cy="648072"/>
          </a:xfrm>
        </p:spPr>
        <p:txBody>
          <a:bodyPr>
            <a:noAutofit/>
          </a:bodyPr>
          <a:lstStyle/>
          <a:p>
            <a:r>
              <a:rPr lang="pl-PL" sz="2400" dirty="0"/>
              <a:t>Europejski mechanizm stabilności (EMS)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79513" y="1196752"/>
            <a:ext cx="8712968" cy="5616624"/>
          </a:xfrm>
        </p:spPr>
        <p:txBody>
          <a:bodyPr>
            <a:normAutofit fontScale="70000" lnSpcReduction="20000"/>
          </a:bodyPr>
          <a:lstStyle/>
          <a:p>
            <a:pPr marL="0" indent="0" algn="ctr">
              <a:buNone/>
            </a:pPr>
            <a:r>
              <a:rPr lang="pl-P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Rozporządzenie Rady (UE) nr 407/2010 z dnia 11 maja 2010 r. ustanawiające europejski mechanizm stabilizacji finansowej</a:t>
            </a:r>
          </a:p>
          <a:p>
            <a:pPr marL="0" indent="0" algn="just">
              <a:buNone/>
            </a:pPr>
            <a:r>
              <a:rPr lang="pl-PL" dirty="0"/>
              <a:t>Pomoc udzielana jest danemu krajowi UE w formie pożyczki lub linii kredytowej. W tym celu </a:t>
            </a:r>
            <a:r>
              <a:rPr lang="pl-PL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Komisja Europejska może w imieniu UE zaciągać pożyczki na rynkach kapitałowych lub w instytucjach finansowych zgodnie z decyzją przyjętą przez Radę UE przy większości kwalifikowanej</a:t>
            </a:r>
            <a:r>
              <a:rPr lang="pl-PL" dirty="0"/>
              <a:t>.</a:t>
            </a:r>
          </a:p>
          <a:p>
            <a:pPr marL="0" indent="0" algn="just">
              <a:buNone/>
            </a:pPr>
            <a:r>
              <a:rPr lang="pl-PL" dirty="0"/>
              <a:t>Mechanizm </a:t>
            </a:r>
            <a:r>
              <a:rPr lang="pl-PL" u="sng" dirty="0"/>
              <a:t>finansowany jest z budżetu Unii Europejskiej</a:t>
            </a:r>
            <a:r>
              <a:rPr lang="pl-PL" dirty="0"/>
              <a:t>. Komisja ma prawo zaciągnąć pożyczki na rynkach finansowych w imieniu UE </a:t>
            </a:r>
            <a:r>
              <a:rPr lang="pl-PL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 kwoty 60 mld EUR</a:t>
            </a:r>
            <a:r>
              <a:rPr lang="pl-PL" dirty="0"/>
              <a:t>. </a:t>
            </a:r>
            <a:r>
              <a:rPr lang="pl-PL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Pożyczki są gwarantowane przez budżet UE.</a:t>
            </a:r>
          </a:p>
          <a:p>
            <a:pPr marL="0" indent="0" algn="just">
              <a:buNone/>
            </a:pPr>
            <a:r>
              <a:rPr lang="pl-PL" dirty="0"/>
              <a:t>Mechanizm został uruchomiony na rzecz </a:t>
            </a:r>
            <a:r>
              <a:rPr lang="pl-PL" u="sng" dirty="0"/>
              <a:t>Irlandii i Portugalii na łączną kwotę 46,8 mld EUR </a:t>
            </a:r>
            <a:r>
              <a:rPr lang="pl-PL" dirty="0"/>
              <a:t>(22,5 mld na rzecz Irlandii i 24,3 mld na rzecz Portugalii) wypłacaną w ciągu 3 lat (2011-2014).</a:t>
            </a:r>
          </a:p>
          <a:p>
            <a:pPr marL="0" indent="0" algn="just">
              <a:buNone/>
            </a:pPr>
            <a:r>
              <a:rPr lang="pl-PL" dirty="0"/>
              <a:t>W lipcu 2015 r. mechanizm EFSM został wykorzystany w celu zapewnienia krótkoterminowej pomocy (w postaci kredytu pomostowego) </a:t>
            </a:r>
            <a:r>
              <a:rPr lang="pl-PL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 wysokości 7,16 mld EUR na rzecz Grecji</a:t>
            </a:r>
            <a:r>
              <a:rPr lang="pl-PL" dirty="0"/>
              <a:t>.</a:t>
            </a:r>
          </a:p>
          <a:p>
            <a:pPr marL="0" indent="0" algn="just">
              <a:buNone/>
            </a:pPr>
            <a:endParaRPr lang="pl-PL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just">
              <a:buNone/>
            </a:pPr>
            <a:r>
              <a:rPr lang="pl-PL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 październiku 2010 r. podjęto decyzję o utworzeniu stałego mechanizmu pomocy, czyli Europejskiego Mechanizmu Stabilności (EMS), który rozpoczął działalność w dniu 8 października 2012 r.</a:t>
            </a:r>
          </a:p>
          <a:p>
            <a:pPr marL="0" indent="0" algn="just">
              <a:buNone/>
            </a:pPr>
            <a:endParaRPr lang="pl-PL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just">
              <a:buNone/>
            </a:pPr>
            <a:r>
              <a:rPr lang="pl-P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Europejski Mechanizm Stabilności (EMS) </a:t>
            </a:r>
            <a:r>
              <a:rPr lang="pl-PL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konsoliduje i łączy </a:t>
            </a:r>
            <a:r>
              <a:rPr lang="pl-PL" dirty="0"/>
              <a:t>dwa instrumenty ustanowione tymczasowo w następstwie kryzysu związanego z zadłużeniem krajów, tj. </a:t>
            </a:r>
            <a:r>
              <a:rPr lang="pl-PL" u="sng" dirty="0"/>
              <a:t>mechanizm EFSM oraz Europejski Instrument Stabilności Finansowej (EFSF), </a:t>
            </a:r>
            <a:r>
              <a:rPr lang="pl-PL" dirty="0"/>
              <a:t>z którymi obecnie współistnieje.</a:t>
            </a:r>
          </a:p>
          <a:p>
            <a:pPr marL="0" indent="0" algn="just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7034077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51520" y="260649"/>
            <a:ext cx="8640960" cy="504056"/>
          </a:xfrm>
        </p:spPr>
        <p:txBody>
          <a:bodyPr>
            <a:noAutofit/>
          </a:bodyPr>
          <a:lstStyle/>
          <a:p>
            <a:r>
              <a:rPr lang="pl-PL" sz="2400" dirty="0"/>
              <a:t>Instrument pożyczkowy na rzecz Grecji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95536" y="1196752"/>
            <a:ext cx="8280919" cy="4594449"/>
          </a:xfrm>
        </p:spPr>
        <p:txBody>
          <a:bodyPr>
            <a:normAutofit fontScale="92500"/>
          </a:bodyPr>
          <a:lstStyle/>
          <a:p>
            <a:pPr algn="just"/>
            <a:r>
              <a:rPr lang="pl-PL" dirty="0"/>
              <a:t>w dniu 2 maja 2010 r. ministrowie finansów państw strefy euro jednogłośnie uzgodnili udzielenie wsparcia Grecji, </a:t>
            </a:r>
          </a:p>
          <a:p>
            <a:pPr algn="just"/>
            <a:r>
              <a:rPr lang="pl-PL" dirty="0"/>
              <a:t>wraz z MFW ustanowiono wspólny trzyletni program zakładający pomoc finansową w wysokości maksymalnie 110 mld EUR, z którym wiążą się surowe warunki dotyczące polityki wynegocjowane z władzami Grecji przez Komisję i MFW w porozumieniu z EBC. </a:t>
            </a:r>
          </a:p>
          <a:p>
            <a:pPr algn="just"/>
            <a:r>
              <a:rPr lang="pl-PL" dirty="0"/>
              <a:t>Kwota pożyczek udzielonych przez państwa członkowskie należące do strefy euro </a:t>
            </a:r>
            <a:r>
              <a:rPr lang="pl-PL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 ramach instrumentu pożyczkowego dla Grecji wynosi 52,9 mld EUR</a:t>
            </a:r>
            <a:r>
              <a:rPr lang="pl-PL" dirty="0"/>
              <a:t>, </a:t>
            </a:r>
            <a:r>
              <a:rPr lang="pl-PL" u="sng" dirty="0"/>
              <a:t>które wypłacono w okresie od maja 2010 r. do grudnia 2011 r.</a:t>
            </a:r>
          </a:p>
        </p:txBody>
      </p:sp>
    </p:spTree>
    <p:extLst>
      <p:ext uri="{BB962C8B-B14F-4D97-AF65-F5344CB8AC3E}">
        <p14:creationId xmlns:p14="http://schemas.microsoft.com/office/powerpoint/2010/main" val="40919738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0" y="548681"/>
            <a:ext cx="8892480" cy="1080120"/>
          </a:xfrm>
        </p:spPr>
        <p:txBody>
          <a:bodyPr>
            <a:noAutofit/>
          </a:bodyPr>
          <a:lstStyle/>
          <a:p>
            <a:r>
              <a:rPr lang="pl-PL" sz="2400" dirty="0"/>
              <a:t>Europejski Fundusz na rzecz Zrównoważonego Rozwoju (EFZR), gwarancji EFZR i fundusz gwarancyjny EFZR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79512" y="1628800"/>
            <a:ext cx="8784975" cy="4968552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pl-PL" dirty="0"/>
              <a:t>Rozporządzenie PARLAMENTU EUROPEJSKIEGO I RADY (UE) 2017/1601z dnia 26 września 2017 r. w sprawie ustanowienia Europejskiego Funduszu na rzecz Zrównoważonego Rozwoju (EFZR), gwarancji EFZR i funduszu gwarancyjnego EFZR</a:t>
            </a:r>
          </a:p>
          <a:p>
            <a:pPr marL="0" indent="0" algn="ctr">
              <a:buNone/>
            </a:pPr>
            <a:endParaRPr lang="pl-PL" dirty="0"/>
          </a:p>
          <a:p>
            <a:pPr algn="just"/>
            <a:r>
              <a:rPr lang="pl-PL" dirty="0"/>
              <a:t>Unijny plan inwestycji zewnętrznych (PIZ) przewiduje utworzenie EFZR jako jego pierwszego filaru, obok pomocy technicznej jako jego drugiego filaru oraz poprawy klimatu inwestycyjnego i ogólnego otoczenia politycznego w krajach partnerskich jako jego trzeciego filaru.</a:t>
            </a:r>
          </a:p>
          <a:p>
            <a:pPr algn="just"/>
            <a:r>
              <a:rPr lang="pl-P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Celem EFZR </a:t>
            </a:r>
            <a:r>
              <a:rPr lang="pl-PL" dirty="0"/>
              <a:t>jest wsparcie inwestycji, w pierwszej kolejności </a:t>
            </a:r>
            <a:r>
              <a:rPr lang="pl-P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 Afryce i krajach objętych unijną polityką sąsiedztwa</a:t>
            </a:r>
            <a:r>
              <a:rPr lang="pl-PL" dirty="0"/>
              <a:t>, </a:t>
            </a:r>
            <a:r>
              <a:rPr lang="pl-PL" u="sng" dirty="0"/>
              <a:t>jako środek przyczyniający się do osiągnięcia celów zrównoważonego rozwoju określonych w Agendzie Organizacji Narodów Zjednoczonych (ONZ) Zrównoważonego Rozwoju 2030 („Agenda 2030”)</a:t>
            </a:r>
          </a:p>
        </p:txBody>
      </p:sp>
    </p:spTree>
    <p:extLst>
      <p:ext uri="{BB962C8B-B14F-4D97-AF65-F5344CB8AC3E}">
        <p14:creationId xmlns:p14="http://schemas.microsoft.com/office/powerpoint/2010/main" val="139325953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Kierownictwo">
  <a:themeElements>
    <a:clrScheme name="Kierownictwo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Kierownictwo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Kierownictw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119</TotalTime>
  <Words>3647</Words>
  <Application>Microsoft Office PowerPoint</Application>
  <PresentationFormat>Pokaz na ekranie (4:3)</PresentationFormat>
  <Paragraphs>185</Paragraphs>
  <Slides>28</Slides>
  <Notes>0</Notes>
  <HiddenSlides>0</HiddenSlides>
  <MMClips>0</MMClips>
  <ScaleCrop>false</ScaleCrop>
  <HeadingPairs>
    <vt:vector size="8" baseType="variant">
      <vt:variant>
        <vt:lpstr>Używane czcionki</vt:lpstr>
      </vt:variant>
      <vt:variant>
        <vt:i4>6</vt:i4>
      </vt:variant>
      <vt:variant>
        <vt:lpstr>Motyw</vt:lpstr>
      </vt:variant>
      <vt:variant>
        <vt:i4>1</vt:i4>
      </vt:variant>
      <vt:variant>
        <vt:lpstr>Osadzone serwery OLE</vt:lpstr>
      </vt:variant>
      <vt:variant>
        <vt:i4>1</vt:i4>
      </vt:variant>
      <vt:variant>
        <vt:lpstr>Tytuły slajdów</vt:lpstr>
      </vt:variant>
      <vt:variant>
        <vt:i4>28</vt:i4>
      </vt:variant>
    </vt:vector>
  </HeadingPairs>
  <TitlesOfParts>
    <vt:vector size="36" baseType="lpstr">
      <vt:lpstr>Arial</vt:lpstr>
      <vt:lpstr>Calibri</vt:lpstr>
      <vt:lpstr>Century Gothic</vt:lpstr>
      <vt:lpstr>Courier New</vt:lpstr>
      <vt:lpstr>Palatino Linotype</vt:lpstr>
      <vt:lpstr>Times New Roman</vt:lpstr>
      <vt:lpstr>Kierownictwo</vt:lpstr>
      <vt:lpstr>Dokument</vt:lpstr>
      <vt:lpstr>Finanse Unii Europejskiej   Instrumenty finansowe EFSI 2014-2020</vt:lpstr>
      <vt:lpstr>Finanse Unii Europejskiej – determinanty zmian</vt:lpstr>
      <vt:lpstr>Prezentacja programu PowerPoint</vt:lpstr>
      <vt:lpstr>Jednolity mechanizm restrukturyzacji i uporządkowanej likwidacji</vt:lpstr>
      <vt:lpstr>Prezentacja programu PowerPoint</vt:lpstr>
      <vt:lpstr>Prezentacja programu PowerPoint</vt:lpstr>
      <vt:lpstr>Europejski mechanizm stabilności (EMS)</vt:lpstr>
      <vt:lpstr>Instrument pożyczkowy na rzecz Grecji</vt:lpstr>
      <vt:lpstr>Europejski Fundusz na rzecz Zrównoważonego Rozwoju (EFZR), gwarancji EFZR i fundusz gwarancyjny EFZR</vt:lpstr>
      <vt:lpstr>Europejski Fundusz Rozwoju</vt:lpstr>
      <vt:lpstr>Instrumenty finansowe – podstawy prawne</vt:lpstr>
      <vt:lpstr>Instrumenty finansowe – podstawy prawne</vt:lpstr>
      <vt:lpstr>Instrumenty finansowe – podstawy prawne</vt:lpstr>
      <vt:lpstr>Prezentacja programu PowerPoint</vt:lpstr>
      <vt:lpstr>Definicja instrumentów finansowych w perspektywie finansowej 2014-2020</vt:lpstr>
      <vt:lpstr>Wdrażanie instrumentów finansowych - etapy</vt:lpstr>
      <vt:lpstr>Modele wdrażania instrumentów finansowych</vt:lpstr>
      <vt:lpstr>Modele wdrażania instrumentów finansowych</vt:lpstr>
      <vt:lpstr>  Typy projektów</vt:lpstr>
      <vt:lpstr>Płatności do instrumentów finansowych oraz wydatki kwalifikowalne</vt:lpstr>
      <vt:lpstr>Koszty zarządzania i opłaty za zarządzanie</vt:lpstr>
      <vt:lpstr>Koszty zarządzania i opłaty za zarządzanie</vt:lpstr>
      <vt:lpstr>Instrument pożyczkowy</vt:lpstr>
      <vt:lpstr>Instrument gwarancyjny</vt:lpstr>
      <vt:lpstr>Instrument kapitałowy</vt:lpstr>
      <vt:lpstr>Strategia wyjścia w IF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domek</dc:creator>
  <cp:lastModifiedBy>Agnieszka Kłos</cp:lastModifiedBy>
  <cp:revision>11</cp:revision>
  <dcterms:created xsi:type="dcterms:W3CDTF">2020-05-15T08:14:21Z</dcterms:created>
  <dcterms:modified xsi:type="dcterms:W3CDTF">2023-10-30T09:21:35Z</dcterms:modified>
</cp:coreProperties>
</file>