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03" r:id="rId3"/>
    <p:sldId id="304" r:id="rId4"/>
    <p:sldId id="305" r:id="rId5"/>
    <p:sldId id="306" r:id="rId6"/>
    <p:sldId id="276" r:id="rId7"/>
    <p:sldId id="277" r:id="rId8"/>
    <p:sldId id="278" r:id="rId9"/>
    <p:sldId id="293" r:id="rId10"/>
    <p:sldId id="294" r:id="rId11"/>
    <p:sldId id="281" r:id="rId12"/>
    <p:sldId id="282" r:id="rId13"/>
    <p:sldId id="283" r:id="rId14"/>
    <p:sldId id="285" r:id="rId15"/>
    <p:sldId id="257" r:id="rId16"/>
    <p:sldId id="302" r:id="rId17"/>
    <p:sldId id="262" r:id="rId18"/>
    <p:sldId id="290" r:id="rId19"/>
    <p:sldId id="291" r:id="rId20"/>
    <p:sldId id="299" r:id="rId21"/>
    <p:sldId id="287" r:id="rId22"/>
    <p:sldId id="266" r:id="rId23"/>
    <p:sldId id="272" r:id="rId24"/>
    <p:sldId id="273" r:id="rId25"/>
    <p:sldId id="274" r:id="rId26"/>
    <p:sldId id="275" r:id="rId27"/>
    <p:sldId id="268" r:id="rId28"/>
    <p:sldId id="270" r:id="rId29"/>
    <p:sldId id="267" r:id="rId30"/>
    <p:sldId id="271" r:id="rId31"/>
    <p:sldId id="307" r:id="rId32"/>
    <p:sldId id="308" r:id="rId33"/>
    <p:sldId id="309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49400" y="1122363"/>
            <a:ext cx="10236200" cy="2387600"/>
          </a:xfrm>
        </p:spPr>
        <p:txBody>
          <a:bodyPr/>
          <a:lstStyle/>
          <a:p>
            <a:r>
              <a:rPr lang="pl-PL" dirty="0"/>
              <a:t>Deficyt budżetowy i Dług publiczny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8F4D659-F74A-18AE-C41F-98668AA8B4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309" y="5739950"/>
            <a:ext cx="2267909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88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329514"/>
            <a:ext cx="9905998" cy="683740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Skutki długu publicznego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1412" y="1318054"/>
            <a:ext cx="9905999" cy="4473147"/>
          </a:xfrm>
        </p:spPr>
        <p:txBody>
          <a:bodyPr/>
          <a:lstStyle/>
          <a:p>
            <a:endParaRPr lang="pl-PL" dirty="0"/>
          </a:p>
          <a:p>
            <a:r>
              <a:rPr lang="pl-PL" dirty="0"/>
              <a:t>Wzrost inflacji</a:t>
            </a:r>
          </a:p>
          <a:p>
            <a:r>
              <a:rPr lang="pl-PL" dirty="0"/>
              <a:t>Wzrost stóp procentowych (wysoki popyt na pieniądz do sfinansowania deficytu budżetowego i obsługi długu publicznego)</a:t>
            </a:r>
          </a:p>
          <a:p>
            <a:r>
              <a:rPr lang="pl-PL" dirty="0"/>
              <a:t>Konieczność angażowania coraz większych dochodów budżetowych do finansowania deficytu z przeszłości</a:t>
            </a:r>
          </a:p>
          <a:p>
            <a:r>
              <a:rPr lang="pl-PL" dirty="0"/>
              <a:t>Przerzucanie kosztów spłaty długu publicznego na przyszłe pokolenia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6772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190500"/>
            <a:ext cx="9905998" cy="800100"/>
          </a:xfrm>
        </p:spPr>
        <p:txBody>
          <a:bodyPr>
            <a:noAutofit/>
          </a:bodyPr>
          <a:lstStyle/>
          <a:p>
            <a:pPr algn="ctr"/>
            <a:r>
              <a:rPr lang="pl-PL" sz="2800" dirty="0"/>
              <a:t>Potrzeby pożyczkowe budżetu państwa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31899" y="1600200"/>
            <a:ext cx="9815511" cy="4637112"/>
          </a:xfrm>
        </p:spPr>
        <p:txBody>
          <a:bodyPr/>
          <a:lstStyle/>
          <a:p>
            <a:pPr marL="0" indent="0" algn="just">
              <a:buNone/>
            </a:pPr>
            <a:r>
              <a:rPr lang="pl-PL" u="sng" dirty="0"/>
              <a:t>Przez potrzeby pożyczkowe budżetu państwa </a:t>
            </a:r>
            <a:r>
              <a:rPr lang="pl-PL" dirty="0"/>
              <a:t>rozumie się zapotrzebowanie na środki finansowe niezbędne do sfinansowania:</a:t>
            </a:r>
          </a:p>
          <a:p>
            <a:pPr marL="0" indent="0" algn="just">
              <a:buNone/>
            </a:pPr>
            <a:r>
              <a:rPr lang="pl-PL" dirty="0"/>
              <a:t>1) deficytu:</a:t>
            </a:r>
          </a:p>
          <a:p>
            <a:pPr marL="0" indent="0" algn="just">
              <a:buNone/>
            </a:pPr>
            <a:r>
              <a:rPr lang="pl-PL" dirty="0"/>
              <a:t>	a) budżetu państwa,</a:t>
            </a:r>
          </a:p>
          <a:p>
            <a:pPr marL="0" indent="0" algn="just">
              <a:buNone/>
            </a:pPr>
            <a:r>
              <a:rPr lang="pl-PL" dirty="0"/>
              <a:t>	b) budżetu środków europejskich;</a:t>
            </a:r>
          </a:p>
          <a:p>
            <a:pPr marL="0" indent="0" algn="just">
              <a:buNone/>
            </a:pPr>
            <a:r>
              <a:rPr lang="pl-PL" dirty="0"/>
              <a:t>2) rozchodów budżetu państwa.</a:t>
            </a:r>
          </a:p>
        </p:txBody>
      </p:sp>
    </p:spTree>
    <p:extLst>
      <p:ext uri="{BB962C8B-B14F-4D97-AF65-F5344CB8AC3E}">
        <p14:creationId xmlns:p14="http://schemas.microsoft.com/office/powerpoint/2010/main" val="4212970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241300"/>
            <a:ext cx="9905998" cy="863600"/>
          </a:xfrm>
        </p:spPr>
        <p:txBody>
          <a:bodyPr>
            <a:noAutofit/>
          </a:bodyPr>
          <a:lstStyle/>
          <a:p>
            <a:pPr algn="ctr"/>
            <a:r>
              <a:rPr lang="pl-PL" sz="2800" dirty="0"/>
              <a:t>Potrzeby pożyczkowe budżetu państwa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1412" y="1104900"/>
            <a:ext cx="9905999" cy="516409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 Finansów </a:t>
            </a:r>
            <a:r>
              <a:rPr lang="pl-PL" dirty="0"/>
              <a:t>w celu sfinansowania </a:t>
            </a:r>
            <a:r>
              <a:rPr lang="pl-PL" u="sng" dirty="0"/>
              <a:t>potrzeb pożyczkowych budżetu państwa </a:t>
            </a:r>
            <a:r>
              <a:rPr lang="pl-PL" dirty="0"/>
              <a:t>oraz </a:t>
            </a:r>
            <a:r>
              <a:rPr lang="pl-PL" u="sng" dirty="0"/>
              <a:t>jest upoważniony do:</a:t>
            </a:r>
            <a:endParaRPr lang="pl-PL" dirty="0"/>
          </a:p>
          <a:p>
            <a:pPr marL="514350" indent="-514350" algn="just">
              <a:buAutoNum type="arabicParenR"/>
            </a:pPr>
            <a:r>
              <a:rPr lang="pl-PL" dirty="0"/>
              <a:t>zaciągania zobowiązań finansowych w imieniu Skarbu Państwa, w szczególności w drodze emisji papierów wartościowych oraz zaciągania pożyczek i kredytów na rynku krajowym i zagranicznym;</a:t>
            </a:r>
          </a:p>
          <a:p>
            <a:pPr marL="514350" indent="-514350" algn="just">
              <a:buAutoNum type="arabicParenR"/>
            </a:pPr>
            <a:r>
              <a:rPr lang="pl-PL" dirty="0"/>
              <a:t>przeprowadzania innych operacji finansowych związanych z zarządzaniem długiem, w tym operacji związanych z finansowymi instrumentami pochodnymi;</a:t>
            </a:r>
          </a:p>
          <a:p>
            <a:pPr marL="514350" indent="-514350" algn="just">
              <a:buAutoNum type="arabicParenR"/>
            </a:pPr>
            <a:r>
              <a:rPr lang="pl-PL" dirty="0"/>
              <a:t>zarządzania nadwyżką budżetu środków europejskich;</a:t>
            </a:r>
          </a:p>
          <a:p>
            <a:pPr marL="514350" indent="-514350" algn="just">
              <a:buAutoNum type="arabicParenR"/>
            </a:pPr>
            <a:r>
              <a:rPr lang="pl-PL" dirty="0"/>
              <a:t>w przypadku zaciągania pożyczki lub kredytu w drodze umowy, w tym umowy międzynarodowej, zgodnie z którą wymagane jest, aby organem działającym w imieniu pożyczkobiorcy (kredytobiorcy) była Rada Ministrów, upoważnia ona Ministra Finansów do podpisania umowy i określa warunki jej wykonywania.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8792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165100"/>
            <a:ext cx="9905998" cy="5842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Potrzeby pożyczkowe budżetu państwa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8800" y="749300"/>
            <a:ext cx="11315700" cy="59817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7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 Finansów realizuje zadania wynikające z zarządzania długiem Skarbu Państwa </a:t>
            </a:r>
            <a:r>
              <a:rPr lang="pl-PL" sz="1700" dirty="0"/>
              <a:t>w szczególności związanych z:</a:t>
            </a:r>
          </a:p>
          <a:p>
            <a:pPr marL="0" indent="0" algn="just">
              <a:buNone/>
            </a:pPr>
            <a:r>
              <a:rPr lang="pl-PL" sz="1700" dirty="0"/>
              <a:t>a) pozyskiwaniem zwrotnych środków finansujących potrzeby pożyczkowe budżetu państwa,</a:t>
            </a:r>
          </a:p>
          <a:p>
            <a:pPr marL="0" indent="0" algn="just">
              <a:buNone/>
            </a:pPr>
            <a:r>
              <a:rPr lang="pl-PL" sz="1700" dirty="0"/>
              <a:t>b) obsługą zobowiązań Skarbu Państwa z tytułu wyemitowanych papierów wartościowych oraz zaciągniętych kredytów i    </a:t>
            </a:r>
          </a:p>
          <a:p>
            <a:pPr marL="0" indent="0" algn="just">
              <a:buNone/>
            </a:pPr>
            <a:r>
              <a:rPr lang="pl-PL" sz="1700" dirty="0"/>
              <a:t>    pożyczek;</a:t>
            </a:r>
          </a:p>
          <a:p>
            <a:pPr marL="0" indent="0" algn="just">
              <a:buNone/>
            </a:pPr>
            <a:r>
              <a:rPr lang="pl-PL" sz="1700" dirty="0"/>
              <a:t>c) zarządzaniem wolnymi środkami budżetu państwa;</a:t>
            </a:r>
          </a:p>
          <a:p>
            <a:pPr marL="0" indent="0" algn="just">
              <a:buNone/>
            </a:pPr>
            <a:r>
              <a:rPr lang="pl-PL" sz="1700" dirty="0"/>
              <a:t>d) zarządzaniem pasywami finansowymi oraz aktywami finansowymi – t. wykonywanie operacji i działań na rynkach finansowych, które wpływają na zmianę struktury zadłużenia Skarbu Państwa, w celu:</a:t>
            </a:r>
          </a:p>
          <a:p>
            <a:pPr lvl="1" algn="just"/>
            <a:r>
              <a:rPr lang="pl-PL" sz="1700" dirty="0"/>
              <a:t>zwiększenia bezpieczeństwa finansowego potrzeb pożyczkowych budżetu państwa;</a:t>
            </a:r>
          </a:p>
          <a:p>
            <a:pPr lvl="1" algn="just"/>
            <a:r>
              <a:rPr lang="pl-PL" sz="1700" dirty="0"/>
              <a:t>obniżenia ryzyka lub kosztów obsługi długu Skarbu Państwa;</a:t>
            </a:r>
          </a:p>
          <a:p>
            <a:pPr lvl="1" algn="just"/>
            <a:r>
              <a:rPr lang="pl-PL" sz="1700" dirty="0"/>
              <a:t>realizacji innych zadań związanych z zarządzaniem długiem Skarbu Państwa.</a:t>
            </a:r>
          </a:p>
          <a:p>
            <a:pPr marL="0" indent="0" algn="just">
              <a:buNone/>
            </a:pPr>
            <a:endParaRPr lang="pl-PL" sz="1500" dirty="0"/>
          </a:p>
        </p:txBody>
      </p:sp>
    </p:spTree>
    <p:extLst>
      <p:ext uri="{BB962C8B-B14F-4D97-AF65-F5344CB8AC3E}">
        <p14:creationId xmlns:p14="http://schemas.microsoft.com/office/powerpoint/2010/main" val="2574419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304800"/>
            <a:ext cx="9905998" cy="5969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Potrzeby pożyczkowe budżetu państwa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1412" y="1320800"/>
            <a:ext cx="9905999" cy="5257800"/>
          </a:xfrm>
        </p:spPr>
        <p:txBody>
          <a:bodyPr>
            <a:normAutofit/>
          </a:bodyPr>
          <a:lstStyle/>
          <a:p>
            <a:pPr algn="just"/>
            <a:r>
              <a:rPr lang="pl-PL" u="sng" dirty="0"/>
              <a:t>Na wniosek Rady Polityki Pieniężnej </a:t>
            </a:r>
            <a:r>
              <a:rPr lang="pl-PL" dirty="0"/>
              <a:t>Skarb Państwa może zaciągać średnioterminowe pożyczki i kredyty od Wspólnoty Europejskiej i jej państw członkowskich </a:t>
            </a:r>
            <a:r>
              <a:rPr lang="pl-PL" u="sng" dirty="0"/>
              <a:t>w celu wsparcia bilansu płatniczego</a:t>
            </a:r>
            <a:r>
              <a:rPr lang="pl-PL" dirty="0"/>
              <a:t>.</a:t>
            </a:r>
          </a:p>
          <a:p>
            <a:pPr algn="just"/>
            <a:r>
              <a:rPr lang="pl-PL" u="sng" dirty="0"/>
              <a:t>Na wniosek Rady Unii Europejskiej </a:t>
            </a:r>
            <a:r>
              <a:rPr lang="pl-PL" dirty="0"/>
              <a:t>Skarb Państwa może uczestniczyć w udzieleniu pożyczki na wsparcie bilansu płatniczego innego państwa członkowskiego, </a:t>
            </a:r>
            <a:r>
              <a:rPr lang="pl-PL" u="sng" dirty="0"/>
              <a:t>na zasadach określanych w ustawie budżetowej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Kwota zaciągniętych pożyczek i kredytów </a:t>
            </a:r>
            <a:r>
              <a:rPr lang="pl-PL" b="1" u="sng" dirty="0"/>
              <a:t>nie może przekroczyć limitów określonych w ustawie budżetowej</a:t>
            </a:r>
            <a:r>
              <a:rPr lang="pl-PL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1007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177800"/>
            <a:ext cx="9905998" cy="952500"/>
          </a:xfrm>
        </p:spPr>
        <p:txBody>
          <a:bodyPr>
            <a:normAutofit/>
          </a:bodyPr>
          <a:lstStyle/>
          <a:p>
            <a:pPr algn="ctr"/>
            <a:r>
              <a:rPr lang="pl-PL" sz="2800" dirty="0"/>
              <a:t>państwowy dług publiczny - definicja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1405" y="1130300"/>
            <a:ext cx="10980695" cy="5600014"/>
          </a:xfrm>
        </p:spPr>
        <p:txBody>
          <a:bodyPr>
            <a:normAutofit fontScale="70000" lnSpcReduction="20000"/>
          </a:bodyPr>
          <a:lstStyle/>
          <a:p>
            <a:pPr algn="just">
              <a:buFontTx/>
              <a:buChar char="-"/>
            </a:pPr>
            <a:r>
              <a:rPr lang="pl-PL" sz="2900" b="1" i="1" dirty="0"/>
              <a:t>obejmuje łączne nominalne zadłużenie podmiotów sektora finansów publicznych, ustalane z pominięciem wzajemnych zobowiązań pomiędzy podmiotami należącymi do tego sektora (skonsolidowane zadłużenie brutto art. 73 ust.1 </a:t>
            </a:r>
            <a:r>
              <a:rPr lang="pl-PL" sz="2900" b="1" i="1" dirty="0" err="1"/>
              <a:t>uofp</a:t>
            </a:r>
            <a:r>
              <a:rPr lang="pl-PL" sz="2900" b="1" i="1" dirty="0"/>
              <a:t>),</a:t>
            </a:r>
          </a:p>
          <a:p>
            <a:pPr algn="just">
              <a:buFontTx/>
              <a:buChar char="-"/>
            </a:pPr>
            <a:endParaRPr lang="pl-PL" b="1" i="1" dirty="0"/>
          </a:p>
          <a:p>
            <a:pPr marL="0" indent="0" algn="just">
              <a:buNone/>
            </a:pP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Ujęcie nominalne </a:t>
            </a:r>
            <a:r>
              <a:rPr lang="pl-PL" u="sng" dirty="0"/>
              <a:t>oznacza, że wysokość długu publicznego jest przedstawiana bez uwzględnienia kosztów związanych z jego obsługą, np. odsetki, czy dyskonto (czyli wartość nominalna obligacji, zaciągniętej pożyczki, kredytu itp.). </a:t>
            </a:r>
          </a:p>
          <a:p>
            <a:pPr marL="0" indent="0" algn="just">
              <a:buNone/>
            </a:pPr>
            <a:endParaRPr lang="pl-PL" u="sng" dirty="0"/>
          </a:p>
          <a:p>
            <a:pPr marL="0" indent="0" algn="just">
              <a:buNone/>
            </a:pP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Państwowy dług publiczny jest długiem całego sektora finansów publicznych, łącznie z długiem </a:t>
            </a:r>
            <a:r>
              <a:rPr lang="pl-PL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jst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l-PL" u="sng" dirty="0"/>
              <a:t>W praktyce dominujący udział w strukturze państwowego długu publicznego stanowi dług SP (obejmujący jedynie dług podsektora rządowego).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-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państwowy dług publiczny (PDP) jest wskaźnikiem zadłużenia sektora finansów publicznych określającym wysokość zobowiązań zaciągniętych przez poszczególne jednostki sektora na rynku finansowym (w tym bankowym). 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Wskaźnik ten uwzględnia zatem proces konsolidacji, czyli wyeliminowanie wzajemnych zobowiązań w ramach sektora</a:t>
            </a:r>
            <a:r>
              <a:rPr lang="pl-PL" dirty="0"/>
              <a:t> (np. </a:t>
            </a:r>
            <a:r>
              <a:rPr lang="pl-PL" u="sng" dirty="0"/>
              <a:t>nie uwzględnia się wartości pożyczek udzielonych z budżetu państwa dla samorządów terytorialnych, pożyczek dla FUS, czy skarbowych papierów wartościowych znajdujących się w portfelach jednostek sektora finansów publicznych</a:t>
            </a:r>
            <a:r>
              <a:rPr lang="pl-PL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96278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165100"/>
            <a:ext cx="9905998" cy="749300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państwowy dług publiczny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7700" y="914400"/>
            <a:ext cx="10399711" cy="5842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200" dirty="0"/>
              <a:t>Art. 73 </a:t>
            </a:r>
            <a:r>
              <a:rPr lang="pl-PL" sz="2200" dirty="0" err="1"/>
              <a:t>uofp</a:t>
            </a:r>
            <a:r>
              <a:rPr lang="pl-PL" sz="2200" dirty="0"/>
              <a:t> - państwowy dług publiczny obejmuje zobowiązania zaciągnięte z następujących tytułów:</a:t>
            </a:r>
          </a:p>
          <a:p>
            <a:pPr algn="just"/>
            <a:r>
              <a:rPr lang="pl-PL" sz="2200" dirty="0"/>
              <a:t>wyemitowanych papierów wartościowych opiewających na wierzytelności pieniężne (poza papierami udziałowymi),</a:t>
            </a:r>
          </a:p>
          <a:p>
            <a:pPr algn="just"/>
            <a:r>
              <a:rPr lang="pl-PL" sz="2200" dirty="0"/>
              <a:t>zaciągniętych kredytów i pożyczek,</a:t>
            </a:r>
          </a:p>
          <a:p>
            <a:pPr algn="just"/>
            <a:r>
              <a:rPr lang="pl-PL" sz="2200" dirty="0"/>
              <a:t>przyjętych depozytów,</a:t>
            </a:r>
          </a:p>
          <a:p>
            <a:pPr algn="just"/>
            <a:r>
              <a:rPr lang="pl-PL" sz="2200" dirty="0"/>
              <a:t>wymagalnych zobowiązań (tzn. zobowiązań, których termin płatności minął, a które nie zostały przedawnione lub umorzone),</a:t>
            </a:r>
          </a:p>
          <a:p>
            <a:pPr algn="just"/>
            <a:r>
              <a:rPr lang="pl-PL" sz="2200" dirty="0"/>
              <a:t>wynikających z odrębnych ustaw oraz prawomocnych orzeczeń sądów lub ostatecznych decyzji administracyjnych,</a:t>
            </a:r>
          </a:p>
          <a:p>
            <a:pPr algn="just"/>
            <a:r>
              <a:rPr lang="pl-PL" sz="2200" dirty="0"/>
              <a:t>uznanych za bezsporne przez właściwą jednostkę sektora finansów publicznych będącą dłużnikiem.</a:t>
            </a:r>
          </a:p>
          <a:p>
            <a:pPr algn="just"/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60024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406400"/>
            <a:ext cx="9905998" cy="787400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Państwowy dług publiczny - wyliczanie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1412" y="1473200"/>
            <a:ext cx="9905999" cy="4318001"/>
          </a:xfrm>
        </p:spPr>
        <p:txBody>
          <a:bodyPr/>
          <a:lstStyle/>
          <a:p>
            <a:pPr algn="just"/>
            <a:endParaRPr lang="pl-PL" dirty="0"/>
          </a:p>
          <a:p>
            <a:pPr algn="just"/>
            <a:r>
              <a:rPr lang="pl-PL" dirty="0"/>
              <a:t>Zgodnie z art. 38a ustawy o finansach publicznych,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dług wyrażony w walutach obcych</a:t>
            </a:r>
            <a:r>
              <a:rPr lang="pl-PL" dirty="0"/>
              <a:t> przelicza się na walutę krajową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zastosowaniem średniej arytmetycznej średnich kursów każdej z walut obcych ogłaszanych przez Narodowy Bank Polski i obowiązujących w dni robocze danego roku budżetowego.</a:t>
            </a:r>
          </a:p>
        </p:txBody>
      </p:sp>
    </p:spTree>
    <p:extLst>
      <p:ext uri="{BB962C8B-B14F-4D97-AF65-F5344CB8AC3E}">
        <p14:creationId xmlns:p14="http://schemas.microsoft.com/office/powerpoint/2010/main" val="3448645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/>
          <p:cNvSpPr>
            <a:spLocks noGrp="1"/>
          </p:cNvSpPr>
          <p:nvPr>
            <p:ph type="title"/>
          </p:nvPr>
        </p:nvSpPr>
        <p:spPr>
          <a:xfrm>
            <a:off x="1141413" y="127000"/>
            <a:ext cx="9905998" cy="660400"/>
          </a:xfrm>
        </p:spPr>
        <p:txBody>
          <a:bodyPr/>
          <a:lstStyle/>
          <a:p>
            <a:r>
              <a:rPr lang="pl-PL" altLang="pl-PL" dirty="0"/>
              <a:t>Konsolidacja finansów publicznych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4000" y="901700"/>
            <a:ext cx="11836400" cy="5767389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  <a:defRPr/>
            </a:pPr>
            <a:r>
              <a:rPr lang="pl-PL" sz="2600" dirty="0"/>
              <a:t>Minister Finansów, działając w imieniu Skarbu Państwa, w celu sfinansowania potrzeb pożyczkowych budżetu państwa oraz w związku z zarządzaniem długiem Skarbu Państwa jest upoważniony do przyjmowania wolnych środków w depozyt.</a:t>
            </a:r>
          </a:p>
          <a:p>
            <a:pPr marL="0" indent="0" algn="ctr">
              <a:buNone/>
              <a:defRPr/>
            </a:pPr>
            <a:endParaRPr lang="pl-PL" sz="1900" dirty="0"/>
          </a:p>
          <a:p>
            <a:pPr marL="0" indent="0" algn="ctr">
              <a:buNone/>
              <a:defRPr/>
            </a:pPr>
            <a:r>
              <a:rPr lang="pl-PL" sz="1900" dirty="0"/>
              <a:t>ROZPORZĄDZENIE MINISTRA FINANSÓW z dnia 11 grudnia 2014 r. w sprawie wolnych środków niektórych jednostek sektora finansów publicznych przyjmowanych przez Ministra Finansów w depozyt lub zarządzanie.</a:t>
            </a:r>
            <a:endParaRPr lang="pl-PL" sz="1900" u="sng" dirty="0"/>
          </a:p>
          <a:p>
            <a:pPr marL="0" indent="0" algn="just">
              <a:buNone/>
              <a:defRPr/>
            </a:pPr>
            <a:r>
              <a:rPr lang="pl-PL" sz="2000" u="sng" dirty="0"/>
              <a:t>Przepisy obejmują:</a:t>
            </a:r>
          </a:p>
          <a:p>
            <a:pPr algn="just">
              <a:buFontTx/>
              <a:buChar char="-"/>
              <a:defRPr/>
            </a:pPr>
            <a:r>
              <a:rPr lang="pl-PL" sz="2000" dirty="0"/>
              <a:t>agencje wykonawcze, </a:t>
            </a:r>
          </a:p>
          <a:p>
            <a:pPr algn="just">
              <a:buFontTx/>
              <a:buChar char="-"/>
              <a:defRPr/>
            </a:pPr>
            <a:r>
              <a:rPr lang="pl-PL" sz="2000" dirty="0"/>
              <a:t>instytucje gospodarki budżetowej, </a:t>
            </a:r>
          </a:p>
          <a:p>
            <a:pPr algn="just">
              <a:buFontTx/>
              <a:buChar char="-"/>
              <a:defRPr/>
            </a:pPr>
            <a:r>
              <a:rPr lang="pl-PL" sz="2000" dirty="0"/>
              <a:t>państwowe instytucje kultury,</a:t>
            </a:r>
          </a:p>
          <a:p>
            <a:pPr algn="just">
              <a:buFontTx/>
              <a:buChar char="-"/>
              <a:defRPr/>
            </a:pPr>
            <a:r>
              <a:rPr lang="pl-PL" sz="2000" dirty="0"/>
              <a:t>Narodowy Fundusz Zdrowia, </a:t>
            </a:r>
          </a:p>
          <a:p>
            <a:pPr algn="just">
              <a:buFontTx/>
              <a:buChar char="-"/>
              <a:defRPr/>
            </a:pPr>
            <a:r>
              <a:rPr lang="pl-PL" sz="2000" dirty="0"/>
              <a:t>samodzielne publiczne zakłady opieki zdrowotnej, dla których podmiotem tworzącym jest minister, centralny organ administracji rządowej, wojewoda lub uczelnia medyczna, </a:t>
            </a:r>
          </a:p>
          <a:p>
            <a:pPr algn="just">
              <a:buFontTx/>
              <a:buChar char="-"/>
              <a:defRPr/>
            </a:pPr>
            <a:r>
              <a:rPr lang="pl-PL" sz="2000" dirty="0"/>
              <a:t>Polską Akademię Nauk i tworzone przez nią jednostki organizacyjne, </a:t>
            </a:r>
          </a:p>
          <a:p>
            <a:pPr algn="just">
              <a:buFontTx/>
              <a:buChar char="-"/>
              <a:defRPr/>
            </a:pPr>
            <a:r>
              <a:rPr lang="pl-PL" sz="2000" dirty="0"/>
              <a:t>państwowe osoby prawne, o których mowa w art. 9 pkt 14 ustawy, oraz</a:t>
            </a:r>
          </a:p>
          <a:p>
            <a:pPr algn="just">
              <a:buFontTx/>
              <a:buChar char="-"/>
              <a:defRPr/>
            </a:pPr>
            <a:r>
              <a:rPr lang="pl-PL" sz="2000" dirty="0"/>
              <a:t>wojewódzkie fundusze ochrony środowiska i gospodarki wodne.</a:t>
            </a:r>
          </a:p>
          <a:p>
            <a:pPr algn="just">
              <a:buFontTx/>
              <a:buChar char="-"/>
              <a:defRPr/>
            </a:pPr>
            <a:r>
              <a:rPr lang="pl-PL" sz="2000" dirty="0"/>
              <a:t>państwowe fundusze celowe</a:t>
            </a:r>
          </a:p>
          <a:p>
            <a:pPr marL="0" indent="0" algn="just">
              <a:buNone/>
              <a:defRPr/>
            </a:pPr>
            <a:endParaRPr lang="pl-PL" sz="1900" dirty="0"/>
          </a:p>
          <a:p>
            <a:pPr marL="0" indent="0" algn="just">
              <a:buNone/>
              <a:defRPr/>
            </a:pPr>
            <a:r>
              <a:rPr lang="pl-PL" sz="2300" dirty="0"/>
              <a:t>Wolne środki nie obejmują środków w walutach obcych.</a:t>
            </a:r>
          </a:p>
        </p:txBody>
      </p:sp>
    </p:spTree>
    <p:extLst>
      <p:ext uri="{BB962C8B-B14F-4D97-AF65-F5344CB8AC3E}">
        <p14:creationId xmlns:p14="http://schemas.microsoft.com/office/powerpoint/2010/main" val="1069436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>
          <a:xfrm>
            <a:off x="1141413" y="165100"/>
            <a:ext cx="9905998" cy="1257300"/>
          </a:xfrm>
        </p:spPr>
        <p:txBody>
          <a:bodyPr>
            <a:normAutofit/>
          </a:bodyPr>
          <a:lstStyle/>
          <a:p>
            <a:pPr algn="ctr"/>
            <a:r>
              <a:rPr lang="pl-PL" altLang="pl-PL" sz="2400" dirty="0"/>
              <a:t>Konsolidacja finansów publicznych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20700" y="1422400"/>
            <a:ext cx="11366500" cy="4940300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pl-PL" sz="2800" dirty="0"/>
              <a:t>Lokaty wolnych środków dokonuje się w formie:</a:t>
            </a:r>
          </a:p>
          <a:p>
            <a:pPr algn="just">
              <a:buFontTx/>
              <a:buChar char="-"/>
              <a:defRPr/>
            </a:pP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depozytu terminowego </a:t>
            </a:r>
            <a:r>
              <a:rPr lang="pl-PL" sz="2800" dirty="0"/>
              <a:t>– dyspozycja nie później niż 2 dwa dni przed utworzeniem depozytu (do BGK do godz. 14.00). Zwrot środków do godz. 9.00.</a:t>
            </a:r>
          </a:p>
          <a:p>
            <a:pPr marL="0" indent="0" algn="just">
              <a:buNone/>
              <a:defRPr/>
            </a:pPr>
            <a:endParaRPr lang="pl-PL" sz="2800" dirty="0"/>
          </a:p>
          <a:p>
            <a:pPr algn="just">
              <a:buFontTx/>
              <a:buChar char="-"/>
              <a:defRPr/>
            </a:pP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depozytu </a:t>
            </a:r>
            <a:r>
              <a:rPr lang="pl-PL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overnight</a:t>
            </a: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800" dirty="0"/>
              <a:t>– stałe przekazywanie środków będących na rachunku </a:t>
            </a:r>
            <a:r>
              <a:rPr lang="pl-PL" sz="2800" dirty="0" err="1"/>
              <a:t>jsfp</a:t>
            </a:r>
            <a:r>
              <a:rPr lang="pl-PL" sz="2800" dirty="0"/>
              <a:t>, które  nie zostały wydatkowane do godz. 15.00. Nie wymaga złożenia dyspozycji. Zwrot środków do godz. 9.00</a:t>
            </a:r>
            <a:r>
              <a:rPr lang="pl-PL" dirty="0"/>
              <a:t>.</a:t>
            </a:r>
          </a:p>
          <a:p>
            <a:pPr marL="0" indent="0">
              <a:buNone/>
              <a:defRPr/>
            </a:pPr>
            <a:endParaRPr lang="pl-PL" dirty="0"/>
          </a:p>
          <a:p>
            <a:pPr marL="0" indent="0">
              <a:buNone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5722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68BB42-9DE7-41D9-8B20-9BF12FC26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51792"/>
            <a:ext cx="9905998" cy="70236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Stabilność finansowa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FFBADA-C61F-40CB-8172-E4063E6FF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374" y="1099930"/>
            <a:ext cx="10840278" cy="5406887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Istota stabilności finansowej - odporność systemu finansowego na kryzys.</a:t>
            </a:r>
          </a:p>
          <a:p>
            <a:r>
              <a:rPr lang="pl-PL" dirty="0"/>
              <a:t>Kluczowe dla istoty stabilności systemu finansowego jest szukanie źródeł ryzyka systemowego oraz narastających nierównowag (np. wzrost długu publicznego)</a:t>
            </a:r>
          </a:p>
          <a:p>
            <a:r>
              <a:rPr lang="pl-PL" dirty="0"/>
              <a:t>Rola państwa w aspekcie budowania stabilności finansowej opiera się m.in. na:</a:t>
            </a:r>
          </a:p>
          <a:p>
            <a:pPr marL="0" indent="0">
              <a:buNone/>
            </a:pPr>
            <a:r>
              <a:rPr lang="pl-PL" dirty="0"/>
              <a:t>	- Obserwowaniu przez państwo procesów, które zachodzą w gospodarce, a w 	przypadku zagrożenia dla rynków finansowych, podejmowaniu działań mających na 	celu jego powstrzymanie</a:t>
            </a:r>
          </a:p>
          <a:p>
            <a:pPr marL="0" indent="0">
              <a:buNone/>
            </a:pPr>
            <a:r>
              <a:rPr lang="pl-PL" dirty="0"/>
              <a:t>	- Tworzeniu przez państwo instytucji oraz norm prawnych, które chronią prawa 	własności i regulują prywatną przedsiębiorczość</a:t>
            </a:r>
          </a:p>
          <a:p>
            <a:pPr marL="0" indent="0">
              <a:buNone/>
            </a:pPr>
            <a:r>
              <a:rPr lang="pl-PL" dirty="0"/>
              <a:t>	- Tworzenie sieci bezpieczeństwa finansowego</a:t>
            </a:r>
          </a:p>
          <a:p>
            <a:pPr marL="0" indent="0">
              <a:buNone/>
            </a:pPr>
            <a:r>
              <a:rPr lang="pl-PL" dirty="0"/>
              <a:t>	- W przypadku, gdy zawiedzie system bezpieczeństwa finansowego, udzielanie tzw. 	pomocy publicznej dla systemu finansowego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41308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90618"/>
            <a:ext cx="9905998" cy="518982"/>
          </a:xfrm>
        </p:spPr>
        <p:txBody>
          <a:bodyPr>
            <a:normAutofit/>
          </a:bodyPr>
          <a:lstStyle/>
          <a:p>
            <a:pPr algn="ctr"/>
            <a:r>
              <a:rPr lang="pl-PL" sz="2000" dirty="0"/>
              <a:t>Regulacje prawne długu publicznego</a:t>
            </a:r>
          </a:p>
        </p:txBody>
      </p:sp>
      <p:graphicFrame>
        <p:nvGraphicFramePr>
          <p:cNvPr id="4" name="Obi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3252688"/>
              </p:ext>
            </p:extLst>
          </p:nvPr>
        </p:nvGraphicFramePr>
        <p:xfrm>
          <a:off x="2982097" y="609600"/>
          <a:ext cx="6194854" cy="6161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kusz" r:id="rId2" imgW="4124332" imgH="7058025" progId="Excel.Sheet.12">
                  <p:embed/>
                </p:oleObj>
              </mc:Choice>
              <mc:Fallback>
                <p:oleObj name="Arkusz" r:id="rId2" imgW="4124332" imgH="70580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982097" y="609600"/>
                        <a:ext cx="6194854" cy="61619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5276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190500"/>
            <a:ext cx="9905998" cy="571500"/>
          </a:xfrm>
        </p:spPr>
        <p:txBody>
          <a:bodyPr>
            <a:normAutofit fontScale="90000"/>
          </a:bodyPr>
          <a:lstStyle/>
          <a:p>
            <a:r>
              <a:rPr lang="pl-PL" dirty="0"/>
              <a:t>Rodzaje długu publicznego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1412" y="762000"/>
            <a:ext cx="9905999" cy="5943600"/>
          </a:xfrm>
        </p:spPr>
        <p:txBody>
          <a:bodyPr>
            <a:normAutofit fontScale="92500" lnSpcReduction="10000"/>
          </a:bodyPr>
          <a:lstStyle/>
          <a:p>
            <a:endParaRPr lang="pl-PL" dirty="0"/>
          </a:p>
          <a:p>
            <a:r>
              <a:rPr lang="pl-PL" dirty="0"/>
              <a:t>dług krajowy</a:t>
            </a:r>
          </a:p>
          <a:p>
            <a:r>
              <a:rPr lang="pl-PL" dirty="0"/>
              <a:t>dług zagraniczny</a:t>
            </a:r>
          </a:p>
          <a:p>
            <a:r>
              <a:rPr lang="pl-PL" dirty="0"/>
              <a:t>dług publiczny według miejsca emisji</a:t>
            </a:r>
          </a:p>
          <a:p>
            <a:r>
              <a:rPr lang="pl-PL" dirty="0"/>
              <a:t>dług publiczny wg rezydenta</a:t>
            </a:r>
          </a:p>
          <a:p>
            <a:r>
              <a:rPr lang="pl-PL" dirty="0"/>
              <a:t>dług krótkoterminowy</a:t>
            </a:r>
          </a:p>
          <a:p>
            <a:r>
              <a:rPr lang="pl-PL" dirty="0"/>
              <a:t>dług długoterminowy</a:t>
            </a:r>
          </a:p>
          <a:p>
            <a:r>
              <a:rPr lang="pl-PL" dirty="0"/>
              <a:t>dług nominalny</a:t>
            </a:r>
          </a:p>
          <a:p>
            <a:r>
              <a:rPr lang="pl-PL" dirty="0"/>
              <a:t>dług realny</a:t>
            </a:r>
          </a:p>
          <a:p>
            <a:r>
              <a:rPr lang="pl-PL" dirty="0"/>
              <a:t>dług potencjalny</a:t>
            </a:r>
          </a:p>
          <a:p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dług jawny</a:t>
            </a:r>
          </a:p>
          <a:p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dług ukryty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3108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114300"/>
            <a:ext cx="9905998" cy="1066800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normy zapewniające efektywną kontrolę poziomu państwowego długu publicznego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3600" y="1358900"/>
            <a:ext cx="10579100" cy="5118100"/>
          </a:xfrm>
        </p:spPr>
        <p:txBody>
          <a:bodyPr>
            <a:normAutofit/>
          </a:bodyPr>
          <a:lstStyle/>
          <a:p>
            <a:pPr algn="just"/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Szczegółowe procedury ostrożnościowe i sanacyjne </a:t>
            </a:r>
            <a:r>
              <a:rPr lang="pl-PL" dirty="0"/>
              <a:t>dotyczące budżetu państwa, budżetów jednostek samorządu terytorialnego oraz udzielania gwarancji i poręczeń uruchamiane w sytuacji, gdy relacja państwowego długu publicznego do PKB przekroczy poziom 55% oraz 60%.</a:t>
            </a:r>
          </a:p>
        </p:txBody>
      </p:sp>
    </p:spTree>
    <p:extLst>
      <p:ext uri="{BB962C8B-B14F-4D97-AF65-F5344CB8AC3E}">
        <p14:creationId xmlns:p14="http://schemas.microsoft.com/office/powerpoint/2010/main" val="1818854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152400"/>
            <a:ext cx="9905998" cy="381000"/>
          </a:xfrm>
        </p:spPr>
        <p:txBody>
          <a:bodyPr>
            <a:normAutofit fontScale="90000"/>
          </a:bodyPr>
          <a:lstStyle/>
          <a:p>
            <a:r>
              <a:rPr lang="pl-PL" dirty="0"/>
              <a:t>Procedury ostrożnościowe i sanacyjne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1600" y="622300"/>
            <a:ext cx="11950700" cy="6146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750" dirty="0"/>
              <a:t>Art. 86. 1. W przypadku, gdy wartość relacji kwoty państwowego długu publicznego do produktu krajowego brutto, o której mowa </a:t>
            </a:r>
            <a:r>
              <a:rPr lang="pl-PL" sz="1400" dirty="0"/>
              <a:t>w art. 38 (informacje ogłaszane w "Monitorze Polskim" pkt 1 lit. a):</a:t>
            </a:r>
          </a:p>
          <a:p>
            <a:pPr marL="0" indent="0" algn="just">
              <a:buNone/>
            </a:pPr>
            <a:r>
              <a:rPr lang="pl-PL" sz="1750" b="1" u="sng" dirty="0"/>
              <a:t>2) jest większa od 55 %, a mniejsza od 60 %, to:</a:t>
            </a:r>
          </a:p>
          <a:p>
            <a:pPr marL="0" indent="0" algn="just">
              <a:buNone/>
            </a:pPr>
            <a:r>
              <a:rPr lang="pl-PL" sz="1750" dirty="0"/>
              <a:t>    a) na kolejny rok Rada Ministrów uchwala projekt ustawy budżetowej, w którym:</a:t>
            </a:r>
          </a:p>
          <a:p>
            <a:pPr marL="0" indent="0" algn="just">
              <a:buNone/>
            </a:pPr>
            <a:r>
              <a:rPr lang="pl-PL" sz="1750" dirty="0"/>
              <a:t>	– nie przewiduje się deficytu budżetu państwa lub przyjmuje się poziom różnicy dochodów i 	wydatków budżetu 	państwa, 	zapewniający, że relacja długu SP do PKB przewidywana na koniec roku budżetowego, którego dotyczy projekt ustawy, 	będzie niższa od relacji, o której mowa w art. 38 informacje 	ogłaszane w "Monitorze Polskim" pkt 1 lit. b, ogłoszonej 	zgodnie z art. 38 informacje ogłaszane w "Monitorze Polskim",</a:t>
            </a:r>
          </a:p>
          <a:p>
            <a:pPr marL="0" indent="0" algn="just">
              <a:buNone/>
            </a:pPr>
            <a:r>
              <a:rPr lang="pl-PL" sz="1750" dirty="0"/>
              <a:t> 	– nie przewiduje się wzrostu wynagrodzeń pracowników państwowej sfery budżetowej, w tym pracowników 	jednostek, o których mowa w art. 139 przedstawienie Radzie Ministrów projektu ustawy budżetowej ust. 2,</a:t>
            </a:r>
          </a:p>
          <a:p>
            <a:pPr marL="0" indent="0" algn="just">
              <a:buNone/>
            </a:pPr>
            <a:r>
              <a:rPr lang="pl-PL" sz="1750" dirty="0"/>
              <a:t>	– waloryzacja rent i emerytur nie może przekroczyć poziomu odpowiadającego wzrostowi cen towarów i usług 	konsumpcyjnych, ogłoszonego przez Główny Urząd Statystyczny za poprzedni rok budżetowy,</a:t>
            </a:r>
          </a:p>
          <a:p>
            <a:pPr marL="0" indent="0" algn="just">
              <a:buNone/>
            </a:pPr>
            <a:r>
              <a:rPr lang="pl-PL" sz="1750" dirty="0"/>
              <a:t>	– wprowadza się zakaz udzielania pożyczek i kredytów z budżetu państwa z wyjątkiem rat kredytów 	i pożyczek 	udzielonych w latach poprzednich,</a:t>
            </a:r>
          </a:p>
          <a:p>
            <a:pPr marL="0" indent="0" algn="just">
              <a:buNone/>
            </a:pPr>
            <a:r>
              <a:rPr lang="pl-PL" sz="1750" dirty="0"/>
              <a:t>	- nie przewiduje się wzrostu wydatków w jednostkach, </a:t>
            </a:r>
            <a:r>
              <a:rPr lang="pl-PL" sz="1750" u="sng" dirty="0"/>
              <a:t>o których mowa w art. 139 ust. 2</a:t>
            </a:r>
            <a:r>
              <a:rPr lang="pl-PL" sz="1750" dirty="0"/>
              <a:t>, na poziomie wyższym niż w 	administracji rządowej.</a:t>
            </a:r>
          </a:p>
        </p:txBody>
      </p:sp>
    </p:spTree>
    <p:extLst>
      <p:ext uri="{BB962C8B-B14F-4D97-AF65-F5344CB8AC3E}">
        <p14:creationId xmlns:p14="http://schemas.microsoft.com/office/powerpoint/2010/main" val="2020764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52500" y="510746"/>
            <a:ext cx="10375900" cy="625835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b) Rada Ministrów dokonuje przeglądu wydatków budżetu państwa finansowanych środkami pochodzącymi z kredytów zagranicznych oraz przeglądu programów wieloletnich,</a:t>
            </a:r>
          </a:p>
          <a:p>
            <a:pPr marL="0" indent="0" algn="just">
              <a:buNone/>
            </a:pPr>
            <a:r>
              <a:rPr lang="pl-PL" dirty="0"/>
              <a:t>c) Rada Ministrów przedstawia Sejmowi program sanacyjny mający na celu obniżenie relacji, o której mowa w art. 38 pkt 1 lit. a,</a:t>
            </a:r>
          </a:p>
          <a:p>
            <a:pPr marL="0" indent="0" algn="just">
              <a:buNone/>
            </a:pPr>
            <a:r>
              <a:rPr lang="pl-PL" dirty="0"/>
              <a:t>d) wydatki budżetu jednostki samorządu terytorialnego określone w uchwale budżetowej na kolejny rok mogą być wyższe niż dochody tego budżetu powiększone o nadwyżkę budżetową z lat ubiegłych i wolne środki, jedynie o kwotę związaną z realizacją zadań ze środków, o których mowa w art. 5 ust. 3,</a:t>
            </a:r>
          </a:p>
          <a:p>
            <a:pPr marL="0" indent="0" algn="just">
              <a:buNone/>
            </a:pPr>
            <a:r>
              <a:rPr lang="pl-PL" dirty="0"/>
              <a:t>e) Rada Ministrów dokonuje przeglądu obowiązujących przepisów w celu przedstawienia propozycji rozwiązań prawnych mających wpływ na poziom dochodów budżetu państwa, w tym dotyczących stosowania stawek podatku od towarów i usług,</a:t>
            </a:r>
          </a:p>
          <a:p>
            <a:pPr marL="0" indent="0" algn="just">
              <a:buNone/>
            </a:pPr>
            <a:r>
              <a:rPr lang="pl-PL" dirty="0"/>
              <a:t>f) Państwowy Fundusz Rehabilitacji Osób Niepełnosprawnych otrzymuje dotację celową z budżetu państwa na realizację zadania, o którym mowa w art. 26a ustawy z dnia 27 sierpnia 1997 r. o rehabilitacji zawodowej i społecznej oraz zatrudnianiu osób niepełnosprawnych (Dz. U. z 2016 r. poz. 2046 i 1948 oraz z 2017 r. poz. 777, 935 i 1428), </a:t>
            </a:r>
            <a:r>
              <a:rPr lang="pl-PL" u="sng" dirty="0"/>
              <a:t>w wysokości do 30% środków zaplanowanych na realizację tego zadania na dany rok</a:t>
            </a:r>
            <a:r>
              <a:rPr lang="pl-PL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6625333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1412" y="716692"/>
            <a:ext cx="9905999" cy="596350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g) organy administracji rządowej mogą zaciągać nowe zobowiązania na przygotowanie inwestycji, jeżeli mają zapewnione finansowanie z udziałem środków publicznych, o których mowa w art. 5 ust. 1 pkt 2 i 3, na maksymalnym dopuszczalnym poziomie, określonym w przepisach lub procedurach dotyczących danego rodzaju inwestycji, </a:t>
            </a:r>
            <a:r>
              <a:rPr lang="pl-PL" u="sng" dirty="0"/>
              <a:t>nie mniejszym niż 50% całości kosztów, z tym że ograniczenia te nie dotyczą</a:t>
            </a:r>
            <a:r>
              <a:rPr lang="pl-PL" dirty="0"/>
              <a:t>:</a:t>
            </a:r>
          </a:p>
          <a:p>
            <a:pPr marL="0" indent="0" algn="just">
              <a:buNone/>
            </a:pPr>
            <a:r>
              <a:rPr lang="pl-PL" dirty="0"/>
              <a:t>	– odbudowy lub przebudowy dróg krajowych w celu usunięcia zagrożenia naruszenia 	bezpieczeństwa w ruchu drogowym,</a:t>
            </a:r>
          </a:p>
          <a:p>
            <a:pPr marL="0" indent="0" algn="just">
              <a:buNone/>
            </a:pPr>
            <a:r>
              <a:rPr lang="pl-PL" dirty="0"/>
              <a:t>	– inwestycji, o których mowa w art. 37 ust. 1 ustawy z dnia 24 czerwca 2010 r. o 	szczególnych rozwiązaniach związanych z usuwaniem skutków powodzi z 2010 r. 	(Dz. U. poz. 835 i 993),</a:t>
            </a:r>
          </a:p>
          <a:p>
            <a:pPr marL="0" indent="0" algn="just">
              <a:buNone/>
            </a:pPr>
            <a:r>
              <a:rPr lang="pl-PL" dirty="0"/>
              <a:t>	– przygotowania, wdrożenia, budowy lub eksploatacji systemów elektronicznego 	poboru opłat, o 	których mowa w art. 13i ustawy z dnia 21 marca 1985 r. o drogach 	publicznych (Dz. U. z 2016 r. poz. 1440, 1920, 1948 i 2255 oraz z 2017 r. poz. 	191 i 1089),</a:t>
            </a:r>
          </a:p>
          <a:p>
            <a:pPr marL="0" indent="0" algn="just">
              <a:buNone/>
            </a:pPr>
            <a:r>
              <a:rPr lang="pl-PL" dirty="0"/>
              <a:t>	– zobowiązania z tytułu odszkodowań za nieruchomości przejęte w trybie ustawy z 	dnia 10 kwietnia 	2003 r. o szczególnych zasadach przygotowania i realizacji 	inwestycji w zakresie dróg publicznych (Dz. U. z 2017 r. poz. 1496 i 1566);</a:t>
            </a:r>
          </a:p>
        </p:txBody>
      </p:sp>
    </p:spTree>
    <p:extLst>
      <p:ext uri="{BB962C8B-B14F-4D97-AF65-F5344CB8AC3E}">
        <p14:creationId xmlns:p14="http://schemas.microsoft.com/office/powerpoint/2010/main" val="1591759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1412" y="782595"/>
            <a:ext cx="9905999" cy="500860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u="sng" dirty="0"/>
              <a:t>3) jest równa lub większa od 60%, to:</a:t>
            </a:r>
          </a:p>
          <a:p>
            <a:pPr marL="0" indent="0" algn="just">
              <a:buNone/>
            </a:pPr>
            <a:r>
              <a:rPr lang="pl-PL" dirty="0"/>
              <a:t>  a) stosuje się odpowiednio postanowienia pkt 2 lit. a, b oraz e–g,</a:t>
            </a:r>
          </a:p>
          <a:p>
            <a:pPr marL="0" indent="0" algn="just">
              <a:buNone/>
            </a:pPr>
            <a:r>
              <a:rPr lang="pl-PL" dirty="0"/>
              <a:t>  b) </a:t>
            </a:r>
            <a:r>
              <a:rPr lang="pl-PL" u="sng" dirty="0"/>
              <a:t>Rada Ministrów</a:t>
            </a:r>
            <a:r>
              <a:rPr lang="pl-PL" dirty="0"/>
              <a:t>, najpóźniej w terminie miesiąca od dnia ogłoszenia relacji,       </a:t>
            </a:r>
          </a:p>
          <a:p>
            <a:pPr marL="0" indent="0" algn="just">
              <a:buNone/>
            </a:pPr>
            <a:r>
              <a:rPr lang="pl-PL" dirty="0"/>
              <a:t>      o której mowa w art. 38 pkt 1 lit. a, </a:t>
            </a:r>
            <a:r>
              <a:rPr lang="pl-PL" u="sng" dirty="0"/>
              <a:t>przedstawia Sejmowi program sanacyjny mający na celu ograniczenie tej relacji do poziomu poniżej 60%,</a:t>
            </a:r>
          </a:p>
          <a:p>
            <a:pPr marL="0" indent="0" algn="just">
              <a:buNone/>
            </a:pPr>
            <a:r>
              <a:rPr lang="pl-PL" dirty="0"/>
              <a:t>  c) wydatki budżetu jednostki samorządu terytorialnego określone w uchwale </a:t>
            </a:r>
          </a:p>
          <a:p>
            <a:pPr marL="0" indent="0" algn="just">
              <a:buNone/>
            </a:pPr>
            <a:r>
              <a:rPr lang="pl-PL" dirty="0"/>
              <a:t>      budżetowej na kolejny rok </a:t>
            </a:r>
            <a:r>
              <a:rPr lang="pl-PL" u="sng" dirty="0"/>
              <a:t>nie mogą być wyższe niż dochody tego budżetu</a:t>
            </a:r>
            <a:r>
              <a:rPr lang="pl-PL" dirty="0"/>
              <a:t>,</a:t>
            </a:r>
          </a:p>
          <a:p>
            <a:pPr marL="0" indent="0" algn="just">
              <a:buNone/>
            </a:pPr>
            <a:r>
              <a:rPr lang="pl-PL" dirty="0"/>
              <a:t>  d) poczynając od siódmego dnia po dniu ogłoszenia relacji, o której mowa w  </a:t>
            </a:r>
          </a:p>
          <a:p>
            <a:pPr marL="0" indent="0" algn="just">
              <a:buNone/>
            </a:pPr>
            <a:r>
              <a:rPr lang="pl-PL" dirty="0"/>
              <a:t>      art. 38 pkt 1 lit. a, </a:t>
            </a:r>
            <a:r>
              <a:rPr lang="pl-PL" u="sng" dirty="0"/>
              <a:t>jednostki sektora finansów publicznych nie mogą </a:t>
            </a:r>
          </a:p>
          <a:p>
            <a:pPr marL="0" indent="0" algn="just">
              <a:buNone/>
            </a:pPr>
            <a:r>
              <a:rPr lang="pl-PL" u="sng" dirty="0"/>
              <a:t>      udzielać nowych poręczeń i gwarancji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46063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304800"/>
            <a:ext cx="9905998" cy="1003300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normy zapewniające efektywną kontrolę poziomu państwowego długu publicznego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9300" y="2705099"/>
            <a:ext cx="10820400" cy="3086101"/>
          </a:xfrm>
        </p:spPr>
        <p:txBody>
          <a:bodyPr/>
          <a:lstStyle/>
          <a:p>
            <a:pPr algn="just"/>
            <a:r>
              <a:rPr lang="pl-PL" dirty="0"/>
              <a:t>Obowiązek przygotowania przez Ministra Finansów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czteroletniej strategii zarządzania długiem Skarbu Państwa</a:t>
            </a:r>
            <a:r>
              <a:rPr lang="pl-PL" dirty="0"/>
              <a:t> oraz oddziaływania na państwowy dług publiczny.</a:t>
            </a:r>
          </a:p>
        </p:txBody>
      </p:sp>
    </p:spTree>
    <p:extLst>
      <p:ext uri="{BB962C8B-B14F-4D97-AF65-F5344CB8AC3E}">
        <p14:creationId xmlns:p14="http://schemas.microsoft.com/office/powerpoint/2010/main" val="22620114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2" y="165100"/>
            <a:ext cx="10313987" cy="1041400"/>
          </a:xfrm>
        </p:spPr>
        <p:txBody>
          <a:bodyPr>
            <a:normAutofit fontScale="90000"/>
          </a:bodyPr>
          <a:lstStyle/>
          <a:p>
            <a:r>
              <a:rPr lang="pl-PL" dirty="0"/>
              <a:t>strategia zarządzania długiem Skarbu Państwa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16000" y="939800"/>
            <a:ext cx="10031411" cy="485140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Jest przygotowywana przez Ministra Finansów, a następnie przedkładana Radzie Ministrów do zatwierdzenia i przekazywana do Sejmu wraz z uzasadnieniem do projektu ustawy budżetowej.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u="sng" dirty="0"/>
              <a:t>Zawiera:</a:t>
            </a:r>
          </a:p>
          <a:p>
            <a:pPr algn="just"/>
            <a:r>
              <a:rPr lang="pl-PL" dirty="0"/>
              <a:t>cele i zadania zarządzania długiem,</a:t>
            </a:r>
          </a:p>
          <a:p>
            <a:pPr algn="just"/>
            <a:r>
              <a:rPr lang="pl-PL" dirty="0"/>
              <a:t>projekcje kształtowania się wskaźników makroekonomicznych w Polsce oraz uwarunkowań międzynarodowych w horyzoncie objętym strategią,</a:t>
            </a:r>
          </a:p>
          <a:p>
            <a:pPr algn="just"/>
            <a:r>
              <a:rPr lang="pl-PL" dirty="0"/>
              <a:t>analizę czynników ryzyka związanego z długiem publicznym,</a:t>
            </a:r>
          </a:p>
          <a:p>
            <a:pPr algn="just"/>
            <a:r>
              <a:rPr lang="pl-PL" dirty="0"/>
              <a:t>przewidywane efekty realizacji strategii,</a:t>
            </a:r>
          </a:p>
          <a:p>
            <a:pPr algn="just"/>
            <a:r>
              <a:rPr lang="pl-PL" dirty="0"/>
              <a:t>zagrożenia realizacji strategii.</a:t>
            </a:r>
          </a:p>
        </p:txBody>
      </p:sp>
    </p:spTree>
    <p:extLst>
      <p:ext uri="{BB962C8B-B14F-4D97-AF65-F5344CB8AC3E}">
        <p14:creationId xmlns:p14="http://schemas.microsoft.com/office/powerpoint/2010/main" val="17889313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292100"/>
            <a:ext cx="9905998" cy="927100"/>
          </a:xfrm>
        </p:spPr>
        <p:txBody>
          <a:bodyPr/>
          <a:lstStyle/>
          <a:p>
            <a:r>
              <a:rPr lang="pl-PL" dirty="0"/>
              <a:t>Definicja długu „</a:t>
            </a:r>
            <a:r>
              <a:rPr lang="pl-PL" i="1" dirty="0" err="1"/>
              <a:t>general</a:t>
            </a:r>
            <a:r>
              <a:rPr lang="pl-PL" i="1" dirty="0"/>
              <a:t> </a:t>
            </a:r>
            <a:r>
              <a:rPr lang="pl-PL" i="1" dirty="0" err="1"/>
              <a:t>government</a:t>
            </a:r>
            <a:r>
              <a:rPr lang="pl-PL" i="1" dirty="0"/>
              <a:t>”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1412" y="1498600"/>
            <a:ext cx="9905999" cy="4292601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Definicja unijna długu publicznego to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dług sektora instytucji rządowych i samorządowych</a:t>
            </a:r>
            <a:r>
              <a:rPr lang="pl-PL" dirty="0"/>
              <a:t> (ang. general </a:t>
            </a:r>
            <a:r>
              <a:rPr lang="pl-PL" dirty="0" err="1"/>
              <a:t>government</a:t>
            </a:r>
            <a:r>
              <a:rPr lang="pl-PL" dirty="0"/>
              <a:t> wg europejskiego systemu rachunków narodowych ESA 2010) liczony jednolicie we wszystkich państwach Unii Europejskiej (w tym w Polsce). 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/>
              <a:t>Unijna metodologia liczenia długu publicznego wynika z traktatu z </a:t>
            </a:r>
            <a:r>
              <a:rPr lang="pl-PL" dirty="0" err="1"/>
              <a:t>Maastricht</a:t>
            </a:r>
            <a:r>
              <a:rPr lang="pl-PL" dirty="0"/>
              <a:t> zawierającego m.in. kryterium długu i deficytu oraz przewidującego procedurę nadmiernego deficytu (</a:t>
            </a:r>
            <a:r>
              <a:rPr lang="pl-PL" dirty="0" err="1"/>
              <a:t>Excessive</a:t>
            </a:r>
            <a:r>
              <a:rPr lang="pl-PL" dirty="0"/>
              <a:t> </a:t>
            </a:r>
            <a:r>
              <a:rPr lang="pl-PL" dirty="0" err="1"/>
              <a:t>Deficit</a:t>
            </a:r>
            <a:r>
              <a:rPr lang="pl-PL" dirty="0"/>
              <a:t> </a:t>
            </a:r>
            <a:r>
              <a:rPr lang="pl-PL" dirty="0" err="1"/>
              <a:t>Procedure</a:t>
            </a:r>
            <a:r>
              <a:rPr lang="pl-PL" dirty="0"/>
              <a:t> - EDP) w wypadku ich niespełnienia.</a:t>
            </a:r>
          </a:p>
        </p:txBody>
      </p:sp>
    </p:spTree>
    <p:extLst>
      <p:ext uri="{BB962C8B-B14F-4D97-AF65-F5344CB8AC3E}">
        <p14:creationId xmlns:p14="http://schemas.microsoft.com/office/powerpoint/2010/main" val="860800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38E0F-67A6-46EE-A4C4-E3197B9C2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91548"/>
            <a:ext cx="9905998" cy="775251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stabilność systemu finansów publicznych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BC06C6-B350-4BB4-8785-DDACFB87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904" y="1298713"/>
            <a:ext cx="10641496" cy="4837044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Jest rozpatrywana w wąskim oraz szerokim ujęciu. 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W wąskim ujęciu - działania skoncentrowane na zachowaniu zrównoważonej polityki fiskalnej, których efektem jest wartość deficytu budżetowego oraz długu publicznego będąca na niższym poziomie niż wymagają tego kryteria z </a:t>
            </a:r>
            <a:r>
              <a:rPr lang="pl-PL" dirty="0" err="1"/>
              <a:t>Maastricht</a:t>
            </a:r>
            <a:r>
              <a:rPr lang="pl-PL" dirty="0"/>
              <a:t>.  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W szerokim ujęciu - unikanie zaburzeń w systemie finansów publicznych oraz utrzymanie trwałego i zrównoważonego rozwoju na płaszczyznach: ekonomicznej, społecznej, środowiskowej oraz instytucjonalnej</a:t>
            </a:r>
          </a:p>
        </p:txBody>
      </p:sp>
    </p:spTree>
    <p:extLst>
      <p:ext uri="{BB962C8B-B14F-4D97-AF65-F5344CB8AC3E}">
        <p14:creationId xmlns:p14="http://schemas.microsoft.com/office/powerpoint/2010/main" val="42430208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577754"/>
              </p:ext>
            </p:extLst>
          </p:nvPr>
        </p:nvGraphicFramePr>
        <p:xfrm>
          <a:off x="955589" y="164757"/>
          <a:ext cx="10412628" cy="6693243"/>
        </p:xfrm>
        <a:graphic>
          <a:graphicData uri="http://schemas.openxmlformats.org/drawingml/2006/table">
            <a:tbl>
              <a:tblPr/>
              <a:tblGrid>
                <a:gridCol w="5206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6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595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państwowy dług publiczny</a:t>
                      </a:r>
                    </a:p>
                  </a:txBody>
                  <a:tcPr marL="4103" marR="4103" marT="41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government</a:t>
                      </a:r>
                    </a:p>
                  </a:txBody>
                  <a:tcPr marL="4103" marR="4103" marT="41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9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zakres sektora</a:t>
                      </a:r>
                    </a:p>
                  </a:txBody>
                  <a:tcPr marL="4103" marR="4103" marT="41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607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Bankowy Fundusz Gwarancyjny wraz z funduszem ochrony środków gwarantowanych, przedsiębiorstwa publiczne</a:t>
                      </a:r>
                      <a:r>
                        <a:rPr lang="pl-PL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nieprowadzące działalności rynkowej (PKP PLK S.A., Port Lotniczy Łódź sp. z o.o., szpitale publiczne oraz jednostki ochrony zdrowia)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fundusze umiejscowione w Banku Gospodarstwa Krajowego (BGK) – (w zależności od regulacji) - nie są zaliczane do sektora finansów publicznych (KFK, KFD)</a:t>
                      </a:r>
                    </a:p>
                  </a:txBody>
                  <a:tcPr marL="4103" marR="4103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są częścią sektora instytucji rządowych i samorządowych, zgodnie z ESA 2010 brak zamkniętego katalogu jednostek</a:t>
                      </a:r>
                    </a:p>
                  </a:txBody>
                  <a:tcPr marL="4103" marR="4103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9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tytuły dłużne</a:t>
                      </a:r>
                    </a:p>
                  </a:txBody>
                  <a:tcPr marL="4103" marR="4103" marT="41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699">
                <a:tc>
                  <a:txBody>
                    <a:bodyPr/>
                    <a:lstStyle/>
                    <a:p>
                      <a:pPr algn="just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zobowiązania wymagalne, tj. takie, których termin płatności minął i które nie zostały przedawnione ani umorzone, stanowią w Polsce jedną z kategorii długu publicznego,</a:t>
                      </a:r>
                    </a:p>
                    <a:p>
                      <a:pPr algn="just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Papiery wartościowe, kredyty pożyczki, przyjęte depozyty, </a:t>
                      </a:r>
                    </a:p>
                  </a:txBody>
                  <a:tcPr marL="4103" marR="4103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zgodnie z metodologią unijną traktowane są jako wydatek na bazie memoriałowej (wpływają na poziom deficytu) i nie są zaliczane do długu, powyższa rozbieżność wynika z odmiennych zasad rachunkowości – w Polsce budżet państwa prowadzony jest na bazie kasowej</a:t>
                      </a:r>
                    </a:p>
                  </a:txBody>
                  <a:tcPr marL="4103" marR="4103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269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103" marR="4103" marT="41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zrestrukturyzowane bądź zrefinansowane kredyty handlowe o pierwotnym terminie zapadalności równej rok lub mniej są, zgodnie z metodologią unijną, zaliczane do kategorii kredyty i pożyczki w długu sektora instytucji rządowych i samorządowych</a:t>
                      </a:r>
                    </a:p>
                    <a:p>
                      <a:pPr algn="just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Papiery wartościowe, pożyczki, gotówka i depozyty</a:t>
                      </a:r>
                    </a:p>
                  </a:txBody>
                  <a:tcPr marL="4103" marR="4103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9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wycena zobowiązań wyrażonych w walutach obcych</a:t>
                      </a:r>
                    </a:p>
                  </a:txBody>
                  <a:tcPr marL="4103" marR="4103" marT="41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12699">
                <a:tc>
                  <a:txBody>
                    <a:bodyPr/>
                    <a:lstStyle/>
                    <a:p>
                      <a:pPr algn="just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Wartość nominalna zobowiązań wyrażona w walutach obcych podlega przeliczeniu na walutę polską wg   średniego kursu ogłaszanego przez NBP obowiązującego w ostatnim dniu roboczym danego okresu sprawozdawczego</a:t>
                      </a:r>
                    </a:p>
                    <a:p>
                      <a:pPr algn="ctr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3" marR="4103" marT="41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Zobowiązania wyrażone w obcej walucie lub wymienione na mocy umów – s</a:t>
                      </a:r>
                      <a:r>
                        <a:rPr lang="pl-PL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ą przeliczne na inne waluty wg kursu uzgodnionego w ramach tych umów i są przeliczane na walutę krajową w oparciu o reprezentatywny rynnowy kurs walutowy z ostatniego dnia roboczego każdego roku.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03" marR="4103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9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dług potencjalny</a:t>
                      </a:r>
                    </a:p>
                  </a:txBody>
                  <a:tcPr marL="4103" marR="4103" marT="41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69324">
                <a:tc>
                  <a:txBody>
                    <a:bodyPr/>
                    <a:lstStyle/>
                    <a:p>
                      <a:pPr algn="just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nie jest uwzględniany, </a:t>
                      </a:r>
                    </a:p>
                  </a:txBody>
                  <a:tcPr marL="4103" marR="4103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natomiast zgodnie z regulacjami unijnymi w określonej sytuacji może stać się długiem podmiotu udzielającego poręczenia lub gwarancji (operacja przejęcia długu)</a:t>
                      </a:r>
                    </a:p>
                  </a:txBody>
                  <a:tcPr marL="4103" marR="4103" marT="4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8852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6E230C36-1E2F-C11D-3813-665731E656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1413" y="955589"/>
            <a:ext cx="9906000" cy="4333103"/>
          </a:xfr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AB4DAD6F-139C-EE28-4376-A923A4835625}"/>
              </a:ext>
            </a:extLst>
          </p:cNvPr>
          <p:cNvSpPr txBox="1"/>
          <p:nvPr/>
        </p:nvSpPr>
        <p:spPr>
          <a:xfrm>
            <a:off x="2529191" y="272374"/>
            <a:ext cx="6799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Dług publiczny za II kw. 2022 r.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BA33B60F-7FF3-7C06-3270-A97FFB18AC47}"/>
              </a:ext>
            </a:extLst>
          </p:cNvPr>
          <p:cNvSpPr txBox="1"/>
          <p:nvPr/>
        </p:nvSpPr>
        <p:spPr>
          <a:xfrm>
            <a:off x="1367481" y="5568778"/>
            <a:ext cx="9679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/>
              <a:t>Państwowy dług publiczny (PDP, zadłużenie sektora finansów publicznych po konsolidacji) na koniec II kwartału 2022 r. wyniósł 1 175 320,7 mln zł, co oznaczało:</a:t>
            </a:r>
            <a:br>
              <a:rPr lang="pl-PL"/>
            </a:br>
            <a:r>
              <a:rPr lang="pl-PL"/>
              <a:t>• wzrost o 38 213,9 mln zł (+3,4%) w II kwartale 2022 r.,</a:t>
            </a:r>
            <a:br>
              <a:rPr lang="pl-PL"/>
            </a:br>
            <a:r>
              <a:rPr lang="pl-PL"/>
              <a:t>• wzrost o 26 741,7 mln zł (+2,3%) w stosunku do końca 2021 r.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30065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523E4CE6-18C4-3663-F365-FD3A0D4139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4945" y="836581"/>
            <a:ext cx="10564238" cy="4468588"/>
          </a:xfr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9A653073-A699-3D2E-D4CA-9BBF8FE93CEE}"/>
              </a:ext>
            </a:extLst>
          </p:cNvPr>
          <p:cNvSpPr txBox="1"/>
          <p:nvPr/>
        </p:nvSpPr>
        <p:spPr>
          <a:xfrm>
            <a:off x="2889115" y="214009"/>
            <a:ext cx="6079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EDP – za II kw. 2022 r.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844B0E58-B54A-299E-EA76-16422F5AA568}"/>
              </a:ext>
            </a:extLst>
          </p:cNvPr>
          <p:cNvSpPr txBox="1"/>
          <p:nvPr/>
        </p:nvSpPr>
        <p:spPr>
          <a:xfrm>
            <a:off x="1260389" y="5461687"/>
            <a:ext cx="103137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Dług sektora instytucji rządowych i samorządowych (dług EDP) stanowiący jeden z elementów kryterium fiskalnego z </a:t>
            </a:r>
            <a:r>
              <a:rPr lang="pl-PL" dirty="0" err="1"/>
              <a:t>Maastricht</a:t>
            </a:r>
            <a:r>
              <a:rPr lang="pl-PL" dirty="0"/>
              <a:t> wyniósł na koniec II kwartału 2022 r. 1 453 456,9 mln zł, co oznaczało:</a:t>
            </a:r>
            <a:br>
              <a:rPr lang="pl-PL" dirty="0"/>
            </a:br>
            <a:r>
              <a:rPr lang="pl-PL" dirty="0"/>
              <a:t>• wzrost o 37 687,4 mln zł (+2,7%) w II kwartale 2022 r.,</a:t>
            </a:r>
            <a:br>
              <a:rPr lang="pl-PL" dirty="0"/>
            </a:br>
            <a:r>
              <a:rPr lang="pl-PL" dirty="0"/>
              <a:t>• wzrost o 42 957,3 mln zł (+3,0%) w stosunku do końca 2021 r.</a:t>
            </a:r>
          </a:p>
        </p:txBody>
      </p:sp>
    </p:spTree>
    <p:extLst>
      <p:ext uri="{BB962C8B-B14F-4D97-AF65-F5344CB8AC3E}">
        <p14:creationId xmlns:p14="http://schemas.microsoft.com/office/powerpoint/2010/main" val="25002052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5CB923-BEF0-BC90-9719-7402C0D1B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Dziękuję za uwagę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D9D61D66-DC9F-74BA-556D-B02938F5B5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716" y="5555786"/>
            <a:ext cx="2267909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083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B63201-0F32-4EDB-BAAD-19BD21095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85530"/>
            <a:ext cx="9905998" cy="675861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Stabilność systemu finansów publicznych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94FDAC-B49C-4093-AEAD-44E7F9C05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896" y="993912"/>
            <a:ext cx="10548730" cy="5406887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Według International </a:t>
            </a:r>
            <a:r>
              <a:rPr lang="pl-PL" dirty="0" err="1"/>
              <a:t>Federation</a:t>
            </a:r>
            <a:r>
              <a:rPr lang="pl-PL" dirty="0"/>
              <a:t> of </a:t>
            </a:r>
            <a:r>
              <a:rPr lang="pl-PL" dirty="0" err="1"/>
              <a:t>Accountants</a:t>
            </a:r>
            <a:r>
              <a:rPr lang="pl-PL" dirty="0"/>
              <a:t> (IFAC), na stabilność systemu finansów publicznych składają się 3 elementy:</a:t>
            </a:r>
          </a:p>
          <a:p>
            <a:pPr marL="0" indent="0">
              <a:buNone/>
            </a:pPr>
            <a:r>
              <a:rPr lang="pl-PL" dirty="0"/>
              <a:t>	•	zdolność gromadzenia dochodów publicznych</a:t>
            </a:r>
          </a:p>
          <a:p>
            <a:pPr marL="0" indent="0">
              <a:buNone/>
            </a:pPr>
            <a:r>
              <a:rPr lang="pl-PL" dirty="0"/>
              <a:t>	•	świadczenie usług w sektorze publicznym</a:t>
            </a:r>
          </a:p>
          <a:p>
            <a:pPr marL="0" indent="0">
              <a:buNone/>
            </a:pPr>
            <a:r>
              <a:rPr lang="pl-PL" dirty="0"/>
              <a:t>	•	kształtowanie się odpowiedniej wartości długu publicznego </a:t>
            </a:r>
          </a:p>
          <a:p>
            <a:pPr algn="just"/>
            <a:r>
              <a:rPr lang="pl-PL" dirty="0"/>
              <a:t>Według Komisji Europejskiej jako stabilność finansów publicznych należy rozumieć umiejętność rządu do utrzymania w długim okresie poziomu swoich wydatków oraz polityki podatkowej w sposób, dzięki któremu można uniknąć zagrożenia dla wypłacalności państwa, a także wywiązać się ze wszystkich zobowiązań finansowych.  				</a:t>
            </a:r>
          </a:p>
          <a:p>
            <a:r>
              <a:rPr lang="pl-PL" dirty="0"/>
              <a:t>Zdaniem ekspertów z OECD, stabilny system finansów publicznych powinien mieć cztery poniższe cechy: </a:t>
            </a:r>
          </a:p>
          <a:p>
            <a:pPr marL="0" indent="0">
              <a:buNone/>
            </a:pPr>
            <a:r>
              <a:rPr lang="pl-PL" dirty="0"/>
              <a:t>	•	zdolność rządów do finansowania istniejących oraz przyszłych zobowiązań</a:t>
            </a:r>
          </a:p>
          <a:p>
            <a:pPr marL="0" indent="0">
              <a:buNone/>
            </a:pPr>
            <a:r>
              <a:rPr lang="pl-PL" dirty="0"/>
              <a:t>	•	utrzymanie systemu podatkowego na stabilnym poziomie</a:t>
            </a:r>
          </a:p>
          <a:p>
            <a:pPr marL="0" indent="0">
              <a:buNone/>
            </a:pPr>
            <a:r>
              <a:rPr lang="pl-PL" dirty="0"/>
              <a:t>	•	zdolność rządów do sprzyjania wzrostowi gospodarczemu w długim okresie</a:t>
            </a:r>
          </a:p>
          <a:p>
            <a:pPr marL="0" indent="0">
              <a:buNone/>
            </a:pPr>
            <a:r>
              <a:rPr lang="pl-PL" dirty="0"/>
              <a:t>	•	zdolność rządu do realizowania świadczeń finansowych netto dla przyszłych pokoleń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4964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37C8E7-9C15-6A78-1F6F-87A916106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54228"/>
            <a:ext cx="9905998" cy="712571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Deficyt budżetowy a dług publiczny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20C676-B390-E633-391C-E0F2A660A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552" y="988540"/>
            <a:ext cx="10948086" cy="538754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Deficyt budżetowy oraz dług publiczny to pojęcia, które występują współcześnie w kontekstach m. in. sytuacji finansowej danego państwa, kryzysu finansowego oraz stabilności finansów publicznych. Zarówno deficyt budżetowy jak i dług publiczny wpływają na bezpieczeństwo danego państwa, jego płynność finansową oraz sytuację gospodarczą.</a:t>
            </a:r>
          </a:p>
          <a:p>
            <a:pPr algn="just"/>
            <a:r>
              <a:rPr lang="pl-PL" dirty="0"/>
              <a:t>Przyczyny powstawania deficytu budżetowego :</a:t>
            </a:r>
          </a:p>
          <a:p>
            <a:pPr marL="0" indent="0" algn="just">
              <a:buNone/>
            </a:pPr>
            <a:r>
              <a:rPr lang="pl-PL" dirty="0"/>
              <a:t>	- Prowadzenie przez państwo ekspansywnej polityki fiskalnej, polegającej na 	relatywnie niskich podatkach przy wysokich wydatkach publicznych</a:t>
            </a:r>
          </a:p>
          <a:p>
            <a:pPr marL="0" indent="0" algn="just">
              <a:buNone/>
            </a:pPr>
            <a:r>
              <a:rPr lang="pl-PL" dirty="0"/>
              <a:t>	- Niższe od spodziewanych dochody budżetowe</a:t>
            </a:r>
          </a:p>
          <a:p>
            <a:pPr marL="0" indent="0" algn="just">
              <a:buNone/>
            </a:pPr>
            <a:r>
              <a:rPr lang="pl-PL" dirty="0"/>
              <a:t>	- Państwowy interwencjonizm gospodarczy realizowany np. w celu wzrostu zatrudnienia</a:t>
            </a:r>
          </a:p>
          <a:p>
            <a:pPr marL="0" indent="0" algn="just">
              <a:buNone/>
            </a:pPr>
            <a:r>
              <a:rPr lang="pl-PL" dirty="0"/>
              <a:t>	- Zdarzenia nadzwyczajne np., klęski żywiołowe lub wojny</a:t>
            </a:r>
          </a:p>
          <a:p>
            <a:pPr marL="0" indent="0" algn="just">
              <a:buNone/>
            </a:pPr>
            <a:r>
              <a:rPr lang="pl-PL" dirty="0"/>
              <a:t>	- Konieczność spłaty istniejącego długu publicznego</a:t>
            </a:r>
          </a:p>
          <a:p>
            <a:pPr marL="0" indent="0" algn="just">
              <a:buNone/>
            </a:pPr>
            <a:r>
              <a:rPr lang="pl-PL" dirty="0"/>
              <a:t>	- Wielkość podatków, która została zaplanowana na poziomie nie wystarczającym na 	pokrycie wydatków oraz nieefektywny system ściągania podatków 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1251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825500" y="1556792"/>
            <a:ext cx="10731500" cy="4464596"/>
          </a:xfrm>
        </p:spPr>
        <p:txBody>
          <a:bodyPr>
            <a:normAutofit fontScale="90000"/>
          </a:bodyPr>
          <a:lstStyle/>
          <a:p>
            <a:br>
              <a:rPr lang="pl-PL" altLang="pl-PL" sz="2000" dirty="0">
                <a:latin typeface="Arial" charset="0"/>
              </a:rPr>
            </a:br>
            <a:br>
              <a:rPr lang="pl-PL" altLang="pl-PL" sz="2000" dirty="0">
                <a:latin typeface="Arial" charset="0"/>
              </a:rPr>
            </a:br>
            <a:r>
              <a:rPr lang="pl-PL" altLang="pl-PL" sz="2700" cap="none" dirty="0">
                <a:latin typeface="+mn-lt"/>
                <a:ea typeface="+mn-ea"/>
                <a:cs typeface="+mn-cs"/>
              </a:rPr>
              <a:t>                       </a:t>
            </a:r>
            <a:r>
              <a:rPr lang="pl-PL" altLang="pl-PL" sz="2700" b="1" cap="none" dirty="0">
                <a:latin typeface="+mn-lt"/>
                <a:ea typeface="+mn-ea"/>
                <a:cs typeface="+mn-cs"/>
              </a:rPr>
              <a:t>deficyt rzeczywisty = dochody – wydatki</a:t>
            </a:r>
            <a:br>
              <a:rPr lang="pl-PL" altLang="pl-PL" sz="2700" b="1" cap="none" dirty="0">
                <a:latin typeface="+mn-lt"/>
                <a:ea typeface="+mn-ea"/>
                <a:cs typeface="+mn-cs"/>
              </a:rPr>
            </a:br>
            <a:br>
              <a:rPr lang="pl-PL" altLang="pl-PL" sz="2700" cap="none" dirty="0">
                <a:latin typeface="+mn-lt"/>
                <a:ea typeface="+mn-ea"/>
                <a:cs typeface="+mn-cs"/>
              </a:rPr>
            </a:br>
            <a:r>
              <a:rPr lang="pl-PL" altLang="pl-PL" sz="2700" cap="none" dirty="0">
                <a:latin typeface="+mn-lt"/>
                <a:ea typeface="+mn-ea"/>
                <a:cs typeface="+mn-cs"/>
              </a:rPr>
              <a:t>- </a:t>
            </a:r>
            <a:r>
              <a:rPr lang="pl-PL" altLang="pl-PL" sz="27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cykliczny</a:t>
            </a:r>
            <a:r>
              <a:rPr lang="pl-PL" altLang="pl-PL" sz="2700" cap="none" dirty="0">
                <a:latin typeface="+mn-lt"/>
                <a:ea typeface="+mn-ea"/>
                <a:cs typeface="+mn-cs"/>
              </a:rPr>
              <a:t>: uwzględnia zmiany w dochodach i wydatkach budżetowych zachodzące pod wpływem cyklu koniunkturalnego – keynesowska idea stabilizacyjna polityki fiskalnej.</a:t>
            </a:r>
            <a:br>
              <a:rPr lang="pl-PL" altLang="pl-PL" sz="2700" cap="none" dirty="0">
                <a:latin typeface="+mn-lt"/>
                <a:ea typeface="+mn-ea"/>
                <a:cs typeface="+mn-cs"/>
              </a:rPr>
            </a:br>
            <a:br>
              <a:rPr lang="pl-PL" altLang="pl-PL" sz="2700" cap="none" dirty="0">
                <a:latin typeface="+mn-lt"/>
                <a:ea typeface="+mn-ea"/>
                <a:cs typeface="+mn-cs"/>
              </a:rPr>
            </a:br>
            <a:r>
              <a:rPr lang="pl-PL" altLang="pl-PL" sz="2700" cap="none" dirty="0">
                <a:latin typeface="+mn-lt"/>
                <a:ea typeface="+mn-ea"/>
                <a:cs typeface="+mn-cs"/>
              </a:rPr>
              <a:t>- </a:t>
            </a:r>
            <a:r>
              <a:rPr lang="pl-PL" altLang="pl-PL" sz="27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strukturalny</a:t>
            </a:r>
            <a:r>
              <a:rPr lang="pl-PL" altLang="pl-PL" sz="2700" cap="none" dirty="0">
                <a:latin typeface="+mn-lt"/>
                <a:ea typeface="+mn-ea"/>
                <a:cs typeface="+mn-cs"/>
              </a:rPr>
              <a:t>: wielkość hipotetyczna, powstająca w warunkach, gdy dochody i wydatki realizowane są przy pełnym wykorzystaniu zdolności wytwórczych gospodarki.</a:t>
            </a:r>
            <a:br>
              <a:rPr lang="pl-PL" altLang="pl-PL" sz="2700" cap="none" dirty="0">
                <a:latin typeface="+mn-lt"/>
                <a:ea typeface="+mn-ea"/>
                <a:cs typeface="+mn-cs"/>
              </a:rPr>
            </a:br>
            <a:br>
              <a:rPr lang="pl-PL" altLang="pl-PL" sz="2700" cap="none" dirty="0">
                <a:latin typeface="+mn-lt"/>
                <a:ea typeface="+mn-ea"/>
                <a:cs typeface="+mn-cs"/>
              </a:rPr>
            </a:br>
            <a:br>
              <a:rPr lang="pl-PL" altLang="pl-PL" sz="2700" cap="none" dirty="0">
                <a:latin typeface="+mn-lt"/>
                <a:ea typeface="+mn-ea"/>
                <a:cs typeface="+mn-cs"/>
              </a:rPr>
            </a:br>
            <a:r>
              <a:rPr lang="pl-PL" altLang="pl-PL" sz="27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deficyt cykliczny </a:t>
            </a:r>
            <a:r>
              <a:rPr lang="pl-PL" altLang="pl-PL" sz="2700" cap="none" dirty="0">
                <a:latin typeface="+mn-lt"/>
                <a:ea typeface="+mn-ea"/>
                <a:cs typeface="+mn-cs"/>
              </a:rPr>
              <a:t>– zjawisko przejściowe, wynikające z bieżącej sytuacji gospodarczej.</a:t>
            </a:r>
            <a:br>
              <a:rPr lang="pl-PL" altLang="pl-PL" sz="2700" cap="none" dirty="0">
                <a:latin typeface="+mn-lt"/>
                <a:ea typeface="+mn-ea"/>
                <a:cs typeface="+mn-cs"/>
              </a:rPr>
            </a:br>
            <a:br>
              <a:rPr lang="pl-PL" altLang="pl-PL" sz="2700" cap="none" dirty="0">
                <a:latin typeface="+mn-lt"/>
                <a:ea typeface="+mn-ea"/>
                <a:cs typeface="+mn-cs"/>
              </a:rPr>
            </a:br>
            <a:r>
              <a:rPr lang="pl-PL" altLang="pl-PL" sz="27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deficyt strukturalny </a:t>
            </a:r>
            <a:r>
              <a:rPr lang="pl-PL" altLang="pl-PL" sz="2700" cap="none" dirty="0">
                <a:latin typeface="+mn-lt"/>
                <a:ea typeface="+mn-ea"/>
                <a:cs typeface="+mn-cs"/>
              </a:rPr>
              <a:t>– oznacza występowanie trwałej, wynikającej z rozwiązań systemowych nierównowagi finansów publicznych.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2135560" y="476673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cap="all" dirty="0">
                <a:latin typeface="+mj-lt"/>
                <a:ea typeface="+mj-ea"/>
                <a:cs typeface="+mj-cs"/>
              </a:rPr>
              <a:t>Deficyt budżetowy</a:t>
            </a:r>
          </a:p>
        </p:txBody>
      </p:sp>
    </p:spTree>
    <p:extLst>
      <p:ext uri="{BB962C8B-B14F-4D97-AF65-F5344CB8AC3E}">
        <p14:creationId xmlns:p14="http://schemas.microsoft.com/office/powerpoint/2010/main" val="3480279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703262"/>
          </a:xfrm>
        </p:spPr>
        <p:txBody>
          <a:bodyPr>
            <a:normAutofit/>
          </a:bodyPr>
          <a:lstStyle/>
          <a:p>
            <a:pPr algn="ctr"/>
            <a:r>
              <a:rPr lang="pl-PL" altLang="pl-PL" dirty="0"/>
              <a:t>Metody liczenia deficytów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12800" y="889000"/>
            <a:ext cx="10312400" cy="52419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altLang="pl-PL" b="1" dirty="0"/>
              <a:t>Międzynarodowy Fundusz Walutowy </a:t>
            </a:r>
            <a:r>
              <a:rPr lang="pl-PL" altLang="pl-PL" dirty="0"/>
              <a:t>– deficyt klasyczny, </a:t>
            </a:r>
            <a:r>
              <a:rPr lang="pl-PL" alt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charakter kasowy</a:t>
            </a:r>
          </a:p>
          <a:p>
            <a:endParaRPr lang="pl-PL" altLang="pl-PL" dirty="0"/>
          </a:p>
          <a:p>
            <a:pPr algn="ctr">
              <a:buFont typeface="Wingdings" pitchFamily="2" charset="2"/>
              <a:buNone/>
            </a:pPr>
            <a:r>
              <a:rPr lang="pl-PL" altLang="pl-PL" sz="3200" b="1" dirty="0"/>
              <a:t>Def = </a:t>
            </a:r>
            <a:r>
              <a:rPr lang="el-GR" altLang="pl-PL" sz="3200" b="1" dirty="0"/>
              <a:t>Σ</a:t>
            </a:r>
            <a:r>
              <a:rPr lang="pl-PL" altLang="pl-PL" sz="3200" b="1" dirty="0"/>
              <a:t>D - </a:t>
            </a:r>
            <a:r>
              <a:rPr lang="el-GR" altLang="pl-PL" sz="3200" b="1" dirty="0"/>
              <a:t>Σ</a:t>
            </a:r>
            <a:r>
              <a:rPr lang="pl-PL" altLang="pl-PL" sz="3200" b="1" dirty="0"/>
              <a:t>W</a:t>
            </a:r>
          </a:p>
          <a:p>
            <a:pPr>
              <a:buFont typeface="Wingdings" pitchFamily="2" charset="2"/>
              <a:buNone/>
            </a:pPr>
            <a:r>
              <a:rPr lang="pl-PL" altLang="pl-PL" dirty="0"/>
              <a:t>Inna postać:</a:t>
            </a:r>
          </a:p>
          <a:p>
            <a:pPr algn="ctr">
              <a:buFont typeface="Wingdings" pitchFamily="2" charset="2"/>
              <a:buNone/>
            </a:pPr>
            <a:r>
              <a:rPr lang="pl-PL" altLang="pl-PL" sz="3200" b="1" dirty="0"/>
              <a:t>Def = (G + H + </a:t>
            </a:r>
            <a:r>
              <a:rPr lang="pl-PL" altLang="pl-PL" sz="3200" b="1" dirty="0" err="1"/>
              <a:t>rB</a:t>
            </a:r>
            <a:r>
              <a:rPr lang="pl-PL" altLang="pl-PL" sz="3200" b="1" dirty="0"/>
              <a:t>) –T</a:t>
            </a:r>
            <a:endParaRPr lang="pl-PL" altLang="pl-PL" dirty="0"/>
          </a:p>
          <a:p>
            <a:pPr>
              <a:buFont typeface="Wingdings" pitchFamily="2" charset="2"/>
              <a:buNone/>
            </a:pPr>
            <a:r>
              <a:rPr lang="pl-PL" altLang="pl-PL" sz="2200" dirty="0"/>
              <a:t>G - wydatki państwa na dobra i usługi</a:t>
            </a:r>
          </a:p>
          <a:p>
            <a:pPr>
              <a:buFont typeface="Wingdings" pitchFamily="2" charset="2"/>
              <a:buNone/>
            </a:pPr>
            <a:r>
              <a:rPr lang="pl-PL" altLang="pl-PL" sz="2200" dirty="0"/>
              <a:t>H – transfery</a:t>
            </a:r>
          </a:p>
          <a:p>
            <a:pPr>
              <a:buFont typeface="Wingdings" pitchFamily="2" charset="2"/>
              <a:buNone/>
            </a:pPr>
            <a:r>
              <a:rPr lang="pl-PL" altLang="pl-PL" sz="2200" dirty="0"/>
              <a:t>r – stopa procentowa długu publicznego</a:t>
            </a:r>
          </a:p>
          <a:p>
            <a:pPr>
              <a:buFont typeface="Wingdings" pitchFamily="2" charset="2"/>
              <a:buNone/>
            </a:pPr>
            <a:r>
              <a:rPr lang="pl-PL" altLang="pl-PL" sz="2200" dirty="0"/>
              <a:t>B – wielkość długu publicznego</a:t>
            </a:r>
          </a:p>
          <a:p>
            <a:pPr>
              <a:buFont typeface="Wingdings" pitchFamily="2" charset="2"/>
              <a:buNone/>
            </a:pPr>
            <a:r>
              <a:rPr lang="pl-PL" altLang="pl-PL" sz="2200" dirty="0"/>
              <a:t>T - podatki</a:t>
            </a:r>
          </a:p>
        </p:txBody>
      </p:sp>
    </p:spTree>
    <p:extLst>
      <p:ext uri="{BB962C8B-B14F-4D97-AF65-F5344CB8AC3E}">
        <p14:creationId xmlns:p14="http://schemas.microsoft.com/office/powerpoint/2010/main" val="628930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92200" y="312738"/>
            <a:ext cx="10439400" cy="636746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altLang="pl-PL" sz="3100" b="1" dirty="0"/>
              <a:t>deficyt skorygowany inflacyjne lub operacyjny</a:t>
            </a:r>
            <a:r>
              <a:rPr lang="pl-PL" altLang="pl-PL" sz="3100" dirty="0"/>
              <a:t>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pl-PL" altLang="pl-PL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pl-PL" altLang="pl-PL" sz="3200" b="1" dirty="0"/>
              <a:t>D` = G + H + (r - i) B – 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altLang="pl-PL" dirty="0"/>
              <a:t>i – stopa inflacji</a:t>
            </a:r>
          </a:p>
          <a:p>
            <a:pPr marL="0" indent="0">
              <a:lnSpc>
                <a:spcPct val="90000"/>
              </a:lnSpc>
              <a:buNone/>
            </a:pPr>
            <a:endParaRPr lang="pl-PL" altLang="pl-PL" dirty="0"/>
          </a:p>
          <a:p>
            <a:pPr marL="0" indent="0" algn="just">
              <a:lnSpc>
                <a:spcPct val="90000"/>
              </a:lnSpc>
              <a:buNone/>
            </a:pPr>
            <a:r>
              <a:rPr lang="pl-PL" alt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Metoda brukselska </a:t>
            </a:r>
            <a:r>
              <a:rPr lang="pl-PL" altLang="pl-PL" dirty="0"/>
              <a:t>– deficyt sektora finansów publicznych jest rozumiany jako przyrost zadłużenia netto, tj. przyrost zadłużenia pomniejszony o przyrost należności. Występuje w przypadku różnicy między zmianami w należnościach (aktywach) i zobowiązaniach (pasywa) podmiotów sektora finansów publicznych,  </a:t>
            </a:r>
            <a:r>
              <a:rPr lang="pl-PL" alt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charakter memoriałowy </a:t>
            </a:r>
            <a:r>
              <a:rPr lang="pl-PL" altLang="pl-PL" dirty="0"/>
              <a:t>(majątkowo – kredytowy)</a:t>
            </a:r>
          </a:p>
          <a:p>
            <a:pPr marL="0" indent="0">
              <a:lnSpc>
                <a:spcPct val="90000"/>
              </a:lnSpc>
              <a:buNone/>
            </a:pPr>
            <a:endParaRPr lang="pl-PL" altLang="pl-PL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pl-PL" altLang="pl-PL" sz="3200" b="1" dirty="0" err="1"/>
              <a:t>PZn</a:t>
            </a:r>
            <a:r>
              <a:rPr lang="pl-PL" altLang="pl-PL" sz="3200" b="1" dirty="0"/>
              <a:t> = </a:t>
            </a:r>
            <a:r>
              <a:rPr lang="pl-PL" altLang="pl-PL" sz="3200" b="1" dirty="0" err="1"/>
              <a:t>PZb</a:t>
            </a:r>
            <a:r>
              <a:rPr lang="pl-PL" altLang="pl-PL" sz="3200" b="1" dirty="0"/>
              <a:t> – </a:t>
            </a:r>
            <a:r>
              <a:rPr lang="pl-PL" altLang="pl-PL" sz="3200" b="1" dirty="0" err="1"/>
              <a:t>PNsb</a:t>
            </a:r>
            <a:r>
              <a:rPr lang="pl-PL" altLang="pl-PL" sz="3200" b="1" dirty="0"/>
              <a:t> – </a:t>
            </a:r>
            <a:r>
              <a:rPr lang="pl-PL" altLang="pl-PL" sz="3200" b="1" dirty="0" err="1"/>
              <a:t>PSŚRBsb</a:t>
            </a:r>
            <a:r>
              <a:rPr lang="pl-PL" altLang="pl-PL" sz="3200" b="1" dirty="0"/>
              <a:t> +/- </a:t>
            </a:r>
            <a:r>
              <a:rPr lang="pl-PL" altLang="pl-PL" sz="3200" b="1" dirty="0" err="1"/>
              <a:t>SOMsb</a:t>
            </a:r>
            <a:endParaRPr lang="pl-PL" altLang="pl-PL" sz="3200" b="1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pl-PL" altLang="pl-PL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altLang="pl-PL" dirty="0" err="1"/>
              <a:t>PZn</a:t>
            </a:r>
            <a:r>
              <a:rPr lang="pl-PL" altLang="pl-PL" dirty="0"/>
              <a:t>- przyrost zadłużenia netto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altLang="pl-PL" dirty="0" err="1"/>
              <a:t>PZb</a:t>
            </a:r>
            <a:r>
              <a:rPr lang="pl-PL" altLang="pl-PL" dirty="0"/>
              <a:t> – przyrost zadłużenia brutto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altLang="pl-PL" dirty="0" err="1"/>
              <a:t>PNsb</a:t>
            </a:r>
            <a:r>
              <a:rPr lang="pl-PL" altLang="pl-PL" dirty="0"/>
              <a:t> – przyrost należności sektora budżetowego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altLang="pl-PL" dirty="0" err="1"/>
              <a:t>PSŚRBsb</a:t>
            </a:r>
            <a:r>
              <a:rPr lang="pl-PL" altLang="pl-PL" dirty="0"/>
              <a:t> – przyrost środków na rachunkach bankowych sektora budżetowego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altLang="pl-PL" dirty="0" err="1"/>
              <a:t>SOMsb</a:t>
            </a:r>
            <a:r>
              <a:rPr lang="pl-PL" altLang="pl-PL" dirty="0"/>
              <a:t> – saldo operacji majątkowych w sektorze budżetowym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altLang="pl-PL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altLang="pl-PL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altLang="pl-PL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altLang="pl-PL" sz="2000" dirty="0"/>
          </a:p>
        </p:txBody>
      </p:sp>
    </p:spTree>
    <p:extLst>
      <p:ext uri="{BB962C8B-B14F-4D97-AF65-F5344CB8AC3E}">
        <p14:creationId xmlns:p14="http://schemas.microsoft.com/office/powerpoint/2010/main" val="2584055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41413" y="156520"/>
            <a:ext cx="9905998" cy="766118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Przyczyny postania długu publicznego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411" y="1046204"/>
            <a:ext cx="10972799" cy="5156887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Owal 3"/>
          <p:cNvSpPr/>
          <p:nvPr/>
        </p:nvSpPr>
        <p:spPr>
          <a:xfrm>
            <a:off x="1252151" y="1243914"/>
            <a:ext cx="3056238" cy="163932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Wzmożone wydatki publiczne (w okresach kryzysów gospodarczych, wojen</a:t>
            </a:r>
          </a:p>
        </p:txBody>
      </p:sp>
      <p:sp>
        <p:nvSpPr>
          <p:cNvPr id="5" name="Owal 4"/>
          <p:cNvSpPr/>
          <p:nvPr/>
        </p:nvSpPr>
        <p:spPr>
          <a:xfrm>
            <a:off x="7133968" y="1351005"/>
            <a:ext cx="3830594" cy="151576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Świadoma polityka utrzymywania deficytu budżetowego (narzędzie interwencjonizmu państwowego)</a:t>
            </a:r>
          </a:p>
        </p:txBody>
      </p:sp>
      <p:sp>
        <p:nvSpPr>
          <p:cNvPr id="6" name="Owal 5"/>
          <p:cNvSpPr/>
          <p:nvPr/>
        </p:nvSpPr>
        <p:spPr>
          <a:xfrm>
            <a:off x="1639330" y="4143632"/>
            <a:ext cx="2669059" cy="13674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Utrzymujący się deficyt budżetowy</a:t>
            </a:r>
          </a:p>
        </p:txBody>
      </p:sp>
      <p:sp>
        <p:nvSpPr>
          <p:cNvPr id="7" name="Owal 6"/>
          <p:cNvSpPr/>
          <p:nvPr/>
        </p:nvSpPr>
        <p:spPr>
          <a:xfrm>
            <a:off x="8064843" y="3805882"/>
            <a:ext cx="2899719" cy="192765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Niepodnoszenie podatków i jednoczesne powstrzymywanie się od cięć budżetowych</a:t>
            </a:r>
          </a:p>
        </p:txBody>
      </p:sp>
      <p:sp>
        <p:nvSpPr>
          <p:cNvPr id="8" name="Prostokąt 7"/>
          <p:cNvSpPr/>
          <p:nvPr/>
        </p:nvSpPr>
        <p:spPr>
          <a:xfrm>
            <a:off x="5049795" y="3080951"/>
            <a:ext cx="1911178" cy="113682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Dług  publiczny</a:t>
            </a:r>
          </a:p>
        </p:txBody>
      </p:sp>
      <p:cxnSp>
        <p:nvCxnSpPr>
          <p:cNvPr id="10" name="Łącznik prosty ze strzałką 9"/>
          <p:cNvCxnSpPr/>
          <p:nvPr/>
        </p:nvCxnSpPr>
        <p:spPr>
          <a:xfrm>
            <a:off x="4366054" y="2446638"/>
            <a:ext cx="823784" cy="4366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 flipH="1">
            <a:off x="6837405" y="2627870"/>
            <a:ext cx="724930" cy="329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 flipV="1">
            <a:off x="4448432" y="4382530"/>
            <a:ext cx="864973" cy="3871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 flipH="1" flipV="1">
            <a:off x="6672649" y="4382530"/>
            <a:ext cx="1301578" cy="617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71303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wó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TM04033919[[fn=Obwód]]</Template>
  <TotalTime>715</TotalTime>
  <Words>3323</Words>
  <Application>Microsoft Office PowerPoint</Application>
  <PresentationFormat>Panoramiczny</PresentationFormat>
  <Paragraphs>231</Paragraphs>
  <Slides>33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9" baseType="lpstr">
      <vt:lpstr>Arial</vt:lpstr>
      <vt:lpstr>Calibri</vt:lpstr>
      <vt:lpstr>Tw Cen MT</vt:lpstr>
      <vt:lpstr>Wingdings</vt:lpstr>
      <vt:lpstr>Obwód</vt:lpstr>
      <vt:lpstr>Arkusz</vt:lpstr>
      <vt:lpstr>Deficyt budżetowy i Dług publiczny</vt:lpstr>
      <vt:lpstr>Stabilność finansowa</vt:lpstr>
      <vt:lpstr>stabilność systemu finansów publicznych</vt:lpstr>
      <vt:lpstr>Stabilność systemu finansów publicznych</vt:lpstr>
      <vt:lpstr>Deficyt budżetowy a dług publiczny</vt:lpstr>
      <vt:lpstr>                         deficyt rzeczywisty = dochody – wydatki  - cykliczny: uwzględnia zmiany w dochodach i wydatkach budżetowych zachodzące pod wpływem cyklu koniunkturalnego – keynesowska idea stabilizacyjna polityki fiskalnej.  - strukturalny: wielkość hipotetyczna, powstająca w warunkach, gdy dochody i wydatki realizowane są przy pełnym wykorzystaniu zdolności wytwórczych gospodarki.   deficyt cykliczny – zjawisko przejściowe, wynikające z bieżącej sytuacji gospodarczej.  deficyt strukturalny – oznacza występowanie trwałej, wynikającej z rozwiązań systemowych nierównowagi finansów publicznych.</vt:lpstr>
      <vt:lpstr>Metody liczenia deficytów</vt:lpstr>
      <vt:lpstr>Prezentacja programu PowerPoint</vt:lpstr>
      <vt:lpstr>Przyczyny postania długu publicznego</vt:lpstr>
      <vt:lpstr>Skutki długu publicznego</vt:lpstr>
      <vt:lpstr>Potrzeby pożyczkowe budżetu państwa</vt:lpstr>
      <vt:lpstr>Potrzeby pożyczkowe budżetu państwa</vt:lpstr>
      <vt:lpstr>Potrzeby pożyczkowe budżetu państwa</vt:lpstr>
      <vt:lpstr>Potrzeby pożyczkowe budżetu państwa</vt:lpstr>
      <vt:lpstr>państwowy dług publiczny - definicja</vt:lpstr>
      <vt:lpstr>państwowy dług publiczny</vt:lpstr>
      <vt:lpstr>Państwowy dług publiczny - wyliczanie</vt:lpstr>
      <vt:lpstr>Konsolidacja finansów publicznych</vt:lpstr>
      <vt:lpstr>Konsolidacja finansów publicznych</vt:lpstr>
      <vt:lpstr>Regulacje prawne długu publicznego</vt:lpstr>
      <vt:lpstr>Rodzaje długu publicznego</vt:lpstr>
      <vt:lpstr>normy zapewniające efektywną kontrolę poziomu państwowego długu publicznego</vt:lpstr>
      <vt:lpstr>Procedury ostrożnościowe i sanacyjne </vt:lpstr>
      <vt:lpstr>Prezentacja programu PowerPoint</vt:lpstr>
      <vt:lpstr>Prezentacja programu PowerPoint</vt:lpstr>
      <vt:lpstr>Prezentacja programu PowerPoint</vt:lpstr>
      <vt:lpstr>normy zapewniające efektywną kontrolę poziomu państwowego długu publicznego</vt:lpstr>
      <vt:lpstr>strategia zarządzania długiem Skarbu Państwa</vt:lpstr>
      <vt:lpstr>Definicja długu „general government” 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Dług publiczny</dc:title>
  <dc:creator>Kłos Agnieszka</dc:creator>
  <cp:lastModifiedBy>Agnieszka Kłos</cp:lastModifiedBy>
  <cp:revision>67</cp:revision>
  <dcterms:created xsi:type="dcterms:W3CDTF">2017-11-23T08:22:32Z</dcterms:created>
  <dcterms:modified xsi:type="dcterms:W3CDTF">2023-10-30T09:20:07Z</dcterms:modified>
</cp:coreProperties>
</file>