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17" r:id="rId3"/>
    <p:sldId id="257" r:id="rId4"/>
    <p:sldId id="280" r:id="rId5"/>
    <p:sldId id="278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9" r:id="rId14"/>
    <p:sldId id="292" r:id="rId15"/>
    <p:sldId id="322" r:id="rId16"/>
    <p:sldId id="323" r:id="rId17"/>
    <p:sldId id="259" r:id="rId18"/>
    <p:sldId id="260" r:id="rId19"/>
    <p:sldId id="264" r:id="rId20"/>
    <p:sldId id="258" r:id="rId21"/>
    <p:sldId id="326" r:id="rId22"/>
    <p:sldId id="261" r:id="rId23"/>
    <p:sldId id="319" r:id="rId24"/>
    <p:sldId id="320" r:id="rId25"/>
    <p:sldId id="321" r:id="rId26"/>
    <p:sldId id="324" r:id="rId27"/>
    <p:sldId id="325" r:id="rId28"/>
    <p:sldId id="327" r:id="rId29"/>
    <p:sldId id="310" r:id="rId30"/>
    <p:sldId id="328" r:id="rId3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59" autoAdjust="0"/>
    <p:restoredTop sz="94660"/>
  </p:normalViewPr>
  <p:slideViewPr>
    <p:cSldViewPr>
      <p:cViewPr varScale="1">
        <p:scale>
          <a:sx n="84" d="100"/>
          <a:sy n="84" d="100"/>
        </p:scale>
        <p:origin x="147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B7FBF-8EC6-4C18-8C08-50EF7A113BC7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DA0203-44C6-48E0-A85A-AFA81A0AFF0D}" type="slidenum">
              <a:rPr lang="pl-PL" smtClean="0"/>
              <a:t>‹#›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B7FBF-8EC6-4C18-8C08-50EF7A113BC7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0203-44C6-48E0-A85A-AFA81A0AFF0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B7FBF-8EC6-4C18-8C08-50EF7A113BC7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0203-44C6-48E0-A85A-AFA81A0AFF0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B7FBF-8EC6-4C18-8C08-50EF7A113BC7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0203-44C6-48E0-A85A-AFA81A0AFF0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B7FBF-8EC6-4C18-8C08-50EF7A113BC7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0203-44C6-48E0-A85A-AFA81A0AFF0D}" type="slidenum">
              <a:rPr lang="pl-PL" smtClean="0"/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B7FBF-8EC6-4C18-8C08-50EF7A113BC7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0203-44C6-48E0-A85A-AFA81A0AFF0D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B7FBF-8EC6-4C18-8C08-50EF7A113BC7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0203-44C6-48E0-A85A-AFA81A0AFF0D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B7FBF-8EC6-4C18-8C08-50EF7A113BC7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0203-44C6-48E0-A85A-AFA81A0AFF0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B7FBF-8EC6-4C18-8C08-50EF7A113BC7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0203-44C6-48E0-A85A-AFA81A0AFF0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B7FBF-8EC6-4C18-8C08-50EF7A113BC7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0203-44C6-48E0-A85A-AFA81A0AFF0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B7FBF-8EC6-4C18-8C08-50EF7A113BC7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0203-44C6-48E0-A85A-AFA81A0AFF0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91B7FBF-8EC6-4C18-8C08-50EF7A113BC7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ADA0203-44C6-48E0-A85A-AFA81A0AFF0D}" type="slidenum">
              <a:rPr lang="pl-PL" smtClean="0"/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okik.gov.pl/covid19_a_pomoc_publiczna.php#faq3970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nkingsupervision.europa.eu/about/bankingunion/html/index.en.html" TargetMode="External"/><Relationship Id="rId2" Type="http://schemas.openxmlformats.org/officeDocument/2006/relationships/hyperlink" Target="https://ec.europa.eu/info/business-economy-euro/growth-and-investment/capital-markets-union_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ib.org/en/index.htm" TargetMode="External"/><Relationship Id="rId5" Type="http://schemas.openxmlformats.org/officeDocument/2006/relationships/hyperlink" Target="https://www.esm.europa.eu/" TargetMode="External"/><Relationship Id="rId4" Type="http://schemas.openxmlformats.org/officeDocument/2006/relationships/hyperlink" Target="https://www.ecb.europa.eu/pub/html/index.en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755503"/>
          </a:xfrm>
        </p:spPr>
        <p:txBody>
          <a:bodyPr/>
          <a:lstStyle/>
          <a:p>
            <a:r>
              <a:rPr lang="pl-PL" sz="5000" dirty="0"/>
              <a:t>Budżet Unii Europejskiej</a:t>
            </a:r>
            <a:br>
              <a:rPr lang="pl-PL" sz="5000" dirty="0"/>
            </a:br>
            <a:br>
              <a:rPr lang="pl-PL" sz="5000" dirty="0"/>
            </a:br>
            <a:r>
              <a:rPr lang="pl-PL" sz="5000" dirty="0"/>
              <a:t>Plan Odbudowy Europy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C5EB853-5107-F719-3DBE-20C36413C7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5661248"/>
            <a:ext cx="24482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808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pl-PL" sz="3000" dirty="0"/>
              <a:t>Reformy </a:t>
            </a:r>
            <a:r>
              <a:rPr lang="pl-PL" sz="3000" dirty="0" err="1"/>
              <a:t>Delors`a</a:t>
            </a:r>
            <a:r>
              <a:rPr lang="pl-PL" sz="3000" dirty="0"/>
              <a:t> 1988-1999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l-PL" dirty="0"/>
              <a:t>Trzecie rozszerzenie Wspólnot w 1986 r. o Hiszpanię i Portugalię oraz przyjęcie Jednolitego Aktu Europejskiego w 1987 r., który określił nowe ambicje dla rozszerzonej Wspólnoty (tj. jednolitego rynku, spójności gospodarczej i społecznej, programu ramowego w dziedzinie badań) - </a:t>
            </a:r>
            <a:r>
              <a:rPr lang="pl-PL" u="sng" dirty="0"/>
              <a:t>podstawa polityczna do przeprowadzenia gruntownej reformy wspólnotowego systemu finansowego.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W lutym 1987 r. Komisja przedstawiła obszerne propozycje reform w formie pakietu </a:t>
            </a:r>
            <a:r>
              <a:rPr lang="pl-PL" dirty="0" err="1"/>
              <a:t>Delors`a</a:t>
            </a:r>
            <a:r>
              <a:rPr lang="pl-PL" dirty="0"/>
              <a:t>, w dwóch komunikatach:</a:t>
            </a:r>
          </a:p>
          <a:p>
            <a:pPr marL="0" indent="0" algn="just">
              <a:buNone/>
            </a:pPr>
            <a:r>
              <a:rPr lang="pl-PL" dirty="0"/>
              <a:t>- Jednolitym Akcie Europejskim: „Nowa granica dla Europy” (COM (87) 100),</a:t>
            </a:r>
          </a:p>
          <a:p>
            <a:pPr marL="0" indent="0" algn="just">
              <a:buNone/>
            </a:pPr>
            <a:r>
              <a:rPr lang="pl-PL" dirty="0"/>
              <a:t>- sprawozdaniu dotyczącym finansowania budżetu Wspólnoty (COM (87) 101) 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Dwa pakiety: 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Delors I </a:t>
            </a:r>
            <a:r>
              <a:rPr lang="pl-P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Delors II</a:t>
            </a:r>
            <a:r>
              <a:rPr lang="pl-PL" dirty="0"/>
              <a:t>, wprowadziły reformy mające istotny wpływ na budżet UE. Obejmowały one: </a:t>
            </a:r>
          </a:p>
          <a:p>
            <a:pPr marL="0" indent="0" algn="just">
              <a:buNone/>
            </a:pPr>
            <a:endParaRPr lang="pl-PL" dirty="0"/>
          </a:p>
          <a:p>
            <a:pPr algn="just">
              <a:buFontTx/>
              <a:buChar char="-"/>
            </a:pP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stworzenie perspektyw finansowych</a:t>
            </a:r>
            <a:r>
              <a:rPr lang="pl-PL" dirty="0"/>
              <a:t>, narzędzia (zwanego obecnie wieloletnimi  </a:t>
            </a:r>
          </a:p>
          <a:p>
            <a:pPr marL="0" indent="0" algn="just">
              <a:buNone/>
            </a:pPr>
            <a:r>
              <a:rPr lang="pl-PL" dirty="0"/>
              <a:t>       ramami finansowymi), które określają maksymalny poziom wydatków dozwolonych   </a:t>
            </a:r>
          </a:p>
          <a:p>
            <a:pPr marL="0" indent="0" algn="just">
              <a:buNone/>
            </a:pPr>
            <a:r>
              <a:rPr lang="pl-PL" dirty="0"/>
              <a:t>       dla każdej szerokiej kategorii wydatków w celu zwiększenia planowania i dyscypliny </a:t>
            </a:r>
          </a:p>
          <a:p>
            <a:pPr marL="0" indent="0" algn="just">
              <a:buNone/>
            </a:pPr>
            <a:r>
              <a:rPr lang="pl-PL" dirty="0"/>
              <a:t>       budżetowej, </a:t>
            </a:r>
          </a:p>
          <a:p>
            <a:pPr marL="0" indent="0" algn="just">
              <a:buNone/>
            </a:pPr>
            <a:r>
              <a:rPr lang="pl-PL" dirty="0"/>
              <a:t>-     ograniczanie wydatków na rolnictwo, </a:t>
            </a:r>
          </a:p>
          <a:p>
            <a:pPr algn="just">
              <a:buFontTx/>
              <a:buChar char="-"/>
            </a:pPr>
            <a:r>
              <a:rPr lang="pl-PL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wzmocnienie polityki spójności</a:t>
            </a:r>
            <a:r>
              <a:rPr lang="pl-PL" dirty="0"/>
              <a:t>, a zwłaszcza od 1992 r. wewnętrznych polityk związanych z jednolitym rynkiem – 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pierwszeństwo w finansowaniu!!!</a:t>
            </a:r>
          </a:p>
          <a:p>
            <a:pPr algn="just">
              <a:buFontTx/>
              <a:buChar char="-"/>
            </a:pP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wprowadzenie dyscypliny budżetowej dla skutecznego hamowania wydatków.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533477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pl-PL" sz="3000" dirty="0"/>
              <a:t>Reformy </a:t>
            </a:r>
            <a:r>
              <a:rPr lang="pl-PL" sz="3000" dirty="0" err="1"/>
              <a:t>Delors`a</a:t>
            </a:r>
            <a:r>
              <a:rPr lang="pl-PL" sz="3000" dirty="0"/>
              <a:t> 1988-1999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052736"/>
            <a:ext cx="8568952" cy="5400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500" dirty="0"/>
              <a:t>Rada Europejska w Brukseli w dniach </a:t>
            </a:r>
            <a:r>
              <a:rPr lang="pl-PL" sz="1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 i 12 lutego 1988 r. </a:t>
            </a:r>
            <a:r>
              <a:rPr lang="pl-PL" sz="1500" dirty="0"/>
              <a:t>przyjęła </a:t>
            </a:r>
            <a:r>
              <a:rPr lang="pl-PL" sz="1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ogólne wytyczne dotyczące reformy finansowej Wspólnoty</a:t>
            </a:r>
            <a:r>
              <a:rPr lang="pl-PL" sz="1500" dirty="0"/>
              <a:t> (przyjęte w Brukseli w dniu 24 czerwca 1988 r).</a:t>
            </a:r>
          </a:p>
          <a:p>
            <a:pPr marL="0" indent="0" algn="just">
              <a:buNone/>
            </a:pPr>
            <a:endParaRPr lang="pl-PL" sz="1500" dirty="0"/>
          </a:p>
          <a:p>
            <a:pPr marL="0" indent="0" algn="just">
              <a:buNone/>
            </a:pPr>
            <a:r>
              <a:rPr lang="pl-PL" sz="1500" dirty="0"/>
              <a:t>Celem zwiększenia dochodów miało być przezwyciężenie problemów budżetowych, jakie wystąpiły w poprzednich latach, poprzez zapewnienie odpowiedniego finansowania wynikającego z coraz większej ilości zadań. W tym celu system zasobów własnych przeszedł szereg zmian:</a:t>
            </a:r>
          </a:p>
          <a:p>
            <a:pPr marL="0" indent="0" algn="just">
              <a:buNone/>
            </a:pPr>
            <a:endParaRPr lang="pl-PL" sz="1500" dirty="0"/>
          </a:p>
          <a:p>
            <a:pPr algn="just">
              <a:buFontTx/>
              <a:buChar char="-"/>
            </a:pPr>
            <a:r>
              <a:rPr lang="pl-PL" sz="1500" dirty="0"/>
              <a:t>wprowadzono </a:t>
            </a:r>
            <a:r>
              <a:rPr lang="pl-PL" sz="1500" u="sng" dirty="0"/>
              <a:t>globalny pułap zasobów własnych</a:t>
            </a:r>
            <a:r>
              <a:rPr lang="pl-PL" sz="1500" dirty="0"/>
              <a:t>. Koncepcja ta wyraża maksymalną ilość zasobów dostępnych w procentach PNB Wspólnoty. W </a:t>
            </a:r>
            <a:r>
              <a:rPr lang="pl-PL" sz="1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1988 r. wyniósł on 1,15% i 1,27% w 1999 r.</a:t>
            </a:r>
            <a:r>
              <a:rPr lang="pl-PL" sz="1500" dirty="0"/>
              <a:t>,</a:t>
            </a:r>
          </a:p>
          <a:p>
            <a:pPr algn="just">
              <a:buFontTx/>
              <a:buChar char="-"/>
            </a:pPr>
            <a:endParaRPr lang="pl-PL" sz="1500" dirty="0"/>
          </a:p>
          <a:p>
            <a:pPr algn="just">
              <a:buFontTx/>
              <a:buChar char="-"/>
            </a:pPr>
            <a:r>
              <a:rPr lang="pl-PL" sz="1500" u="sng" dirty="0"/>
              <a:t>utworzono czwarty zasób opierający się początkowo na PNB, a następnie na DNB</a:t>
            </a:r>
            <a:r>
              <a:rPr lang="pl-PL" sz="1500" dirty="0"/>
              <a:t>. Każde państwo członkowskie przenosi określony procent PKB/DNB - uważany za wskaźnik dobrobytu - do Wspólnoty,</a:t>
            </a:r>
          </a:p>
          <a:p>
            <a:pPr algn="just">
              <a:buFontTx/>
              <a:buChar char="-"/>
            </a:pPr>
            <a:endParaRPr lang="pl-PL" sz="1500" dirty="0"/>
          </a:p>
          <a:p>
            <a:pPr algn="just">
              <a:buFontTx/>
              <a:buChar char="-"/>
            </a:pPr>
            <a:r>
              <a:rPr lang="pl-PL" sz="1500" u="sng" dirty="0"/>
              <a:t>dostosowano zasoby własne oparte na podatku VAT</a:t>
            </a:r>
            <a:r>
              <a:rPr lang="pl-PL" sz="1500" dirty="0"/>
              <a:t>, w celu lepszego uwzględnienia regresywnego charakteru podatku VAT. Zasada oparta na podatku VAT nadal była ustalana poprzez zastosowanie stawki </a:t>
            </a:r>
            <a:r>
              <a:rPr lang="pl-PL" sz="1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1,4%</a:t>
            </a:r>
            <a:r>
              <a:rPr lang="pl-PL" sz="1500" dirty="0"/>
              <a:t> do jednolitej podstawy podatku VAT dla wszystkich państw członkowskich, zgodnie z regułami wspólnotowym,</a:t>
            </a:r>
          </a:p>
          <a:p>
            <a:pPr algn="just">
              <a:buFontTx/>
              <a:buChar char="-"/>
            </a:pPr>
            <a:endParaRPr lang="pl-PL" sz="1500" dirty="0"/>
          </a:p>
          <a:p>
            <a:pPr algn="just">
              <a:buFontTx/>
              <a:buChar char="-"/>
            </a:pPr>
            <a:r>
              <a:rPr lang="pl-PL" sz="1500" dirty="0"/>
              <a:t>zracjonalizowano TOR.</a:t>
            </a:r>
          </a:p>
          <a:p>
            <a:pPr marL="0" indent="0" algn="just">
              <a:buNone/>
            </a:pPr>
            <a:endParaRPr lang="pl-PL" sz="1500" dirty="0"/>
          </a:p>
          <a:p>
            <a:pPr marL="0" indent="0" algn="just">
              <a:buNone/>
            </a:pPr>
            <a:endParaRPr lang="pl-PL" sz="1500" dirty="0"/>
          </a:p>
          <a:p>
            <a:pPr marL="0" indent="0" algn="just">
              <a:buNone/>
            </a:pPr>
            <a:r>
              <a:rPr lang="pl-PL" sz="1500" dirty="0"/>
              <a:t>Zrewidowany system był w stanie zapewnić wystarczające środki do sfinansowania zaplanowanych wydatków</a:t>
            </a:r>
          </a:p>
          <a:p>
            <a:pPr marL="0" indent="0">
              <a:buNone/>
            </a:pPr>
            <a:endParaRPr lang="pl-PL" sz="1500" dirty="0"/>
          </a:p>
        </p:txBody>
      </p:sp>
    </p:spTree>
    <p:extLst>
      <p:ext uri="{BB962C8B-B14F-4D97-AF65-F5344CB8AC3E}">
        <p14:creationId xmlns:p14="http://schemas.microsoft.com/office/powerpoint/2010/main" val="974513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pl-PL" sz="3000" dirty="0"/>
              <a:t>Reformy </a:t>
            </a:r>
            <a:r>
              <a:rPr lang="pl-PL" sz="3000" dirty="0" err="1"/>
              <a:t>Delors`a</a:t>
            </a:r>
            <a:r>
              <a:rPr lang="pl-PL" sz="3000" dirty="0"/>
              <a:t> 1988-1999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dirty="0"/>
              <a:t>Rada Europejska ustanowiła zasady bardziej rygorystycznej 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dyscypliny budżetowej </a:t>
            </a:r>
            <a:r>
              <a:rPr lang="pl-PL" dirty="0"/>
              <a:t>w celu zapewnienia lepszej równowagi między różnymi kategoriami wydatków budżetowych Wspólnoty i kontrolowania ich wzrostu.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Przyjęto:</a:t>
            </a:r>
          </a:p>
          <a:p>
            <a:pPr marL="0" indent="0" algn="just">
              <a:buNone/>
            </a:pPr>
            <a:r>
              <a:rPr lang="pl-PL" dirty="0"/>
              <a:t>-  decyzję Rady 88/377/EWG z dnia 24 czerwca 1988 r. w sprawie dyscypliny budżetowej oraz</a:t>
            </a:r>
          </a:p>
          <a:p>
            <a:pPr marL="0" indent="0" algn="just">
              <a:buNone/>
            </a:pPr>
            <a:r>
              <a:rPr lang="pl-PL" dirty="0"/>
              <a:t>- porozumienie międzyinstytucjonalne w sprawie dyscypliny budżetowej i usprawnienie procedury budżetowej, podpisane przez Parlament Europejski, Radę i Komisję w dniu 29 czerwca 1988 r.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Nowe przepisy obejmowały wszystkie kategorie wydatków i były wiążące dla wszystkich instytucji WE.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Porozumienie międzyinstytucjonalne uczyniło dyscyplinę budżetową wspólną odpowiedzialnością trzech instytucji, tj. 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Parlamentu Europejskiego, Rady i Komisji</a:t>
            </a:r>
            <a:r>
              <a:rPr lang="pl-PL" dirty="0"/>
              <a:t>, które w niej uczestniczą, nie wkraczając w uprawnienia przyznane im przez traktaty 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81341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pl-PL" sz="3000" dirty="0"/>
              <a:t>Reformy </a:t>
            </a:r>
            <a:r>
              <a:rPr lang="pl-PL" sz="3000" dirty="0" err="1"/>
              <a:t>Delors`a</a:t>
            </a:r>
            <a:r>
              <a:rPr lang="pl-PL" sz="3000" dirty="0"/>
              <a:t> 1988-1999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l-PL" dirty="0"/>
              <a:t>Pakiet </a:t>
            </a:r>
            <a:r>
              <a:rPr lang="pl-PL" dirty="0" err="1"/>
              <a:t>Delors`a</a:t>
            </a:r>
            <a:r>
              <a:rPr lang="pl-PL" dirty="0"/>
              <a:t> II wynikał z przyjęcia Traktatu z </a:t>
            </a:r>
            <a:r>
              <a:rPr lang="pl-PL" dirty="0" err="1"/>
              <a:t>Maastricht</a:t>
            </a:r>
            <a:r>
              <a:rPr lang="pl-PL" dirty="0"/>
              <a:t>. Mimo zbieżności obu pakietów z nowymi traktatami, wprowadzającymi państwa członkowskie na wyższy poziom integracji, żaden z nich nie wprowadził większych zmian w zasadach polityki budżetowej, zarówno w jej przygotowaniu jak i realizacji.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Wpływ Traktatu z </a:t>
            </a:r>
            <a:r>
              <a:rPr lang="pl-PL" dirty="0" err="1"/>
              <a:t>Maastricht</a:t>
            </a:r>
            <a:r>
              <a:rPr lang="pl-PL" dirty="0"/>
              <a:t> był bardzo ograniczony. Efekt - utworzenie 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Funduszu Spójności </a:t>
            </a:r>
            <a:r>
              <a:rPr lang="pl-PL" dirty="0"/>
              <a:t>na finansowanie projektów 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zakresie infrastruktury, transportu i ochrony środowiska</a:t>
            </a:r>
            <a:r>
              <a:rPr lang="pl-PL" dirty="0"/>
              <a:t> w krajach o PNB na jednego mieszkańca poniżej 90% średniej wspólnotowej (np. Grecja, Hiszpania, Irlandia i Portugalia) w celu wsparcia ich wysiłków na rzecz konwergencji gospodarczej w kontekście unii gospodarczej i walutowej.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u="sng" dirty="0"/>
              <a:t>Inne konsekwencje budżetowe traktatu obejmowały następujące obszary:</a:t>
            </a:r>
          </a:p>
          <a:p>
            <a:pPr marL="0" indent="0" algn="just">
              <a:buNone/>
            </a:pPr>
            <a:endParaRPr lang="pl-PL" u="sng" dirty="0"/>
          </a:p>
          <a:p>
            <a:pPr algn="just">
              <a:buFontTx/>
              <a:buChar char="-"/>
            </a:pPr>
            <a:r>
              <a:rPr lang="pl-PL" dirty="0"/>
              <a:t>protokół w sprawie spójności gospodarczej i społecznej załączony do Traktatu, który  był silnym sygnałem politycznym na rzecz wzmocnienia wszystkich polityk regionalnych Wspólnoty,</a:t>
            </a:r>
          </a:p>
          <a:p>
            <a:pPr algn="just">
              <a:buFontTx/>
              <a:buChar char="-"/>
            </a:pPr>
            <a:endParaRPr lang="pl-PL" dirty="0"/>
          </a:p>
          <a:p>
            <a:pPr algn="just">
              <a:buFontTx/>
              <a:buChar char="-"/>
            </a:pPr>
            <a:r>
              <a:rPr lang="pl-PL" dirty="0"/>
              <a:t>przyznanie Wspólnocie nowego uprawnienia w wielu sektorach, takich jak sieci transeuropejskie, edukacja, przemysł i kultura, które w pewnych przypadkach oznaczały zwiększenie działań wspólnotowych w tych sektorach,</a:t>
            </a:r>
          </a:p>
          <a:p>
            <a:pPr algn="just">
              <a:buFontTx/>
              <a:buChar char="-"/>
            </a:pPr>
            <a:endParaRPr lang="pl-PL" dirty="0"/>
          </a:p>
          <a:p>
            <a:pPr algn="just">
              <a:buFontTx/>
              <a:buChar char="-"/>
            </a:pPr>
            <a:r>
              <a:rPr lang="pl-PL" dirty="0"/>
              <a:t>przepisy wspólnej polityki zagranicznej i bezpieczeństwa oraz współpracy w dziedzinie wymiaru sprawiedliwości i spraw wewnętrznych, które przewidywały, że wydatki administracyjne ponoszone przez instytucje w związku z realizacją tych polityk będą pokrywane z budżetu Wspólnoty. 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928443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0"/>
            <a:ext cx="8435280" cy="764704"/>
          </a:xfrm>
        </p:spPr>
        <p:txBody>
          <a:bodyPr/>
          <a:lstStyle/>
          <a:p>
            <a:r>
              <a:rPr lang="pl-PL" sz="3000" dirty="0"/>
              <a:t>Zmiany w budżecie Unii Europejskiej od 2000 r.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904656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endParaRPr lang="pl-PL" sz="2200" dirty="0"/>
          </a:p>
          <a:p>
            <a:pPr marL="0" indent="0" algn="just">
              <a:buNone/>
            </a:pPr>
            <a:r>
              <a:rPr lang="pl-PL" sz="2900" dirty="0"/>
              <a:t>W decyzji Rady z dnia 7 czerwca 2007 r. w sprawie systemu zasobów własnych Wspólnot Europejskich (2007/436/WE, </a:t>
            </a:r>
            <a:r>
              <a:rPr lang="pl-PL" sz="2900" dirty="0" err="1"/>
              <a:t>Euratom</a:t>
            </a:r>
            <a:r>
              <a:rPr lang="pl-PL" sz="2900" dirty="0"/>
              <a:t>, Dz. UE z 23.06.2007 r. L 163/17) </a:t>
            </a:r>
            <a:r>
              <a:rPr lang="pl-PL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pułap zasobów własnych </a:t>
            </a:r>
            <a:r>
              <a:rPr lang="pl-PL" sz="2900" dirty="0"/>
              <a:t>został wyznaczony na poziomie </a:t>
            </a:r>
            <a:r>
              <a:rPr lang="pl-PL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1,24 % łącznego DNB państw członkowskich według cen rynkowych</a:t>
            </a:r>
            <a:r>
              <a:rPr lang="pl-PL" sz="2900" dirty="0"/>
              <a:t>, natomiast </a:t>
            </a:r>
            <a:r>
              <a:rPr lang="pl-PL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pułap środków na pokrycie zobowiązań określono na poziomie 1,31 % łącznych DNB państw członkowskich</a:t>
            </a:r>
            <a:r>
              <a:rPr lang="pl-PL" sz="2900" dirty="0"/>
              <a:t>. </a:t>
            </a:r>
          </a:p>
          <a:p>
            <a:pPr marL="0" indent="0" algn="just">
              <a:buNone/>
            </a:pPr>
            <a:endParaRPr lang="pl-PL" sz="2900" dirty="0"/>
          </a:p>
          <a:p>
            <a:pPr marL="0" indent="0" algn="just">
              <a:buNone/>
            </a:pPr>
            <a:r>
              <a:rPr lang="pl-PL" sz="2900" dirty="0"/>
              <a:t>Na zasoby własne zapisane w budżecie ogólnym Unii Europejskiej składają się dochody pochodzące z następujących źródeł:</a:t>
            </a:r>
          </a:p>
          <a:p>
            <a:pPr marL="457200" indent="-457200" algn="just">
              <a:buAutoNum type="alphaLcParenR"/>
            </a:pPr>
            <a:r>
              <a:rPr lang="pl-PL" sz="2900" dirty="0"/>
              <a:t>opłat, premii, kwot dodatkowych lub wyrównawczych, kwot lub czynników dodatkowych, ceł pobieranych na podstawie Wspólnej Taryfy Celnej i innych ceł, które zostały lub zostaną ustanowione przez instytucje Wspólnot w odniesieniu do handlu z państwami trzecimi, ceł na produkty objęte nieobowiązującym już Traktatem ustanawiającym Europejską Wspólnotę Węgla i Stali, a także wkładów i innych opłat przewidzianych w ramach wspólnej organizacji rynków cukru,</a:t>
            </a:r>
          </a:p>
          <a:p>
            <a:pPr marL="457200" indent="-457200" algn="just">
              <a:buAutoNum type="alphaLcParenR"/>
            </a:pPr>
            <a:r>
              <a:rPr lang="pl-PL" sz="2900" dirty="0"/>
              <a:t>dochodów pochodzących z wszelkich nowych obciążeń wprowadzonych w ramach wspólnej polityki, zgodnie z Traktatem WE lub Traktatem </a:t>
            </a:r>
            <a:r>
              <a:rPr lang="pl-PL" sz="2900" dirty="0" err="1"/>
              <a:t>Euratom</a:t>
            </a:r>
            <a:r>
              <a:rPr lang="pl-PL" sz="2900" dirty="0"/>
              <a:t>, stanowiące również zasoby własne zapisywane w budżecie ogólnym Unii Europejskiej,</a:t>
            </a:r>
          </a:p>
          <a:p>
            <a:pPr marL="457200" indent="-457200" algn="just">
              <a:buAutoNum type="alphaLcParenR"/>
            </a:pPr>
            <a:r>
              <a:rPr lang="pl-PL" sz="2900" dirty="0"/>
              <a:t>pozostałych dochodów (około 1 %) obejmujących podatki i inne odliczenia od wynagrodzeń pracowników instytucji UE, odsetek bankowych, składek wpłacanych przez państwa spoza UE na niektóre programy, odsetek od zaległych płatności oraz grzywny ,</a:t>
            </a:r>
          </a:p>
          <a:p>
            <a:pPr marL="457200" indent="-457200" algn="just">
              <a:buAutoNum type="alphaLcParenR"/>
            </a:pPr>
            <a:r>
              <a:rPr lang="pl-PL" sz="2900" dirty="0"/>
              <a:t>podatku VAT.</a:t>
            </a:r>
          </a:p>
          <a:p>
            <a:pPr marL="0" indent="0">
              <a:buNone/>
            </a:pPr>
            <a:endParaRPr lang="pl-PL" sz="2900" dirty="0"/>
          </a:p>
          <a:p>
            <a:pPr marL="0" indent="0">
              <a:buNone/>
            </a:pPr>
            <a:r>
              <a:rPr lang="pl-PL" sz="2900" dirty="0"/>
              <a:t>Państwa członkowskie zatrzymują 25 % pobranych kwot w ww. pkt a) tytułem kosztów poboru, tj. na pokrycie kosztów funkcjonowania administracji celnej. </a:t>
            </a:r>
          </a:p>
          <a:p>
            <a:pPr marL="0" indent="0">
              <a:buNone/>
            </a:pPr>
            <a:endParaRPr lang="pl-PL" sz="2900" dirty="0"/>
          </a:p>
          <a:p>
            <a:pPr marL="0" indent="0">
              <a:buNone/>
            </a:pPr>
            <a:r>
              <a:rPr lang="pl-PL" sz="2900" dirty="0"/>
              <a:t>Zgodnie z decyzją Rady stosuje się stawkę jednolitą obowiązującą wszystkie państwa członkowskie w odniesieniu do zharmonizowanych podstaw podatku VAT określonych zgodnie z zasadami wspólnotowymi. </a:t>
            </a:r>
          </a:p>
          <a:p>
            <a:pPr marL="0" indent="0">
              <a:buNone/>
            </a:pPr>
            <a:endParaRPr lang="pl-PL" sz="2900" dirty="0"/>
          </a:p>
          <a:p>
            <a:pPr marL="0" indent="0">
              <a:buNone/>
            </a:pPr>
            <a:r>
              <a:rPr lang="pl-PL" sz="2900" dirty="0"/>
              <a:t>Wysokość tej stawki pozostaje aktualna również dla perspektywy finansowej na lata 2014-2020.</a:t>
            </a:r>
          </a:p>
        </p:txBody>
      </p:sp>
    </p:spTree>
    <p:extLst>
      <p:ext uri="{BB962C8B-B14F-4D97-AF65-F5344CB8AC3E}">
        <p14:creationId xmlns:p14="http://schemas.microsoft.com/office/powerpoint/2010/main" val="5387581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51A8036-319F-4160-9AED-A6E2203C9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pl-P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pl-PL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Pakiet gospodarczy UE wobec pandemii Covid-19 </a:t>
            </a:r>
          </a:p>
        </p:txBody>
      </p:sp>
    </p:spTree>
    <p:extLst>
      <p:ext uri="{BB962C8B-B14F-4D97-AF65-F5344CB8AC3E}">
        <p14:creationId xmlns:p14="http://schemas.microsoft.com/office/powerpoint/2010/main" val="38960519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79EF8C-C1C5-4FFA-8035-9C1B6CD9E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53" y="260649"/>
            <a:ext cx="8965095" cy="504056"/>
          </a:xfrm>
        </p:spPr>
        <p:txBody>
          <a:bodyPr>
            <a:noAutofit/>
          </a:bodyPr>
          <a:lstStyle/>
          <a:p>
            <a:pPr algn="ctr"/>
            <a:r>
              <a:rPr lang="pl-PL" sz="2000" dirty="0">
                <a:cs typeface="Times New Roman" panose="02020603050405020304" pitchFamily="18" charset="0"/>
              </a:rPr>
              <a:t>Pakiet gospodarczy UE w związku z przeciwdziałaniem pandemii covid-19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A9BE89-A064-40A4-AE74-8C8ADE18A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53" y="1196752"/>
            <a:ext cx="8965094" cy="5256584"/>
          </a:xfrm>
        </p:spPr>
        <p:txBody>
          <a:bodyPr>
            <a:normAutofit fontScale="85000" lnSpcReduction="20000"/>
          </a:bodyPr>
          <a:lstStyle/>
          <a:p>
            <a:pPr algn="just"/>
            <a:endParaRPr lang="pl-PL" dirty="0"/>
          </a:p>
          <a:p>
            <a:pPr algn="just"/>
            <a:r>
              <a:rPr lang="pl-PL" dirty="0"/>
              <a:t>13.3.2020 r. COM(2020) 112 </a:t>
            </a:r>
            <a:r>
              <a:rPr lang="pl-PL" dirty="0" err="1"/>
              <a:t>final</a:t>
            </a:r>
            <a:r>
              <a:rPr lang="pl-PL" dirty="0"/>
              <a:t> KOMUNIKAT KOMISJI DO PARLAMENTU EUROPEJSKIEGO, RADY EUROPEJSKIEJ, RADY, EUROPEJSKIEGO BANKU CENTRALNEGO, EUROPEJSKIEGO BANKU INWESTYCYJNEGO I EUROGRUPY Skoordynowana reakcja gospodarcza na epidemię COVID-19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KE czterokrotnie wydała KOMUNIKAT KOMISJI Tymczasowe ramy środków pomocy państwa w celu wsparcia gospodarki w kontekście trwającej epidemii COVID-19:</a:t>
            </a:r>
          </a:p>
          <a:p>
            <a:pPr marL="0" indent="0" algn="just">
              <a:buNone/>
            </a:pPr>
            <a:r>
              <a:rPr lang="pl-PL" dirty="0"/>
              <a:t>	- 19 marca 2020 (I)</a:t>
            </a:r>
          </a:p>
          <a:p>
            <a:pPr marL="0" indent="0" algn="just">
              <a:buNone/>
            </a:pPr>
            <a:r>
              <a:rPr lang="pl-PL" dirty="0"/>
              <a:t>	- 4 kwietnia 2020 (II)</a:t>
            </a:r>
          </a:p>
          <a:p>
            <a:pPr marL="0" indent="0" algn="just">
              <a:buNone/>
            </a:pPr>
            <a:r>
              <a:rPr lang="pl-PL" dirty="0"/>
              <a:t>	- 13 maja 2020 (III)</a:t>
            </a:r>
          </a:p>
          <a:p>
            <a:pPr marL="0" indent="0" algn="just">
              <a:buNone/>
            </a:pPr>
            <a:r>
              <a:rPr lang="pl-PL" dirty="0"/>
              <a:t>	- 13 października 2020 (IV)</a:t>
            </a:r>
          </a:p>
          <a:p>
            <a:pPr marL="0" indent="0" algn="just">
              <a:buNone/>
            </a:pPr>
            <a:r>
              <a:rPr lang="pl-PL" dirty="0"/>
              <a:t>	- 1 lutego 2021 2021 (V)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>
                <a:hlinkClick r:id="rId2"/>
              </a:rPr>
              <a:t>https://www.uokik.gov.pl/covid19_a_pomoc_publiczna.php#faq3970</a:t>
            </a: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904231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6BF842-DF0E-4C50-9534-A4626E4A8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1" y="116632"/>
            <a:ext cx="8786192" cy="720080"/>
          </a:xfrm>
        </p:spPr>
        <p:txBody>
          <a:bodyPr>
            <a:normAutofit/>
          </a:bodyPr>
          <a:lstStyle/>
          <a:p>
            <a:pPr algn="ctr">
              <a:lnSpc>
                <a:spcPts val="2000"/>
              </a:lnSpc>
            </a:pPr>
            <a:r>
              <a:rPr lang="pl-PL" sz="2100" dirty="0"/>
              <a:t>Pakiet gospodarczy UE w związku z przeciwdziałaniem pandemii covid-19– możliwości pomocy państwa bez angażowania KE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FE3A1DA-D81B-4A63-96E4-D821D9CA4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5" y="986458"/>
            <a:ext cx="8907288" cy="5394869"/>
          </a:xfrm>
        </p:spPr>
        <p:txBody>
          <a:bodyPr>
            <a:noAutofit/>
          </a:bodyPr>
          <a:lstStyle/>
          <a:p>
            <a:pPr algn="just"/>
            <a:r>
              <a:rPr lang="pl-PL" sz="1800" dirty="0"/>
              <a:t>środki mające zastosowanie do wszystkich przedsiębiorstw w postaci subsydiowania wynagrodzeń, zawieszenia płatności podatku dochodowego od osób prawnych i podatku VAT bądź składek na ubezpieczenie społeczne, a także wsparcia finansowego przekazywanego bezpośrednio konsumentom w związku z anulowanymi usługami lub biletami, których koszt nie został zwrócony przez operatorów;</a:t>
            </a:r>
          </a:p>
          <a:p>
            <a:pPr algn="just"/>
            <a:r>
              <a:rPr lang="pl-PL" sz="1800" dirty="0"/>
              <a:t>państwa członkowskie mogą wypłacać rekompensaty przedsiębiorstwom w sektorach szczególnie dotkniętych przez epidemię (transport, turystyka, kultura, hotelarstwo i handel detaliczny); </a:t>
            </a:r>
          </a:p>
          <a:p>
            <a:pPr algn="just"/>
            <a:r>
              <a:rPr lang="pl-PL" sz="1800" dirty="0"/>
              <a:t>pomoc w formie dotacji bezpośrednich, zaliczek zwrotnych lub korzyści podatkowych można kumulować – </a:t>
            </a:r>
            <a:r>
              <a:rPr lang="pl-PL" sz="1800" u="sng" dirty="0"/>
              <a:t>podniesiono poziom pomocy de </a:t>
            </a:r>
            <a:r>
              <a:rPr lang="pl-PL" sz="1800" u="sng" dirty="0" err="1"/>
              <a:t>minimis</a:t>
            </a:r>
            <a:r>
              <a:rPr lang="pl-PL" sz="1800" u="sng" dirty="0"/>
              <a:t> do 1 800 000 EUR na przedsiębiorstwo (V tymczasowe zmiany);</a:t>
            </a:r>
          </a:p>
          <a:p>
            <a:pPr algn="just"/>
            <a:r>
              <a:rPr lang="pl-PL" sz="1800" b="1" u="sng" dirty="0"/>
              <a:t>pomoc może zostać przyznana przedsiębiorstwom, które nie znajdowały się w trudnej sytuacji w rozumieniu ogólnego rozporządzenia w sprawie </a:t>
            </a:r>
            <a:r>
              <a:rPr lang="pl-PL" sz="1800" b="1" u="sng" dirty="0" err="1"/>
              <a:t>wyłączeń</a:t>
            </a:r>
            <a:r>
              <a:rPr lang="pl-PL" sz="1800" b="1" u="sng" dirty="0"/>
              <a:t> grupowych w dniu 31 grudnia 2019 r., ale które później napotkały trudności lub znalazły się w trudnej sytuacji z powodu epidemii COVID-19 – na podstawie V wersji Komunikatu – pomoc przedłużono do 31 grudnia 2021 r. (V tymczasowe ramy);</a:t>
            </a:r>
          </a:p>
        </p:txBody>
      </p:sp>
    </p:spTree>
    <p:extLst>
      <p:ext uri="{BB962C8B-B14F-4D97-AF65-F5344CB8AC3E}">
        <p14:creationId xmlns:p14="http://schemas.microsoft.com/office/powerpoint/2010/main" val="31978361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37997F-9BA4-40C2-BC22-1EB022AE2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88640"/>
            <a:ext cx="9044608" cy="504056"/>
          </a:xfrm>
        </p:spPr>
        <p:txBody>
          <a:bodyPr>
            <a:noAutofit/>
          </a:bodyPr>
          <a:lstStyle/>
          <a:p>
            <a:pPr algn="ctr"/>
            <a:r>
              <a:rPr lang="pl-PL" sz="2000" dirty="0"/>
              <a:t>Pakiet gospodarczy UE w związku z przeciwdziałaniem pandemii covid-19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3E120D8-A407-4934-AB1F-7295E3619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358" y="980728"/>
            <a:ext cx="8776252" cy="5688632"/>
          </a:xfrm>
        </p:spPr>
        <p:txBody>
          <a:bodyPr>
            <a:normAutofit/>
          </a:bodyPr>
          <a:lstStyle/>
          <a:p>
            <a:pPr algn="just"/>
            <a:r>
              <a:rPr lang="pl-PL" sz="1800" dirty="0"/>
              <a:t>13 marca br. KE ogłosiła program </a:t>
            </a:r>
            <a:r>
              <a:rPr lang="pl-PL" sz="1800" dirty="0" err="1"/>
              <a:t>Coronavirus</a:t>
            </a:r>
            <a:r>
              <a:rPr lang="pl-PL" sz="1800" dirty="0"/>
              <a:t> </a:t>
            </a:r>
            <a:r>
              <a:rPr lang="pl-PL" sz="1800" dirty="0" err="1"/>
              <a:t>Reaction</a:t>
            </a:r>
            <a:r>
              <a:rPr lang="pl-PL" sz="1800" dirty="0"/>
              <a:t> Investment </a:t>
            </a:r>
            <a:r>
              <a:rPr lang="pl-PL" sz="1800" dirty="0" err="1"/>
              <a:t>Initiative</a:t>
            </a:r>
            <a:r>
              <a:rPr lang="pl-PL" sz="1800" dirty="0"/>
              <a:t> (CRII) (CRII+) - 37 mld euro. Uzupełnione o 28 mld euro z inicjatywy w zakresie reagowania na epidemię </a:t>
            </a:r>
            <a:r>
              <a:rPr lang="pl-PL" sz="1800" dirty="0" err="1"/>
              <a:t>koronawirusa</a:t>
            </a:r>
            <a:r>
              <a:rPr lang="pl-PL" sz="1800" dirty="0"/>
              <a:t> plus (CRII +) – </a:t>
            </a:r>
            <a:r>
              <a:rPr lang="pl-PL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Polsce przysługuje 7,4 mld euro z EFSI.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Owal 3">
            <a:extLst>
              <a:ext uri="{FF2B5EF4-FFF2-40B4-BE49-F238E27FC236}">
                <a16:creationId xmlns:a16="http://schemas.microsoft.com/office/drawing/2014/main" id="{281159EA-8CFD-4E16-91A3-4F3059D3A156}"/>
              </a:ext>
            </a:extLst>
          </p:cNvPr>
          <p:cNvSpPr/>
          <p:nvPr/>
        </p:nvSpPr>
        <p:spPr>
          <a:xfrm>
            <a:off x="268357" y="2708920"/>
            <a:ext cx="2332045" cy="3600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/>
              <a:t>Do 9.10.2020 r. 22 państwa członkowskie wystąpiły o 224 zmiany w swoich programach realizacji polityki spójności</a:t>
            </a:r>
          </a:p>
        </p:txBody>
      </p:sp>
      <p:sp>
        <p:nvSpPr>
          <p:cNvPr id="5" name="Owal 4">
            <a:extLst>
              <a:ext uri="{FF2B5EF4-FFF2-40B4-BE49-F238E27FC236}">
                <a16:creationId xmlns:a16="http://schemas.microsoft.com/office/drawing/2014/main" id="{7C75EBEF-B49D-4F91-B25D-6C0FA7B6FAF6}"/>
              </a:ext>
            </a:extLst>
          </p:cNvPr>
          <p:cNvSpPr/>
          <p:nvPr/>
        </p:nvSpPr>
        <p:spPr>
          <a:xfrm>
            <a:off x="2600402" y="2132856"/>
            <a:ext cx="6543598" cy="4536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350" dirty="0"/>
          </a:p>
          <a:p>
            <a:pPr algn="ctr"/>
            <a:r>
              <a:rPr lang="pl-PL" sz="1500" dirty="0"/>
              <a:t>POLSKA: KE wyraziła zgodę na realokację środków w ramach polityki spójności w 16 RPO oraz 5 PO:</a:t>
            </a:r>
          </a:p>
          <a:p>
            <a:pPr marL="214313" indent="-214313" algn="ctr">
              <a:buFontTx/>
              <a:buChar char="-"/>
            </a:pPr>
            <a:r>
              <a:rPr lang="pl-PL" sz="1500" dirty="0"/>
              <a:t>PO Wiedza, Edukacja i Rozwój,</a:t>
            </a:r>
          </a:p>
          <a:p>
            <a:pPr marL="214313" indent="-214313" algn="ctr">
              <a:buFontTx/>
              <a:buChar char="-"/>
            </a:pPr>
            <a:r>
              <a:rPr lang="pl-PL" sz="1500" dirty="0"/>
              <a:t>PO Inteligentny Rozwój,</a:t>
            </a:r>
          </a:p>
          <a:p>
            <a:pPr marL="214313" indent="-214313" algn="ctr">
              <a:buFontTx/>
              <a:buChar char="-"/>
            </a:pPr>
            <a:r>
              <a:rPr lang="pl-PL" sz="1500" dirty="0"/>
              <a:t>PO Infrastruktura i Środowisko,</a:t>
            </a:r>
          </a:p>
          <a:p>
            <a:pPr marL="214313" indent="-214313" algn="ctr">
              <a:buFontTx/>
              <a:buChar char="-"/>
            </a:pPr>
            <a:r>
              <a:rPr lang="pl-PL" sz="1500" dirty="0"/>
              <a:t>PO Polska Wschodnia</a:t>
            </a:r>
          </a:p>
          <a:p>
            <a:pPr marL="214313" indent="-214313" algn="ctr">
              <a:buFontTx/>
              <a:buChar char="-"/>
            </a:pPr>
            <a:r>
              <a:rPr lang="pl-PL" sz="1500" dirty="0"/>
              <a:t>PO Polska Cyfrowa</a:t>
            </a:r>
          </a:p>
          <a:p>
            <a:pPr marL="214313" indent="-214313" algn="ctr">
              <a:buFontTx/>
              <a:buChar char="-"/>
            </a:pPr>
            <a:r>
              <a:rPr lang="pl-PL" sz="1500" dirty="0"/>
              <a:t>500 mln euro (z 16 RPO i PO </a:t>
            </a:r>
            <a:r>
              <a:rPr lang="pl-PL" sz="1500" dirty="0" err="1"/>
              <a:t>IiŚ</a:t>
            </a:r>
            <a:r>
              <a:rPr lang="pl-PL" sz="1500" dirty="0"/>
              <a:t>) z funduszy polityki spójności ukierunkowane było na wsparcie służby zdrowia i innych podmiotów zaangażowanych w zarządzanie epidemiami COVID-19,</a:t>
            </a:r>
          </a:p>
          <a:p>
            <a:pPr marL="214313" indent="-214313" algn="ctr">
              <a:buFontTx/>
              <a:buChar char="-"/>
            </a:pPr>
            <a:r>
              <a:rPr lang="pl-PL" sz="1500" dirty="0"/>
              <a:t>Uruchomiono środki na wsparcie firm i ochronę pracowników przed negatywnymi skutkami gospodarczymi pandemii</a:t>
            </a:r>
            <a:r>
              <a:rPr lang="pl-PL" sz="1600" dirty="0"/>
              <a:t>.</a:t>
            </a:r>
          </a:p>
          <a:p>
            <a:pPr marL="214313" indent="-214313" algn="ctr">
              <a:buFontTx/>
              <a:buChar char="-"/>
            </a:pPr>
            <a:endParaRPr lang="pl-PL" sz="1350" dirty="0"/>
          </a:p>
        </p:txBody>
      </p:sp>
    </p:spTree>
    <p:extLst>
      <p:ext uri="{BB962C8B-B14F-4D97-AF65-F5344CB8AC3E}">
        <p14:creationId xmlns:p14="http://schemas.microsoft.com/office/powerpoint/2010/main" val="38857497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F8EA50-EE6F-4BE8-9284-FA3FE42AE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60648"/>
            <a:ext cx="8877470" cy="504056"/>
          </a:xfrm>
        </p:spPr>
        <p:txBody>
          <a:bodyPr>
            <a:noAutofit/>
          </a:bodyPr>
          <a:lstStyle/>
          <a:p>
            <a:pPr algn="ctr"/>
            <a:r>
              <a:rPr lang="pl-PL" sz="2000" dirty="0"/>
              <a:t>Pakiet gospodarczy UE w związku z przeciwdziałaniem pandemii covid-19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0E6DF4C-64D2-4C5A-A25B-FEA5E95B53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1" y="1196752"/>
            <a:ext cx="8733454" cy="5040559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l-PL" dirty="0"/>
              <a:t>6 kwietnia 2020 r. Komisja Europejska odblokowała 1 mld EUR z Europejskiego Funduszu na rzecz Inwestycji Strategicznych (EFIS), który posłuży jako gwarancja dla Europejskiego Funduszu Inwestycyjnego (EFI), należącego do grupy Europejskiego Banku Inwestycyjnego (EBI).</a:t>
            </a:r>
          </a:p>
          <a:p>
            <a:pPr algn="just"/>
            <a:r>
              <a:rPr lang="pl-PL" dirty="0"/>
              <a:t>zatwierdzenie przez Radę 19 maja br. inicjatywy SURE (</a:t>
            </a:r>
            <a:r>
              <a:rPr lang="pl-PL" dirty="0" err="1"/>
              <a:t>Support</a:t>
            </a:r>
            <a:r>
              <a:rPr lang="pl-PL" dirty="0"/>
              <a:t> to </a:t>
            </a:r>
            <a:r>
              <a:rPr lang="pl-PL" dirty="0" err="1"/>
              <a:t>mitigate</a:t>
            </a:r>
            <a:r>
              <a:rPr lang="pl-PL" dirty="0"/>
              <a:t> </a:t>
            </a:r>
            <a:r>
              <a:rPr lang="pl-PL" dirty="0" err="1"/>
              <a:t>Unemployment</a:t>
            </a:r>
            <a:r>
              <a:rPr lang="pl-PL" dirty="0"/>
              <a:t> </a:t>
            </a:r>
            <a:r>
              <a:rPr lang="pl-PL" dirty="0" err="1"/>
              <a:t>Risks</a:t>
            </a:r>
            <a:r>
              <a:rPr lang="pl-PL" dirty="0"/>
              <a:t> in </a:t>
            </a:r>
            <a:r>
              <a:rPr lang="pl-PL" dirty="0" err="1"/>
              <a:t>an</a:t>
            </a:r>
            <a:r>
              <a:rPr lang="pl-PL" dirty="0"/>
              <a:t> </a:t>
            </a:r>
            <a:r>
              <a:rPr lang="pl-PL" dirty="0" err="1"/>
              <a:t>Emergency</a:t>
            </a:r>
            <a:r>
              <a:rPr lang="pl-PL" dirty="0"/>
              <a:t>) - 100 mld euro na pożyczki dla firm w państwach UE w celu utrzymania zatrudnienia - ROZPORZĄDZENIE RADY (UE) 2020/672 z dnia 19 maja 2020 r. w sprawie ustanowienia europejskiego instrumentu tymczasowego wsparcia w celu zmniejszenia zagrożeń związanych z bezrobociem w sytuacji nadzwyczajnej (SURE), jaka wystąpiła w związku z pandemią COVID-19 ;</a:t>
            </a:r>
          </a:p>
          <a:p>
            <a:pPr algn="just"/>
            <a:r>
              <a:rPr lang="pl-PL" dirty="0"/>
              <a:t>3 kwietnia br. Rada Dyrektorów EBI zaproponowała utworzenie funduszu gwarancyjnego, uzgodniony 26 maja br. - 25 mld euro. Fundusz umożliwi grupie EBI zwiększenie wsparcia dla firm we wszystkich państwach UE o dodatkowe 200 mld euro;</a:t>
            </a:r>
          </a:p>
          <a:p>
            <a:pPr algn="just"/>
            <a:r>
              <a:rPr lang="pl-PL" dirty="0"/>
              <a:t>Uruchomiono Mechanizm „</a:t>
            </a:r>
            <a:r>
              <a:rPr lang="pl-PL" dirty="0" err="1"/>
              <a:t>Pandemic</a:t>
            </a:r>
            <a:r>
              <a:rPr lang="pl-PL" dirty="0"/>
              <a:t> </a:t>
            </a:r>
            <a:r>
              <a:rPr lang="pl-PL" dirty="0" err="1"/>
              <a:t>Crisis</a:t>
            </a:r>
            <a:r>
              <a:rPr lang="pl-PL" dirty="0"/>
              <a:t> </a:t>
            </a:r>
            <a:r>
              <a:rPr lang="pl-PL" dirty="0" err="1"/>
              <a:t>Support</a:t>
            </a:r>
            <a:r>
              <a:rPr lang="pl-PL" dirty="0"/>
              <a:t>” warty 240 mld euro będący specjalną linią kredytową dostępną tylko dla państw strefy euro</a:t>
            </a:r>
          </a:p>
          <a:p>
            <a:pPr algn="just"/>
            <a:r>
              <a:rPr lang="pl-PL" dirty="0"/>
              <a:t>KE zdecydowała też o zasileniu Europejskiego Funduszu Solidarności (wspiera państwa członkowskie dotknięte katastrofami naturalnymi) dodatkowym 1 mld euro i dofinansowała Europejski Fundusz Dostosowania do Globalizacji kwotą 179 mld euro;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19804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179512" y="5486400"/>
            <a:ext cx="8856984" cy="1254968"/>
          </a:xfrm>
        </p:spPr>
        <p:txBody>
          <a:bodyPr/>
          <a:lstStyle/>
          <a:p>
            <a:pPr>
              <a:defRPr/>
            </a:pPr>
            <a:endParaRPr lang="pl-PL" sz="1000" dirty="0"/>
          </a:p>
          <a:p>
            <a:pPr>
              <a:defRPr/>
            </a:pPr>
            <a:endParaRPr lang="pl-PL" sz="1000" dirty="0"/>
          </a:p>
          <a:p>
            <a:pPr>
              <a:defRPr/>
            </a:pPr>
            <a:r>
              <a:rPr lang="pl-PL" sz="1000" dirty="0"/>
              <a:t>Wykaz skrótów:	</a:t>
            </a:r>
          </a:p>
          <a:p>
            <a:pPr>
              <a:defRPr/>
            </a:pPr>
            <a:r>
              <a:rPr lang="pl-PL" sz="1000" dirty="0"/>
              <a:t>SRF - Jednolity Fundusz Restrukturyzacji i Uporządkowanej likwidacji Banków</a:t>
            </a:r>
          </a:p>
          <a:p>
            <a:pPr>
              <a:defRPr/>
            </a:pPr>
            <a:r>
              <a:rPr lang="pl-PL" sz="1000" dirty="0"/>
              <a:t>EBC - Europejski Bank Centralny; EFR - Europejski Fundusz Rozwoju;  FRT - Instrument Pomocy dla Uchodźców w Turcji; IF i udziały EFI - Instrumenty Finansowe (kapitałowe i dłużne) dla małych i średnich przedsiębiorstw oraz gwarancje kredytowe na innowacyjne projekty Europejskiego Funduszu Inwestycyjnego</a:t>
            </a:r>
          </a:p>
          <a:p>
            <a:pPr>
              <a:defRPr/>
            </a:pPr>
            <a:r>
              <a:rPr lang="pl-PL" sz="1000" dirty="0"/>
              <a:t>EFZR (G) - Gwarancja Europejskiego Funduszu na rzecz Zrównoważonego Rozwoju;  EFIS - Europejski Fundusz na Rzecz Inwestycji Strategicznych</a:t>
            </a:r>
          </a:p>
          <a:p>
            <a:pPr>
              <a:defRPr/>
            </a:pPr>
            <a:r>
              <a:rPr lang="pl-PL" sz="1000" dirty="0"/>
              <a:t>BOP - pożyczki mające na celu wsparcie bilansu płatniczego; EFSM - Europejski Mechanizm Stabilizacji Finansowej;  ELM - upoważnienie EBI do udzielania pożyczek państwom trzecim;  MFA- pożyczki w ramach makroekonomicznej pomocy finansowej</a:t>
            </a:r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</p:txBody>
      </p:sp>
      <p:sp>
        <p:nvSpPr>
          <p:cNvPr id="26627" name="Symbol zastępczy numeru slajdu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69BA8C1-25C7-4294-84C1-7BB11A5A6036}" type="slidenum">
              <a:rPr lang="pl-PL" altLang="pl-PL" smtClean="0">
                <a:solidFill>
                  <a:srgbClr val="898989"/>
                </a:solidFill>
              </a:rPr>
              <a:pPr/>
              <a:t>2</a:t>
            </a:fld>
            <a:endParaRPr lang="pl-PL" altLang="pl-PL">
              <a:solidFill>
                <a:srgbClr val="898989"/>
              </a:solidFill>
            </a:endParaRPr>
          </a:p>
        </p:txBody>
      </p:sp>
      <p:sp>
        <p:nvSpPr>
          <p:cNvPr id="26628" name="pole tekstowe 8"/>
          <p:cNvSpPr txBox="1">
            <a:spLocks noChangeArrowheads="1"/>
          </p:cNvSpPr>
          <p:nvPr/>
        </p:nvSpPr>
        <p:spPr bwMode="auto">
          <a:xfrm>
            <a:off x="323850" y="115888"/>
            <a:ext cx="7993063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pl-PL" altLang="pl-PL" sz="3000" b="1"/>
              <a:t>Finanse Unii Europejskiej – ujęcie całościowe</a:t>
            </a:r>
          </a:p>
        </p:txBody>
      </p:sp>
      <p:graphicFrame>
        <p:nvGraphicFramePr>
          <p:cNvPr id="26629" name="Obiekt 13"/>
          <p:cNvGraphicFramePr>
            <a:graphicFrameLocks noChangeAspect="1"/>
          </p:cNvGraphicFramePr>
          <p:nvPr/>
        </p:nvGraphicFramePr>
        <p:xfrm>
          <a:off x="-17110" y="646113"/>
          <a:ext cx="9124950" cy="541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2" imgW="7833808" imgH="5364454" progId="Word.Document.12">
                  <p:embed/>
                </p:oleObj>
              </mc:Choice>
              <mc:Fallback>
                <p:oleObj name="Dokument" r:id="rId2" imgW="7833808" imgH="5364454" progId="Word.Document.12">
                  <p:embed/>
                  <p:pic>
                    <p:nvPicPr>
                      <p:cNvPr id="26629" name="Obiek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7110" y="646113"/>
                        <a:ext cx="9124950" cy="541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42187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FCD6ED-D688-4C25-BE1A-C748746FC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565" y="260649"/>
            <a:ext cx="8587409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100" dirty="0">
                <a:cs typeface="Times New Roman" panose="02020603050405020304" pitchFamily="18" charset="0"/>
              </a:rPr>
              <a:t>Pakiet gospodarczy UE w związku z przeciwdziałaniem pandemii covid-19 </a:t>
            </a:r>
            <a:endParaRPr lang="pl-PL" sz="21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FB855C-6A75-4AEC-A5BC-E332EAE56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565" y="980728"/>
            <a:ext cx="8587409" cy="5112568"/>
          </a:xfrm>
        </p:spPr>
        <p:txBody>
          <a:bodyPr>
            <a:normAutofit fontScale="77500" lnSpcReduction="20000"/>
          </a:bodyPr>
          <a:lstStyle/>
          <a:p>
            <a:endParaRPr lang="pl-PL" dirty="0"/>
          </a:p>
          <a:p>
            <a:pPr algn="just"/>
            <a:r>
              <a:rPr lang="pl-PL" dirty="0"/>
              <a:t>pożyczki z Europejskiego Mechanizmu Stabilizacyjnego (ESM) (dla państw strefy euro) - 500 mld euro;</a:t>
            </a:r>
          </a:p>
          <a:p>
            <a:pPr algn="just"/>
            <a:r>
              <a:rPr lang="pl-PL" dirty="0"/>
              <a:t>ogłoszono przez Europejski Bank Centralny program skupu aktywów za 750 mld euro w ramach „przeciwdziałania negatywnemu wpływowi pandemii covid-19 na europejską gospodarkę„ (</a:t>
            </a:r>
            <a:r>
              <a:rPr lang="pl-PL" dirty="0" err="1"/>
              <a:t>Pandemic</a:t>
            </a:r>
            <a:r>
              <a:rPr lang="pl-PL" dirty="0"/>
              <a:t> </a:t>
            </a:r>
            <a:r>
              <a:rPr lang="pl-PL" dirty="0" err="1"/>
              <a:t>Emergency</a:t>
            </a:r>
            <a:r>
              <a:rPr lang="pl-PL" dirty="0"/>
              <a:t> </a:t>
            </a:r>
            <a:r>
              <a:rPr lang="pl-PL" dirty="0" err="1"/>
              <a:t>Purchase</a:t>
            </a:r>
            <a:r>
              <a:rPr lang="pl-PL" dirty="0"/>
              <a:t> Program (PEPP)) – ma być powiększony o 600 mld euro i trwać do czerwca 2021 r.</a:t>
            </a:r>
          </a:p>
          <a:p>
            <a:pPr algn="just"/>
            <a:r>
              <a:rPr lang="pl-PL" dirty="0"/>
              <a:t>na początku kwietnia UE zniosła cła i VAT na sprzęt medyczny i ochronny (m.in. maseczki i odzież dla lekarzy) importowany spoza Unii; </a:t>
            </a:r>
          </a:p>
          <a:p>
            <a:pPr algn="just"/>
            <a:r>
              <a:rPr lang="pl-PL" dirty="0"/>
              <a:t>Komisja zorganizowała wspólne zakupy środków ochrony osobistej, sprzętu medycznego i testów na obecność </a:t>
            </a:r>
            <a:r>
              <a:rPr lang="pl-PL" dirty="0" err="1"/>
              <a:t>koronawirusa</a:t>
            </a:r>
            <a:r>
              <a:rPr lang="pl-PL" dirty="0"/>
              <a:t>;</a:t>
            </a:r>
          </a:p>
          <a:p>
            <a:pPr algn="just"/>
            <a:r>
              <a:rPr lang="pl-PL" u="sng" dirty="0"/>
              <a:t>Komisja zawiesiła także reguły dyscypliny budżetowej członków UE obowiązujące w ramach Paktu Stabilności i Wzrostu (PSW), by pozwolić krajom zmagającym się z kryzysem wywołanym epidemią na zastosowanie wszystkich instrumentów ekonomicznych umożliwiających walkę z gospodarczymi jego skutkami. Oznacza to zgodę na zwiększanie deficytu budżetowego powyżej 3 proc. PKB i długu publicznego powyżej 60 proc</a:t>
            </a:r>
            <a:r>
              <a:rPr lang="pl-PL" dirty="0"/>
              <a:t>.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83537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8B5545-5EDD-4B4F-BE83-889A10651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D7922E4-3F09-4F89-AECA-66706D5D1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sz="3200" dirty="0"/>
          </a:p>
          <a:p>
            <a:pPr marL="0" indent="0" algn="ctr">
              <a:buNone/>
            </a:pPr>
            <a:endParaRPr lang="pl-PL" sz="3200" dirty="0"/>
          </a:p>
          <a:p>
            <a:pPr marL="0" indent="0" algn="ctr">
              <a:buNone/>
            </a:pPr>
            <a:endParaRPr lang="pl-PL" sz="3200" dirty="0"/>
          </a:p>
          <a:p>
            <a:pPr marL="0" indent="0" algn="ctr">
              <a:buNone/>
            </a:pPr>
            <a:r>
              <a:rPr lang="pl-PL" sz="3200" dirty="0"/>
              <a:t>Plan Odbudowy Europy</a:t>
            </a:r>
          </a:p>
        </p:txBody>
      </p:sp>
    </p:spTree>
    <p:extLst>
      <p:ext uri="{BB962C8B-B14F-4D97-AF65-F5344CB8AC3E}">
        <p14:creationId xmlns:p14="http://schemas.microsoft.com/office/powerpoint/2010/main" val="7639408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EE496F-2111-4542-ACE1-D0BAE2EEC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5" y="260649"/>
            <a:ext cx="8927166" cy="432047"/>
          </a:xfrm>
        </p:spPr>
        <p:txBody>
          <a:bodyPr>
            <a:noAutofit/>
          </a:bodyPr>
          <a:lstStyle/>
          <a:p>
            <a:pPr algn="ctr"/>
            <a:r>
              <a:rPr lang="pl-PL" sz="2000" dirty="0"/>
              <a:t>Pakiet gospodarczy UE w związku z przeciwdziałaniem pandemii covid-19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B1AAEA2-418A-4434-95F0-E659AB97F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174" y="908720"/>
            <a:ext cx="8736496" cy="5472608"/>
          </a:xfrm>
        </p:spPr>
        <p:txBody>
          <a:bodyPr>
            <a:normAutofit/>
          </a:bodyPr>
          <a:lstStyle/>
          <a:p>
            <a:pPr algn="just"/>
            <a:r>
              <a:rPr lang="pl-PL" sz="2000" dirty="0"/>
              <a:t>w dniu 26 maja 2020 r. KE zaproponowała kompleksowy plan odbudowy dla Europy zakładający pełne wykorzystanie potencjału budżetu UE; </a:t>
            </a:r>
          </a:p>
          <a:p>
            <a:pPr algn="just"/>
            <a:r>
              <a:rPr lang="pl-PL" sz="2000" dirty="0"/>
              <a:t>w dniu 21 lipca 2020 r. (szczyt Rady Europejskiej 17-21.07.2020 r.) uzgodniono plan odbudowy oraz wieloletnie ramy finansowe na lata 2021–2027;</a:t>
            </a:r>
          </a:p>
          <a:p>
            <a:pPr marL="0" indent="0">
              <a:buNone/>
            </a:pPr>
            <a:r>
              <a:rPr lang="pl-PL" sz="2000" dirty="0"/>
              <a:t> </a:t>
            </a:r>
          </a:p>
        </p:txBody>
      </p:sp>
      <p:sp>
        <p:nvSpPr>
          <p:cNvPr id="4" name="Owal 3">
            <a:extLst>
              <a:ext uri="{FF2B5EF4-FFF2-40B4-BE49-F238E27FC236}">
                <a16:creationId xmlns:a16="http://schemas.microsoft.com/office/drawing/2014/main" id="{4604E039-56FC-46D1-876A-94B4E2C71466}"/>
              </a:ext>
            </a:extLst>
          </p:cNvPr>
          <p:cNvSpPr/>
          <p:nvPr/>
        </p:nvSpPr>
        <p:spPr>
          <a:xfrm>
            <a:off x="735496" y="3429000"/>
            <a:ext cx="3329609" cy="2348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err="1"/>
              <a:t>Next</a:t>
            </a:r>
            <a:r>
              <a:rPr lang="pl-PL" b="1" dirty="0"/>
              <a:t> </a:t>
            </a:r>
            <a:r>
              <a:rPr lang="pl-PL" b="1" dirty="0" err="1"/>
              <a:t>Generation</a:t>
            </a:r>
            <a:r>
              <a:rPr lang="pl-PL" b="1" dirty="0"/>
              <a:t> – 750 mld euro</a:t>
            </a:r>
            <a:r>
              <a:rPr lang="pl-PL" dirty="0"/>
              <a:t>: zaciąganie pożyczek zakończy się najpóźniej 2026 r., spłata w latach 2028-2058</a:t>
            </a:r>
          </a:p>
        </p:txBody>
      </p:sp>
      <p:sp>
        <p:nvSpPr>
          <p:cNvPr id="5" name="Owal 4">
            <a:extLst>
              <a:ext uri="{FF2B5EF4-FFF2-40B4-BE49-F238E27FC236}">
                <a16:creationId xmlns:a16="http://schemas.microsoft.com/office/drawing/2014/main" id="{BAA0DBF0-68C1-4503-A381-0BAEF1889769}"/>
              </a:ext>
            </a:extLst>
          </p:cNvPr>
          <p:cNvSpPr/>
          <p:nvPr/>
        </p:nvSpPr>
        <p:spPr>
          <a:xfrm>
            <a:off x="4691270" y="3717032"/>
            <a:ext cx="3717235" cy="20600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/>
              <a:t>WRF 2021-2027 – 1 100 mld euro</a:t>
            </a:r>
          </a:p>
        </p:txBody>
      </p:sp>
    </p:spTree>
    <p:extLst>
      <p:ext uri="{BB962C8B-B14F-4D97-AF65-F5344CB8AC3E}">
        <p14:creationId xmlns:p14="http://schemas.microsoft.com/office/powerpoint/2010/main" val="10021503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0336C6-C97A-42E4-B209-F619D2CC0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3791" y="1065972"/>
            <a:ext cx="7614668" cy="4572000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</p:txBody>
      </p:sp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A53066E1-C837-4B34-92D3-3C538A0892BB}"/>
              </a:ext>
            </a:extLst>
          </p:cNvPr>
          <p:cNvSpPr/>
          <p:nvPr/>
        </p:nvSpPr>
        <p:spPr>
          <a:xfrm>
            <a:off x="1262269" y="404665"/>
            <a:ext cx="7215809" cy="8103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/>
              <a:t>Plan Odbudowy dla Europy </a:t>
            </a:r>
          </a:p>
          <a:p>
            <a:pPr algn="ctr"/>
            <a:endParaRPr lang="pl-PL" sz="1200" i="1" dirty="0"/>
          </a:p>
          <a:p>
            <a:pPr algn="ctr"/>
            <a:r>
              <a:rPr lang="pl-PL" sz="1200" i="1" dirty="0"/>
              <a:t>Łącznie 1 824,3 mld euro</a:t>
            </a:r>
          </a:p>
        </p:txBody>
      </p:sp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BF8C3037-BEB6-4924-9777-06D072B84058}"/>
              </a:ext>
            </a:extLst>
          </p:cNvPr>
          <p:cNvSpPr/>
          <p:nvPr/>
        </p:nvSpPr>
        <p:spPr>
          <a:xfrm>
            <a:off x="1013792" y="1741833"/>
            <a:ext cx="3139468" cy="19878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/>
              <a:t>Wieloletnie Ramy Finansowe:</a:t>
            </a:r>
          </a:p>
          <a:p>
            <a:pPr marL="214313" indent="-214313" algn="ctr">
              <a:buFontTx/>
              <a:buChar char="-"/>
            </a:pPr>
            <a:r>
              <a:rPr lang="pl-PL" sz="2000" dirty="0"/>
              <a:t>Polityka spójności </a:t>
            </a:r>
          </a:p>
          <a:p>
            <a:pPr marL="214313" indent="-214313" algn="ctr">
              <a:buFontTx/>
              <a:buChar char="-"/>
            </a:pPr>
            <a:r>
              <a:rPr lang="pl-PL" sz="2000" dirty="0"/>
              <a:t>Wspólna Polityka Rolna</a:t>
            </a:r>
          </a:p>
          <a:p>
            <a:pPr marL="214313" indent="-214313" algn="ctr">
              <a:buFontTx/>
              <a:buChar char="-"/>
            </a:pPr>
            <a:endParaRPr lang="pl-PL" sz="2000" dirty="0"/>
          </a:p>
          <a:p>
            <a:pPr algn="ctr"/>
            <a:r>
              <a:rPr lang="pl-PL" sz="1200" i="1" dirty="0"/>
              <a:t>Łącznie 1 074,3 mld euro</a:t>
            </a:r>
          </a:p>
        </p:txBody>
      </p:sp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A0F3A7F6-9D83-4A0F-8624-0FB7F5D0C951}"/>
              </a:ext>
            </a:extLst>
          </p:cNvPr>
          <p:cNvSpPr/>
          <p:nvPr/>
        </p:nvSpPr>
        <p:spPr>
          <a:xfrm>
            <a:off x="4313584" y="1771650"/>
            <a:ext cx="4314875" cy="11032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 err="1"/>
              <a:t>Next</a:t>
            </a:r>
            <a:r>
              <a:rPr lang="pl-PL" sz="2000" dirty="0"/>
              <a:t> </a:t>
            </a:r>
            <a:r>
              <a:rPr lang="pl-PL" sz="2000" dirty="0" err="1"/>
              <a:t>Generation</a:t>
            </a:r>
            <a:r>
              <a:rPr lang="pl-PL" sz="2000" dirty="0"/>
              <a:t> EU: trzy filary</a:t>
            </a:r>
          </a:p>
          <a:p>
            <a:pPr algn="ctr"/>
            <a:r>
              <a:rPr lang="pl-PL" sz="1350" dirty="0"/>
              <a:t> </a:t>
            </a:r>
          </a:p>
          <a:p>
            <a:pPr algn="ctr"/>
            <a:r>
              <a:rPr lang="pl-PL" sz="1200" i="1" dirty="0"/>
              <a:t>Łącznie 750 mld euro</a:t>
            </a:r>
          </a:p>
        </p:txBody>
      </p:sp>
      <p:sp>
        <p:nvSpPr>
          <p:cNvPr id="9" name="Prostokąt: zaokrąglone rogi 8">
            <a:extLst>
              <a:ext uri="{FF2B5EF4-FFF2-40B4-BE49-F238E27FC236}">
                <a16:creationId xmlns:a16="http://schemas.microsoft.com/office/drawing/2014/main" id="{0225B02C-A236-4E52-9961-8E331073062A}"/>
              </a:ext>
            </a:extLst>
          </p:cNvPr>
          <p:cNvSpPr/>
          <p:nvPr/>
        </p:nvSpPr>
        <p:spPr>
          <a:xfrm>
            <a:off x="1013792" y="3848927"/>
            <a:ext cx="3667539" cy="2604407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Instrument na Rzecz Odbudowy i Zwiększania Odporności – 672 mln euro</a:t>
            </a:r>
          </a:p>
          <a:p>
            <a:pPr algn="ctr"/>
            <a:r>
              <a:rPr lang="pl-PL" sz="1600" dirty="0">
                <a:solidFill>
                  <a:schemeClr val="bg1"/>
                </a:solidFill>
              </a:rPr>
              <a:t>REACT EU – 47,5 mld euro</a:t>
            </a:r>
          </a:p>
          <a:p>
            <a:pPr algn="ctr"/>
            <a:r>
              <a:rPr lang="pl-PL" sz="1600" dirty="0">
                <a:solidFill>
                  <a:schemeClr val="bg1"/>
                </a:solidFill>
              </a:rPr>
              <a:t>Rozwój Obszarów Wiejskich – 7,5 mld euro</a:t>
            </a:r>
          </a:p>
          <a:p>
            <a:pPr algn="ctr"/>
            <a:r>
              <a:rPr lang="pl-PL" sz="1600" dirty="0">
                <a:solidFill>
                  <a:schemeClr val="bg1"/>
                </a:solidFill>
              </a:rPr>
              <a:t>Fundusz na Rzecz Sprawiedliwej transformacji- 10 mld euro</a:t>
            </a:r>
          </a:p>
          <a:p>
            <a:pPr algn="ctr"/>
            <a:endParaRPr lang="pl-PL" sz="1350" dirty="0">
              <a:solidFill>
                <a:schemeClr val="bg1"/>
              </a:solidFill>
            </a:endParaRPr>
          </a:p>
          <a:p>
            <a:pPr algn="ctr"/>
            <a:r>
              <a:rPr lang="pl-PL" sz="1200" i="1" dirty="0">
                <a:solidFill>
                  <a:schemeClr val="bg1"/>
                </a:solidFill>
              </a:rPr>
              <a:t>Łącznie 737,5 mld euro</a:t>
            </a:r>
          </a:p>
        </p:txBody>
      </p:sp>
      <p:sp>
        <p:nvSpPr>
          <p:cNvPr id="10" name="Prostokąt: zaokrąglone rogi 9">
            <a:extLst>
              <a:ext uri="{FF2B5EF4-FFF2-40B4-BE49-F238E27FC236}">
                <a16:creationId xmlns:a16="http://schemas.microsoft.com/office/drawing/2014/main" id="{A604AF9A-EB91-4ADB-97DD-995F4036BE40}"/>
              </a:ext>
            </a:extLst>
          </p:cNvPr>
          <p:cNvSpPr/>
          <p:nvPr/>
        </p:nvSpPr>
        <p:spPr>
          <a:xfrm>
            <a:off x="4727398" y="3834021"/>
            <a:ext cx="1889729" cy="11926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/>
              <a:t>Invest EU</a:t>
            </a:r>
            <a:r>
              <a:rPr lang="pl-PL" sz="1350" dirty="0"/>
              <a:t> – 5,6 mld euro</a:t>
            </a:r>
          </a:p>
        </p:txBody>
      </p:sp>
      <p:sp>
        <p:nvSpPr>
          <p:cNvPr id="11" name="Prostokąt: zaokrąglone rogi 10">
            <a:extLst>
              <a:ext uri="{FF2B5EF4-FFF2-40B4-BE49-F238E27FC236}">
                <a16:creationId xmlns:a16="http://schemas.microsoft.com/office/drawing/2014/main" id="{FDDF3114-44E0-4E70-83A8-5C8B0A040FF4}"/>
              </a:ext>
            </a:extLst>
          </p:cNvPr>
          <p:cNvSpPr/>
          <p:nvPr/>
        </p:nvSpPr>
        <p:spPr>
          <a:xfrm>
            <a:off x="6738731" y="3848928"/>
            <a:ext cx="1889728" cy="17890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 err="1"/>
              <a:t>RescEU</a:t>
            </a:r>
            <a:r>
              <a:rPr lang="pl-PL" sz="1350" dirty="0"/>
              <a:t> – 1,9 mld euro</a:t>
            </a:r>
          </a:p>
          <a:p>
            <a:pPr algn="ctr"/>
            <a:endParaRPr lang="pl-PL" sz="1600" dirty="0"/>
          </a:p>
          <a:p>
            <a:pPr algn="ctr"/>
            <a:r>
              <a:rPr lang="pl-PL" sz="1600" dirty="0"/>
              <a:t>Horyzont Europa </a:t>
            </a:r>
            <a:r>
              <a:rPr lang="pl-PL" sz="1350" dirty="0"/>
              <a:t>– 5 mld euro</a:t>
            </a:r>
          </a:p>
        </p:txBody>
      </p:sp>
      <p:cxnSp>
        <p:nvCxnSpPr>
          <p:cNvPr id="13" name="Łącznik prosty ze strzałką 12">
            <a:extLst>
              <a:ext uri="{FF2B5EF4-FFF2-40B4-BE49-F238E27FC236}">
                <a16:creationId xmlns:a16="http://schemas.microsoft.com/office/drawing/2014/main" id="{0DB8439C-8CE7-4ED0-A4D5-1701B74A3105}"/>
              </a:ext>
            </a:extLst>
          </p:cNvPr>
          <p:cNvCxnSpPr>
            <a:cxnSpLocks/>
          </p:cNvCxnSpPr>
          <p:nvPr/>
        </p:nvCxnSpPr>
        <p:spPr>
          <a:xfrm flipH="1">
            <a:off x="4313583" y="2979255"/>
            <a:ext cx="586409" cy="7504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ze strzałką 15">
            <a:extLst>
              <a:ext uri="{FF2B5EF4-FFF2-40B4-BE49-F238E27FC236}">
                <a16:creationId xmlns:a16="http://schemas.microsoft.com/office/drawing/2014/main" id="{FFF5CA68-97BC-4D7D-AF37-282E713CFC1A}"/>
              </a:ext>
            </a:extLst>
          </p:cNvPr>
          <p:cNvCxnSpPr/>
          <p:nvPr/>
        </p:nvCxnSpPr>
        <p:spPr>
          <a:xfrm>
            <a:off x="5794514" y="2979254"/>
            <a:ext cx="0" cy="685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prosty ze strzałką 17">
            <a:extLst>
              <a:ext uri="{FF2B5EF4-FFF2-40B4-BE49-F238E27FC236}">
                <a16:creationId xmlns:a16="http://schemas.microsoft.com/office/drawing/2014/main" id="{08BF1B0D-87AE-441A-BFCA-BB89D62B38BB}"/>
              </a:ext>
            </a:extLst>
          </p:cNvPr>
          <p:cNvCxnSpPr>
            <a:cxnSpLocks/>
          </p:cNvCxnSpPr>
          <p:nvPr/>
        </p:nvCxnSpPr>
        <p:spPr>
          <a:xfrm>
            <a:off x="7494104" y="2979254"/>
            <a:ext cx="0" cy="685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Łącznik prosty ze strzałką 19">
            <a:extLst>
              <a:ext uri="{FF2B5EF4-FFF2-40B4-BE49-F238E27FC236}">
                <a16:creationId xmlns:a16="http://schemas.microsoft.com/office/drawing/2014/main" id="{2E5F8458-BDE6-4BD2-8366-DD101FAB35B7}"/>
              </a:ext>
            </a:extLst>
          </p:cNvPr>
          <p:cNvCxnSpPr>
            <a:cxnSpLocks/>
          </p:cNvCxnSpPr>
          <p:nvPr/>
        </p:nvCxnSpPr>
        <p:spPr>
          <a:xfrm flipH="1">
            <a:off x="3909731" y="1334328"/>
            <a:ext cx="243530" cy="2882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ze strzałką 21">
            <a:extLst>
              <a:ext uri="{FF2B5EF4-FFF2-40B4-BE49-F238E27FC236}">
                <a16:creationId xmlns:a16="http://schemas.microsoft.com/office/drawing/2014/main" id="{ED784D55-242C-46D2-8D9E-A3C7C155EB7D}"/>
              </a:ext>
            </a:extLst>
          </p:cNvPr>
          <p:cNvCxnSpPr>
            <a:cxnSpLocks/>
          </p:cNvCxnSpPr>
          <p:nvPr/>
        </p:nvCxnSpPr>
        <p:spPr>
          <a:xfrm>
            <a:off x="6084168" y="1364146"/>
            <a:ext cx="153345" cy="2584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89224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75AC34-BDF8-4DE8-824A-7519AB24F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60648"/>
            <a:ext cx="8773211" cy="724186"/>
          </a:xfrm>
        </p:spPr>
        <p:txBody>
          <a:bodyPr>
            <a:normAutofit fontScale="90000"/>
          </a:bodyPr>
          <a:lstStyle/>
          <a:p>
            <a:pPr algn="ctr">
              <a:lnSpc>
                <a:spcPts val="2500"/>
              </a:lnSpc>
            </a:pPr>
            <a:br>
              <a:rPr lang="pl-PL" sz="1800" dirty="0"/>
            </a:br>
            <a:br>
              <a:rPr lang="pl-PL" sz="1800" dirty="0"/>
            </a:br>
            <a:r>
              <a:rPr lang="pl-PL" sz="1800" dirty="0"/>
              <a:t>Instrument na Rzecz Odbudowy i Zwiększania Odporności - 672, 5 mld euro – wdrażanie na podstawie Krajowych Planów Odbudowy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0C49B4-B000-41CD-BD7E-83D9D176A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2088" y="1592746"/>
            <a:ext cx="7336372" cy="3985592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							</a:t>
            </a:r>
          </a:p>
        </p:txBody>
      </p:sp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CBD962CC-A4EF-4428-9F49-8073920E1789}"/>
              </a:ext>
            </a:extLst>
          </p:cNvPr>
          <p:cNvSpPr/>
          <p:nvPr/>
        </p:nvSpPr>
        <p:spPr>
          <a:xfrm>
            <a:off x="924339" y="1606488"/>
            <a:ext cx="4532243" cy="5983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Dotacje</a:t>
            </a:r>
            <a:r>
              <a:rPr lang="pl-PL" sz="1350" dirty="0"/>
              <a:t> – 312,5 mld euro </a:t>
            </a:r>
          </a:p>
        </p:txBody>
      </p:sp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30CB084E-86B4-42FE-847F-20EA38B2F332}"/>
              </a:ext>
            </a:extLst>
          </p:cNvPr>
          <p:cNvSpPr/>
          <p:nvPr/>
        </p:nvSpPr>
        <p:spPr>
          <a:xfrm>
            <a:off x="5715000" y="1606488"/>
            <a:ext cx="2594113" cy="5983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/>
              <a:t>Pożyczki</a:t>
            </a:r>
            <a:r>
              <a:rPr lang="pl-PL" sz="1350" dirty="0"/>
              <a:t> – 360 mld euro</a:t>
            </a: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7564327B-CF0E-41E4-BA13-56857995F254}"/>
              </a:ext>
            </a:extLst>
          </p:cNvPr>
          <p:cNvSpPr/>
          <p:nvPr/>
        </p:nvSpPr>
        <p:spPr>
          <a:xfrm>
            <a:off x="924340" y="2953621"/>
            <a:ext cx="2206487" cy="19687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350" dirty="0"/>
              <a:t>70% środków w oparciu o wskaźniki makroekonomiczne  2015 -2019 r.</a:t>
            </a:r>
          </a:p>
          <a:p>
            <a:pPr algn="ctr"/>
            <a:endParaRPr lang="pl-PL" sz="1350" dirty="0"/>
          </a:p>
          <a:p>
            <a:pPr algn="ctr"/>
            <a:r>
              <a:rPr lang="pl-PL" sz="1350" dirty="0"/>
              <a:t>ok. 20,3 mld dla Polski</a:t>
            </a:r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5A624B98-76EB-4178-AA0B-3EB6E5533F7D}"/>
              </a:ext>
            </a:extLst>
          </p:cNvPr>
          <p:cNvSpPr/>
          <p:nvPr/>
        </p:nvSpPr>
        <p:spPr>
          <a:xfrm>
            <a:off x="3250096" y="2953621"/>
            <a:ext cx="2206487" cy="19687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350" dirty="0"/>
              <a:t>30% w oparciu o wskaźniki makroekonomiczne lat 2020-2021</a:t>
            </a:r>
          </a:p>
          <a:p>
            <a:pPr algn="ctr"/>
            <a:endParaRPr lang="pl-PL" sz="1350" dirty="0"/>
          </a:p>
          <a:p>
            <a:pPr algn="ctr"/>
            <a:r>
              <a:rPr lang="pl-PL" sz="1350" dirty="0"/>
              <a:t>ok. 3,6 mld dla Polski</a:t>
            </a:r>
          </a:p>
        </p:txBody>
      </p:sp>
      <p:cxnSp>
        <p:nvCxnSpPr>
          <p:cNvPr id="14" name="Łącznik prosty ze strzałką 13">
            <a:extLst>
              <a:ext uri="{FF2B5EF4-FFF2-40B4-BE49-F238E27FC236}">
                <a16:creationId xmlns:a16="http://schemas.microsoft.com/office/drawing/2014/main" id="{1CACE2E1-891C-43DD-A9F2-6EFCB66D2264}"/>
              </a:ext>
            </a:extLst>
          </p:cNvPr>
          <p:cNvCxnSpPr>
            <a:cxnSpLocks/>
          </p:cNvCxnSpPr>
          <p:nvPr/>
        </p:nvCxnSpPr>
        <p:spPr>
          <a:xfrm flipH="1">
            <a:off x="2112142" y="2564675"/>
            <a:ext cx="149087" cy="245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ze strzałką 15">
            <a:extLst>
              <a:ext uri="{FF2B5EF4-FFF2-40B4-BE49-F238E27FC236}">
                <a16:creationId xmlns:a16="http://schemas.microsoft.com/office/drawing/2014/main" id="{E1A8C594-B3E4-4FCE-893D-93703CB293B3}"/>
              </a:ext>
            </a:extLst>
          </p:cNvPr>
          <p:cNvCxnSpPr>
            <a:cxnSpLocks/>
          </p:cNvCxnSpPr>
          <p:nvPr/>
        </p:nvCxnSpPr>
        <p:spPr>
          <a:xfrm>
            <a:off x="3851920" y="2578417"/>
            <a:ext cx="188843" cy="245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Łącznik prosty ze strzałką 28">
            <a:extLst>
              <a:ext uri="{FF2B5EF4-FFF2-40B4-BE49-F238E27FC236}">
                <a16:creationId xmlns:a16="http://schemas.microsoft.com/office/drawing/2014/main" id="{6ACF4665-CD9D-4CED-9553-0B7C7E98E1A5}"/>
              </a:ext>
            </a:extLst>
          </p:cNvPr>
          <p:cNvCxnSpPr/>
          <p:nvPr/>
        </p:nvCxnSpPr>
        <p:spPr>
          <a:xfrm>
            <a:off x="6948264" y="2506358"/>
            <a:ext cx="0" cy="4472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Prostokąt 29">
            <a:extLst>
              <a:ext uri="{FF2B5EF4-FFF2-40B4-BE49-F238E27FC236}">
                <a16:creationId xmlns:a16="http://schemas.microsoft.com/office/drawing/2014/main" id="{5BA96901-FF33-46F9-B189-D3C7BFA7252D}"/>
              </a:ext>
            </a:extLst>
          </p:cNvPr>
          <p:cNvSpPr/>
          <p:nvPr/>
        </p:nvSpPr>
        <p:spPr>
          <a:xfrm>
            <a:off x="5715000" y="3082830"/>
            <a:ext cx="2683565" cy="901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350" dirty="0"/>
              <a:t>Dla Polski ok. 34,2 mld euro</a:t>
            </a:r>
          </a:p>
        </p:txBody>
      </p:sp>
      <p:sp>
        <p:nvSpPr>
          <p:cNvPr id="31" name="Prostokąt 30">
            <a:extLst>
              <a:ext uri="{FF2B5EF4-FFF2-40B4-BE49-F238E27FC236}">
                <a16:creationId xmlns:a16="http://schemas.microsoft.com/office/drawing/2014/main" id="{74185680-0DCB-4063-9316-4E878AAC9047}"/>
              </a:ext>
            </a:extLst>
          </p:cNvPr>
          <p:cNvSpPr/>
          <p:nvPr/>
        </p:nvSpPr>
        <p:spPr>
          <a:xfrm>
            <a:off x="924339" y="5190712"/>
            <a:ext cx="4532244" cy="54665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350" dirty="0"/>
              <a:t>Zaangażowanie do końca 2023 r.</a:t>
            </a:r>
          </a:p>
        </p:txBody>
      </p:sp>
      <p:sp>
        <p:nvSpPr>
          <p:cNvPr id="32" name="Prostokąt 31">
            <a:extLst>
              <a:ext uri="{FF2B5EF4-FFF2-40B4-BE49-F238E27FC236}">
                <a16:creationId xmlns:a16="http://schemas.microsoft.com/office/drawing/2014/main" id="{B0D600EE-9821-4AFE-A6AC-72A3B15F1998}"/>
              </a:ext>
            </a:extLst>
          </p:cNvPr>
          <p:cNvSpPr/>
          <p:nvPr/>
        </p:nvSpPr>
        <p:spPr>
          <a:xfrm>
            <a:off x="5715001" y="4733512"/>
            <a:ext cx="2683565" cy="96409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350" dirty="0"/>
              <a:t>Zaangażowanie do końca 2026 r.</a:t>
            </a:r>
          </a:p>
        </p:txBody>
      </p:sp>
    </p:spTree>
    <p:extLst>
      <p:ext uri="{BB962C8B-B14F-4D97-AF65-F5344CB8AC3E}">
        <p14:creationId xmlns:p14="http://schemas.microsoft.com/office/powerpoint/2010/main" val="8382006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8708C28-E496-46D0-932B-65C036A6A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3" y="260649"/>
            <a:ext cx="8825342" cy="939500"/>
          </a:xfrm>
        </p:spPr>
        <p:txBody>
          <a:bodyPr>
            <a:noAutofit/>
          </a:bodyPr>
          <a:lstStyle/>
          <a:p>
            <a:pPr algn="ctr">
              <a:lnSpc>
                <a:spcPts val="2500"/>
              </a:lnSpc>
            </a:pPr>
            <a:r>
              <a:rPr lang="pl-PL" sz="1800" dirty="0"/>
              <a:t>Wybrane różnice w realizacji Instrumentu na Rzecz Odbudowy i Zwiększania Odporności a Umową Partnerstwa </a:t>
            </a:r>
            <a:br>
              <a:rPr lang="pl-PL" sz="1800" dirty="0"/>
            </a:br>
            <a:r>
              <a:rPr lang="pl-PL" sz="1800" dirty="0"/>
              <a:t>(realizacja WRF)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DD10E14-7113-4B78-85E5-9E1C02069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2088" y="2049946"/>
            <a:ext cx="7504043" cy="3607904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4" name="Obiekt 3">
            <a:extLst>
              <a:ext uri="{FF2B5EF4-FFF2-40B4-BE49-F238E27FC236}">
                <a16:creationId xmlns:a16="http://schemas.microsoft.com/office/drawing/2014/main" id="{33155C65-D236-45FE-806B-FEE9E7C4ED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9608787"/>
              </p:ext>
            </p:extLst>
          </p:nvPr>
        </p:nvGraphicFramePr>
        <p:xfrm>
          <a:off x="467545" y="1309480"/>
          <a:ext cx="8328586" cy="43483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6162519" imgH="2143012" progId="Excel.Sheet.12">
                  <p:embed/>
                </p:oleObj>
              </mc:Choice>
              <mc:Fallback>
                <p:oleObj name="Worksheet" r:id="rId2" imgW="6162519" imgH="2143012" progId="Excel.Sheet.12">
                  <p:embed/>
                  <p:pic>
                    <p:nvPicPr>
                      <p:cNvPr id="4" name="Obiekt 3">
                        <a:extLst>
                          <a:ext uri="{FF2B5EF4-FFF2-40B4-BE49-F238E27FC236}">
                            <a16:creationId xmlns:a16="http://schemas.microsoft.com/office/drawing/2014/main" id="{33155C65-D236-45FE-806B-FEE9E7C4EDF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67545" y="1309480"/>
                        <a:ext cx="8328586" cy="43483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pole tekstowe 6">
            <a:extLst>
              <a:ext uri="{FF2B5EF4-FFF2-40B4-BE49-F238E27FC236}">
                <a16:creationId xmlns:a16="http://schemas.microsoft.com/office/drawing/2014/main" id="{79F88E95-8ADA-4436-AB90-DD7EB48B9255}"/>
              </a:ext>
            </a:extLst>
          </p:cNvPr>
          <p:cNvSpPr txBox="1"/>
          <p:nvPr/>
        </p:nvSpPr>
        <p:spPr>
          <a:xfrm>
            <a:off x="1291829" y="5767181"/>
            <a:ext cx="7504302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25" dirty="0"/>
              <a:t>Źródło: na podstawie materiałów Ministerstwa Funduszy i Polityki Regionalnej</a:t>
            </a:r>
          </a:p>
        </p:txBody>
      </p:sp>
    </p:spTree>
    <p:extLst>
      <p:ext uri="{BB962C8B-B14F-4D97-AF65-F5344CB8AC3E}">
        <p14:creationId xmlns:p14="http://schemas.microsoft.com/office/powerpoint/2010/main" val="23549911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E63743-94EB-4396-AF79-6F50061B7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algn="just"/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Konkluzje Rady z 21 lipca 2020 r. </a:t>
            </a:r>
            <a:r>
              <a:rPr lang="pl-PL" dirty="0"/>
              <a:t>– środki na realizację Planu Odbudowy Europy powiązanie z poszanowaniem przez państwa członkowskie praworządności:</a:t>
            </a:r>
          </a:p>
          <a:p>
            <a:pPr marL="0" indent="0" algn="just">
              <a:buNone/>
            </a:pPr>
            <a:endParaRPr lang="pl-PL" i="1" dirty="0"/>
          </a:p>
          <a:p>
            <a:pPr marL="0" indent="0" algn="just">
              <a:buNone/>
            </a:pPr>
            <a:r>
              <a:rPr lang="pl-PL" i="1" dirty="0"/>
              <a:t>„23. Na tej podstawie zostanie wprowadzony system warunkowości w celu ochrony budżetu i instrumentu </a:t>
            </a:r>
            <a:r>
              <a:rPr lang="pl-PL" i="1" dirty="0" err="1"/>
              <a:t>Next</a:t>
            </a:r>
            <a:r>
              <a:rPr lang="pl-PL" i="1" dirty="0"/>
              <a:t> </a:t>
            </a:r>
            <a:r>
              <a:rPr lang="pl-PL" i="1" dirty="0" err="1"/>
              <a:t>Generation</a:t>
            </a:r>
            <a:r>
              <a:rPr lang="pl-PL" i="1" dirty="0"/>
              <a:t> EU. W tym kontekście Komisja zaproponuje środki w przypadku naruszeń przyjmowane przez Radę większością kwalifikowaną.</a:t>
            </a:r>
          </a:p>
          <a:p>
            <a:pPr marL="0" indent="0" algn="just">
              <a:buNone/>
            </a:pPr>
            <a:r>
              <a:rPr lang="pl-PL" i="1" dirty="0"/>
              <a:t>Rada Europejska szybko powróci do tej kwestii.”</a:t>
            </a:r>
          </a:p>
        </p:txBody>
      </p:sp>
    </p:spTree>
    <p:extLst>
      <p:ext uri="{BB962C8B-B14F-4D97-AF65-F5344CB8AC3E}">
        <p14:creationId xmlns:p14="http://schemas.microsoft.com/office/powerpoint/2010/main" val="31260772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70B2D1-DC93-460F-B293-E8D14730E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Konkluzje Rady Europejskiej z 10-11 grudnia 2020 r.</a:t>
            </a:r>
          </a:p>
          <a:p>
            <a:endParaRPr lang="pl-PL" dirty="0"/>
          </a:p>
          <a:p>
            <a:pPr algn="just"/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Rozporządzenie PE i Rady w sprawie ogólnego systemu warunkowości służącego ochronie budżetu Unii z 16 grudnia 2020 r.</a:t>
            </a:r>
          </a:p>
          <a:p>
            <a:pPr algn="just"/>
            <a:endParaRPr lang="pl-P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pl-PL" dirty="0"/>
              <a:t>- budżet musi być chroniony przed wszelkiego rodzaju</a:t>
            </a:r>
          </a:p>
          <a:p>
            <a:pPr marL="0" indent="0" algn="just">
              <a:buNone/>
            </a:pPr>
            <a:r>
              <a:rPr lang="pl-PL" dirty="0"/>
              <a:t>nadużyciami finansowymi, korupcją i konfliktami interesów,</a:t>
            </a:r>
          </a:p>
          <a:p>
            <a:pPr marL="0" indent="0" algn="just">
              <a:buNone/>
            </a:pPr>
            <a:r>
              <a:rPr lang="pl-PL" dirty="0"/>
              <a:t>-  konieczne jest ustalenie związku przyczynowego</a:t>
            </a:r>
          </a:p>
          <a:p>
            <a:pPr marL="0" indent="0" algn="just">
              <a:buNone/>
            </a:pPr>
            <a:r>
              <a:rPr lang="pl-PL" dirty="0"/>
              <a:t>między takim naruszeniem a negatywnymi skutkami dla interesów finansowych UE,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409169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6A919B-BB98-49AB-BAB9-82514B9B7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DECYZJA RADY (UE, </a:t>
            </a:r>
            <a:r>
              <a:rPr lang="pl-P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Euratom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2020/2053 z dnia 14 grudnia 2020 r. w sprawie systemu zasobów własnych Unii Europejskiej oraz uchylająca decyzję 2014/335/UE, </a:t>
            </a:r>
            <a:r>
              <a:rPr lang="pl-P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Euratom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dirty="0"/>
              <a:t>– </a:t>
            </a:r>
            <a:r>
              <a:rPr lang="pl-PL" u="sng" dirty="0"/>
              <a:t>podlega ratyfikacji przez wszystkie państwa członkowskie!!!</a:t>
            </a:r>
          </a:p>
          <a:p>
            <a:pPr algn="just"/>
            <a:endParaRPr lang="pl-PL" u="sng" dirty="0"/>
          </a:p>
          <a:p>
            <a:pPr marL="0" indent="0" algn="just">
              <a:buNone/>
            </a:pPr>
            <a:r>
              <a:rPr lang="pl-PL" dirty="0"/>
              <a:t>Nowe źródło finansowania - oparte na krajowych wkładach obliczonych na podstawie odpadów opakowaniowych z tworzyw sztucznych niepoddawanych recyklingowi.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Komisja przedstawi w pierwszym półroczu 2021 r. wniosek w sprawie mechanizmu dostosowywania cen na granicach z uwzględnieniem emisji CO2 oraz wniosek w sprawie opłaty cyfrowej w celu ich wprowadzenia najpóźniej do dnia 1 stycznia 2023 r.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W czasie trwania wieloletnich ram finansowych na okres 2021–2027 („WRF 2021–2027”) Unia będzie pracować nad wprowadzeniem innych zasobów własnych, które mogą obejmować podatek od transakcji finansowych. </a:t>
            </a:r>
          </a:p>
        </p:txBody>
      </p:sp>
    </p:spTree>
    <p:extLst>
      <p:ext uri="{BB962C8B-B14F-4D97-AF65-F5344CB8AC3E}">
        <p14:creationId xmlns:p14="http://schemas.microsoft.com/office/powerpoint/2010/main" val="40155532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841AFC-2537-4B0F-83B0-9011197B1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448281"/>
          </a:xfrm>
        </p:spPr>
        <p:txBody>
          <a:bodyPr>
            <a:normAutofit fontScale="90000"/>
          </a:bodyPr>
          <a:lstStyle/>
          <a:p>
            <a:r>
              <a:rPr lang="pl-PL" dirty="0"/>
              <a:t>przydatne linki: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AAA1C8-5D3C-4E53-8718-D9A657D078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31" y="1340768"/>
            <a:ext cx="7773339" cy="4450433"/>
          </a:xfrm>
        </p:spPr>
        <p:txBody>
          <a:bodyPr>
            <a:normAutofit fontScale="92500"/>
          </a:bodyPr>
          <a:lstStyle/>
          <a:p>
            <a:r>
              <a:rPr lang="pl-PL" dirty="0"/>
              <a:t>Unia Rynków Kapitałowych: </a:t>
            </a:r>
            <a:r>
              <a:rPr lang="pl-PL" dirty="0">
                <a:hlinkClick r:id="rId2"/>
              </a:rPr>
              <a:t>https://ec.europa.eu/info/business-economy-euro/growth-and-investment/capital-markets-union_en</a:t>
            </a:r>
            <a:endParaRPr lang="pl-PL" dirty="0"/>
          </a:p>
          <a:p>
            <a:r>
              <a:rPr lang="pl-PL" dirty="0"/>
              <a:t>Unia bankowa: </a:t>
            </a:r>
            <a:r>
              <a:rPr lang="pl-PL" dirty="0">
                <a:hlinkClick r:id="rId3"/>
              </a:rPr>
              <a:t>https://www.bankingsupervision.europa.eu/about/bankingunion/html/index.en.html</a:t>
            </a:r>
            <a:endParaRPr lang="pl-PL" dirty="0"/>
          </a:p>
          <a:p>
            <a:r>
              <a:rPr lang="pl-PL" dirty="0"/>
              <a:t>EBC: </a:t>
            </a:r>
            <a:r>
              <a:rPr lang="pl-PL" dirty="0">
                <a:hlinkClick r:id="rId4"/>
              </a:rPr>
              <a:t>https://www.ecb.europa.eu/pub/html/index.en.html</a:t>
            </a:r>
            <a:r>
              <a:rPr lang="pl-PL" dirty="0"/>
              <a:t> </a:t>
            </a:r>
          </a:p>
          <a:p>
            <a:r>
              <a:rPr lang="pl-PL" dirty="0"/>
              <a:t>Europejski Mechanizm Stabilności: </a:t>
            </a:r>
            <a:r>
              <a:rPr lang="pl-PL" dirty="0">
                <a:hlinkClick r:id="rId5"/>
              </a:rPr>
              <a:t>https://www.esm.europa.eu/</a:t>
            </a:r>
            <a:endParaRPr lang="pl-PL" dirty="0"/>
          </a:p>
          <a:p>
            <a:r>
              <a:rPr lang="pl-PL" dirty="0"/>
              <a:t>EIB: </a:t>
            </a:r>
            <a:r>
              <a:rPr lang="pl-PL" dirty="0">
                <a:hlinkClick r:id="rId6"/>
              </a:rPr>
              <a:t>https://www.eib.org/en/index.htm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84225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24936" cy="504056"/>
          </a:xfrm>
        </p:spPr>
        <p:txBody>
          <a:bodyPr/>
          <a:lstStyle/>
          <a:p>
            <a:r>
              <a:rPr lang="pl-PL" sz="3000" dirty="0"/>
              <a:t>Finanse Wspólnot Europejskich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Obszary przeplatające się wzajemnie we </a:t>
            </a:r>
            <a:r>
              <a:rPr lang="pl-PL" dirty="0" err="1"/>
              <a:t>WE</a:t>
            </a:r>
            <a:r>
              <a:rPr lang="pl-PL" dirty="0"/>
              <a:t>:</a:t>
            </a:r>
          </a:p>
          <a:p>
            <a:pPr algn="just">
              <a:buFontTx/>
              <a:buChar char="-"/>
            </a:pPr>
            <a:r>
              <a:rPr lang="pl-PL" dirty="0"/>
              <a:t>zasady finansowania działalności Wspólnot Europejskich (WE), </a:t>
            </a:r>
            <a:r>
              <a:rPr lang="pl-PL" u="sng" dirty="0"/>
              <a:t>jako organizacji międzynarodowej</a:t>
            </a:r>
            <a:r>
              <a:rPr lang="pl-PL" dirty="0"/>
              <a:t>,</a:t>
            </a:r>
          </a:p>
          <a:p>
            <a:pPr algn="just">
              <a:buFontTx/>
              <a:buChar char="-"/>
            </a:pPr>
            <a:r>
              <a:rPr lang="pl-PL" dirty="0"/>
              <a:t>problematyka związana z wprowadzeniem wspólnej waluty i </a:t>
            </a:r>
            <a:r>
              <a:rPr lang="pl-PL" u="sng" dirty="0"/>
              <a:t>zasad towarzyszących tworzeniu unii walutowej</a:t>
            </a:r>
            <a:r>
              <a:rPr lang="pl-PL" dirty="0"/>
              <a:t>,</a:t>
            </a:r>
          </a:p>
          <a:p>
            <a:pPr algn="just">
              <a:buFontTx/>
              <a:buChar char="-"/>
            </a:pPr>
            <a:r>
              <a:rPr lang="pl-PL" dirty="0"/>
              <a:t>problematyka związana z transferami międzynarodowymi środków finansowych Wspólnot w ramach </a:t>
            </a:r>
            <a:r>
              <a:rPr lang="pl-PL" u="sng" dirty="0"/>
              <a:t>polityki pomocowej oraz inwestycji zagranicznych</a:t>
            </a:r>
            <a:r>
              <a:rPr lang="pl-PL" dirty="0"/>
              <a:t>,</a:t>
            </a:r>
          </a:p>
          <a:p>
            <a:pPr algn="just">
              <a:buFontTx/>
              <a:buChar char="-"/>
            </a:pPr>
            <a:r>
              <a:rPr lang="pl-PL" dirty="0"/>
              <a:t>związek między rozwiązaniami zastosowanymi w budżecie wspólnotowym a możliwością integracji politycznej Wspólnot.</a:t>
            </a:r>
          </a:p>
          <a:p>
            <a:pPr algn="just"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803464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B0F6C29-3A8C-0348-C93D-DD8155F62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/>
              <a:t>Dziękuję za uwagę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9E86D2C2-5D0D-F76D-BCC7-3F6C38A145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5661248"/>
            <a:ext cx="2267909" cy="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586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pl-PL" sz="3000" dirty="0"/>
              <a:t>Początki systemu budżetowego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l-PL" dirty="0"/>
              <a:t>Początkiem procesu integracyjnego w Europie było utworzenie 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Europejskiej Wspólnoty Węgla i Stali </a:t>
            </a:r>
            <a:r>
              <a:rPr lang="pl-PL" dirty="0"/>
              <a:t>(</a:t>
            </a:r>
            <a:r>
              <a:rPr lang="pl-PL" dirty="0" err="1"/>
              <a:t>EWWiS</a:t>
            </a:r>
            <a:r>
              <a:rPr lang="pl-PL" dirty="0"/>
              <a:t>), 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Europejskiej Wspólnoty Gospodarczej </a:t>
            </a:r>
            <a:r>
              <a:rPr lang="pl-PL" dirty="0"/>
              <a:t>(EWG) i 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Europejskiej Wspólnoty Energii Atomowej </a:t>
            </a:r>
            <a:r>
              <a:rPr lang="pl-PL" dirty="0"/>
              <a:t>(</a:t>
            </a:r>
            <a:r>
              <a:rPr lang="pl-PL" dirty="0" err="1"/>
              <a:t>Euratom</a:t>
            </a:r>
            <a:r>
              <a:rPr lang="pl-PL" dirty="0"/>
              <a:t>) - współistnienie wielu oddzielnych budżetów w ramach europejskich polityk.</a:t>
            </a:r>
          </a:p>
          <a:p>
            <a:pPr algn="just"/>
            <a:endParaRPr lang="pl-PL" dirty="0"/>
          </a:p>
          <a:p>
            <a:pPr algn="just">
              <a:buFontTx/>
              <a:buChar char="-"/>
            </a:pPr>
            <a:r>
              <a:rPr lang="pl-PL" dirty="0"/>
              <a:t>Traktat </a:t>
            </a:r>
            <a:r>
              <a:rPr lang="pl-PL" dirty="0" err="1"/>
              <a:t>EWWiS</a:t>
            </a:r>
            <a:r>
              <a:rPr lang="pl-PL" dirty="0"/>
              <a:t> z 18 kwietnia 1951 r. (wszedł w życie 23 lipca 1952 r. ) - 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przewidywał budżet administracyjny i budżet operacyjny</a:t>
            </a:r>
            <a:r>
              <a:rPr lang="pl-PL" dirty="0"/>
              <a:t>,</a:t>
            </a:r>
          </a:p>
          <a:p>
            <a:pPr algn="just">
              <a:buFontTx/>
              <a:buChar char="-"/>
            </a:pPr>
            <a:endParaRPr lang="pl-PL" dirty="0"/>
          </a:p>
          <a:p>
            <a:pPr algn="just">
              <a:buFontTx/>
              <a:buChar char="-"/>
            </a:pPr>
            <a:r>
              <a:rPr lang="pl-PL" dirty="0"/>
              <a:t>Traktat EWG z 25 marca 1957 r. (tzw. Traktat Rzymski, wszedł w życie od 1 stycznia 1958 r.) - 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ustanowił jednolity budżet</a:t>
            </a:r>
            <a:r>
              <a:rPr lang="pl-PL" dirty="0"/>
              <a:t>, powołano do życia w 1958 r. Europejski Bank Inwestycyjny,</a:t>
            </a:r>
          </a:p>
          <a:p>
            <a:pPr algn="just">
              <a:buFontTx/>
              <a:buChar char="-"/>
            </a:pPr>
            <a:endParaRPr lang="pl-PL" dirty="0"/>
          </a:p>
          <a:p>
            <a:pPr algn="just">
              <a:buFontTx/>
              <a:buChar char="-"/>
            </a:pPr>
            <a:r>
              <a:rPr lang="pl-PL" dirty="0"/>
              <a:t>Traktat </a:t>
            </a:r>
            <a:r>
              <a:rPr lang="pl-PL" dirty="0" err="1"/>
              <a:t>Euratom</a:t>
            </a:r>
            <a:r>
              <a:rPr lang="pl-PL" dirty="0"/>
              <a:t> z 25 marca 1957 r. (tzw. Traktat Rzymski, wszedł w życie od 1 stycznia 1958 r.) - 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ustanawiał budżet administracyjny i budżet na badania i inwestycje.</a:t>
            </a:r>
          </a:p>
          <a:p>
            <a:pPr marL="0" indent="0" algn="just">
              <a:buNone/>
            </a:pPr>
            <a:endParaRPr lang="pl-P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30599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/>
          <a:lstStyle/>
          <a:p>
            <a:r>
              <a:rPr lang="pl-PL" sz="3000" dirty="0"/>
              <a:t>Budowa systemu finansowego 1958-1970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u="sng" dirty="0"/>
              <a:t>Od </a:t>
            </a:r>
            <a:r>
              <a:rPr lang="pl-PL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1958</a:t>
            </a:r>
            <a:r>
              <a:rPr lang="pl-PL" u="sng" dirty="0"/>
              <a:t> do </a:t>
            </a:r>
            <a:r>
              <a:rPr lang="pl-PL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1970</a:t>
            </a:r>
            <a:r>
              <a:rPr lang="pl-PL" u="sng" dirty="0"/>
              <a:t> r. </a:t>
            </a:r>
            <a:r>
              <a:rPr lang="pl-PL" dirty="0"/>
              <a:t>budżet EWG i budżet Euratomu był finansowany przez 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 składek państw członkowskich.</a:t>
            </a:r>
            <a:r>
              <a:rPr lang="pl-PL" dirty="0"/>
              <a:t>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Art. 201 Traktatu o EWG - składki państw członkowskich zostaną zastąpione na późniejszym etapie "</a:t>
            </a:r>
            <a:r>
              <a:rPr lang="pl-PL" i="1" dirty="0"/>
              <a:t>zasobami własnymi</a:t>
            </a:r>
            <a:r>
              <a:rPr lang="pl-PL" dirty="0"/>
              <a:t>", </a:t>
            </a:r>
            <a:r>
              <a:rPr lang="pl-PL" i="1" dirty="0"/>
              <a:t>w tym dochodami pochodzącymi ze Wspólnej Taryfy Celnej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Debata na temat utworzenia systemu zasobów własnych była m.in. jednym z powodów, które w lipcu 1965 r. wywołały słynny kryzys "</a:t>
            </a:r>
            <a:r>
              <a:rPr lang="pl-PL" i="1" dirty="0"/>
              <a:t>pustego krzesła</a:t>
            </a:r>
            <a:r>
              <a:rPr lang="pl-PL" dirty="0"/>
              <a:t>". Wówczas Francja przez kilka miesięcy bojkotowała posiedzenia Rady.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40654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pl-PL" sz="3000" dirty="0"/>
              <a:t>Budowa systemu finansowego 1958-1970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/>
              <a:t>Zgodnie z traktatami z 1957 r. EWG i </a:t>
            </a:r>
            <a:r>
              <a:rPr lang="pl-PL" dirty="0" err="1"/>
              <a:t>Euratom</a:t>
            </a:r>
            <a:r>
              <a:rPr lang="pl-PL" dirty="0"/>
              <a:t> - decyzje budżetowe były 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wyłączną </a:t>
            </a:r>
            <a:r>
              <a:rPr lang="pl-P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prerogacją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/>
              <a:t>Rady</a:t>
            </a:r>
            <a:r>
              <a:rPr lang="pl-PL" dirty="0"/>
              <a:t>  - jedynego organu budżetowego.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W praktyce instytucje Wspólnot były odpowiedzialne za różne etapy procedury budżetowej w następujący sposób:</a:t>
            </a:r>
          </a:p>
          <a:p>
            <a:pPr marL="0" indent="0" algn="just">
              <a:buNone/>
            </a:pPr>
            <a:r>
              <a:rPr lang="pl-PL" dirty="0"/>
              <a:t>- ustanowienie wstępnego projektu budżetu: </a:t>
            </a:r>
            <a:r>
              <a:rPr lang="pl-PL" b="1" dirty="0"/>
              <a:t>Komisja,</a:t>
            </a:r>
          </a:p>
          <a:p>
            <a:pPr marL="0" indent="0" algn="just">
              <a:buNone/>
            </a:pPr>
            <a:r>
              <a:rPr lang="pl-PL" dirty="0"/>
              <a:t>- przyjęcie budżetu: </a:t>
            </a:r>
            <a:r>
              <a:rPr lang="pl-PL" b="1" dirty="0"/>
              <a:t>Rada, po konsultacji z Parlamentem</a:t>
            </a:r>
            <a:r>
              <a:rPr lang="pl-PL" dirty="0"/>
              <a:t>,</a:t>
            </a:r>
          </a:p>
          <a:p>
            <a:pPr marL="0" indent="0" algn="just">
              <a:buNone/>
            </a:pPr>
            <a:r>
              <a:rPr lang="pl-PL" dirty="0"/>
              <a:t>- wykonanie budżetu: </a:t>
            </a:r>
            <a:r>
              <a:rPr lang="pl-PL" b="1" dirty="0"/>
              <a:t>Komisja</a:t>
            </a:r>
            <a:r>
              <a:rPr lang="pl-PL" dirty="0"/>
              <a:t>,</a:t>
            </a:r>
          </a:p>
          <a:p>
            <a:pPr marL="0" indent="0" algn="just">
              <a:buNone/>
            </a:pPr>
            <a:r>
              <a:rPr lang="pl-PL" dirty="0"/>
              <a:t>- absolutorium: </a:t>
            </a:r>
            <a:r>
              <a:rPr lang="pl-PL" b="1" dirty="0"/>
              <a:t>Rada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Kontrolę budżetową sprawował </a:t>
            </a:r>
            <a:r>
              <a:rPr lang="pl-PL" b="1" dirty="0"/>
              <a:t>Europejski Trybunał Obrachunkowy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87972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/>
          <a:lstStyle/>
          <a:p>
            <a:r>
              <a:rPr lang="pl-PL" sz="3000" dirty="0"/>
              <a:t>Budowa systemu finansowego 1958-1970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073427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dirty="0"/>
              <a:t>W dniu 8 kwietnia 1965 r. zawarto w Brukseli Traktat ustanawiający jedną Radę i jedną Komisję Wspólnot Europejskich, ("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Traktat o fuzji</a:t>
            </a:r>
            <a:r>
              <a:rPr lang="pl-PL" dirty="0"/>
              <a:t>"), który wszedł w życie </a:t>
            </a:r>
            <a:br>
              <a:rPr lang="pl-PL" dirty="0"/>
            </a:br>
            <a:r>
              <a:rPr lang="pl-PL" dirty="0"/>
              <a:t>1 lipca 1967 r. </a:t>
            </a:r>
          </a:p>
          <a:p>
            <a:pPr marL="0" indent="0" algn="just">
              <a:buNone/>
            </a:pPr>
            <a:endParaRPr lang="pl-P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pl-PL" dirty="0"/>
              <a:t>Utworzono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Komisję Wspólnot Europejskich </a:t>
            </a:r>
            <a:r>
              <a:rPr lang="pl-PL" sz="2200" dirty="0"/>
              <a:t>(Wysoka Władza </a:t>
            </a:r>
            <a:r>
              <a:rPr lang="pl-PL" sz="2200" dirty="0" err="1"/>
              <a:t>EWWiS</a:t>
            </a:r>
            <a:r>
              <a:rPr lang="pl-PL" sz="2200" dirty="0"/>
              <a:t>, Komisja EWG oraz Komisja Euratomu) </a:t>
            </a:r>
            <a:r>
              <a:rPr lang="pl-PL" dirty="0"/>
              <a:t>oraz 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jedną Radę Ministrów</a:t>
            </a:r>
            <a:r>
              <a:rPr lang="pl-PL" dirty="0"/>
              <a:t> - dla wszystkich trzech Wspólnot Europejskich.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Budżety administracyjne </a:t>
            </a:r>
            <a:r>
              <a:rPr lang="pl-PL" dirty="0" err="1"/>
              <a:t>EWWiS</a:t>
            </a:r>
            <a:r>
              <a:rPr lang="pl-PL" dirty="0"/>
              <a:t> i Euratomu zostały wprowadzone do budżetu ogólnego.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Traktat Luksemburski</a:t>
            </a:r>
            <a:r>
              <a:rPr lang="pl-PL" dirty="0"/>
              <a:t>, zmieniający niektóre postanowienia budżetowe z 1970 r., 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uwzględnił budżet badawczy Euratomu i inwestycje w budżecie ogólnym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u="sng" dirty="0"/>
              <a:t>Wprowadził następujące zmiany w uprawnieniach do podejmowania decyzji dotyczących budżetu:</a:t>
            </a:r>
          </a:p>
          <a:p>
            <a:pPr marL="0" indent="0" algn="just">
              <a:buNone/>
            </a:pPr>
            <a:r>
              <a:rPr lang="pl-PL" dirty="0"/>
              <a:t>- rozróżnienie na wydatki obowiązkowe i wydatki nieobowiązkowe,</a:t>
            </a:r>
          </a:p>
          <a:p>
            <a:pPr marL="0" indent="0" algn="just">
              <a:buNone/>
            </a:pPr>
            <a:r>
              <a:rPr lang="pl-PL" dirty="0"/>
              <a:t>- uprawnienie do przyjmowania budżetu przypisano Parlamentowi, ale nie kompetencji do decydowania (ostatnie słowo) o wydatkach nieobowiązkowych,</a:t>
            </a:r>
          </a:p>
          <a:p>
            <a:pPr marL="0" indent="0" algn="just">
              <a:buNone/>
            </a:pPr>
            <a:r>
              <a:rPr lang="pl-PL" dirty="0"/>
              <a:t>- ustalanie wysokości rachunków instytucji europejskich przekazano łącznym kompetencjom  Rady i Parlamentu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63186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pl-PL" sz="3000" dirty="0"/>
              <a:t>Budowa systemu finansowego 1958-1970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/>
              <a:t>Decyzja z dnia 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 kwietnia 1970 r</a:t>
            </a:r>
            <a:r>
              <a:rPr lang="pl-PL" dirty="0"/>
              <a:t>.  wprowadziła 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 środków własnych w ramach ogólnego budżetu</a:t>
            </a:r>
            <a:r>
              <a:rPr lang="pl-PL" dirty="0"/>
              <a:t>, jako stopniowe "zastąpienie wkładów finansowych z państw członkowskich", począwszy od 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1971 r.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Zasoby własne obejmowały</a:t>
            </a:r>
            <a:r>
              <a:rPr lang="pl-PL" dirty="0"/>
              <a:t>:</a:t>
            </a:r>
          </a:p>
          <a:p>
            <a:pPr marL="0" indent="0" algn="just">
              <a:buNone/>
            </a:pPr>
            <a:r>
              <a:rPr lang="pl-PL" dirty="0"/>
              <a:t>- </a:t>
            </a:r>
            <a:r>
              <a:rPr lang="pl-PL" i="1" dirty="0"/>
              <a:t>cła</a:t>
            </a:r>
          </a:p>
          <a:p>
            <a:pPr marL="0" indent="0" algn="just">
              <a:buNone/>
            </a:pPr>
            <a:r>
              <a:rPr lang="pl-PL" i="1" dirty="0"/>
              <a:t>- opłaty rolnicze</a:t>
            </a:r>
          </a:p>
          <a:p>
            <a:pPr marL="0" indent="0" algn="just">
              <a:buNone/>
            </a:pPr>
            <a:r>
              <a:rPr lang="pl-PL" dirty="0"/>
              <a:t>- 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dochody z VAT </a:t>
            </a:r>
            <a:r>
              <a:rPr lang="pl-PL" dirty="0"/>
              <a:t>(początkowo ograniczone do stawki 1%).</a:t>
            </a:r>
          </a:p>
          <a:p>
            <a:endParaRPr lang="pl-PL" dirty="0"/>
          </a:p>
        </p:txBody>
      </p:sp>
      <p:cxnSp>
        <p:nvCxnSpPr>
          <p:cNvPr id="5" name="Łącznik prosty ze strzałką 4"/>
          <p:cNvCxnSpPr/>
          <p:nvPr/>
        </p:nvCxnSpPr>
        <p:spPr>
          <a:xfrm>
            <a:off x="1619672" y="4077072"/>
            <a:ext cx="23042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2987824" y="4509120"/>
            <a:ext cx="10081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lipsa 7"/>
          <p:cNvSpPr/>
          <p:nvPr/>
        </p:nvSpPr>
        <p:spPr>
          <a:xfrm>
            <a:off x="3995936" y="3789040"/>
            <a:ext cx="3816424" cy="86409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500" dirty="0">
                <a:solidFill>
                  <a:schemeClr val="bg1">
                    <a:lumMod val="50000"/>
                  </a:schemeClr>
                </a:solidFill>
              </a:rPr>
              <a:t>Tradycyjne zasoby własne (TOR) </a:t>
            </a:r>
            <a:r>
              <a:rPr lang="pl-PL" sz="1500" dirty="0" err="1">
                <a:solidFill>
                  <a:schemeClr val="bg1">
                    <a:lumMod val="50000"/>
                  </a:schemeClr>
                </a:solidFill>
              </a:rPr>
              <a:t>traditional</a:t>
            </a:r>
            <a:r>
              <a:rPr lang="pl-PL" sz="15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pl-PL" sz="1500" dirty="0" err="1">
                <a:solidFill>
                  <a:schemeClr val="bg1">
                    <a:lumMod val="50000"/>
                  </a:schemeClr>
                </a:solidFill>
              </a:rPr>
              <a:t>own</a:t>
            </a:r>
            <a:r>
              <a:rPr lang="pl-PL" sz="15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pl-PL" sz="1500" dirty="0" err="1">
                <a:solidFill>
                  <a:schemeClr val="bg1">
                    <a:lumMod val="50000"/>
                  </a:schemeClr>
                </a:solidFill>
              </a:rPr>
              <a:t>resources</a:t>
            </a:r>
            <a:endParaRPr lang="pl-PL" sz="15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0" name="Łącznik prosty ze strzałką 9"/>
          <p:cNvCxnSpPr/>
          <p:nvPr/>
        </p:nvCxnSpPr>
        <p:spPr>
          <a:xfrm>
            <a:off x="2843808" y="5085184"/>
            <a:ext cx="0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rostokąt zaokrąglony 10"/>
          <p:cNvSpPr/>
          <p:nvPr/>
        </p:nvSpPr>
        <p:spPr>
          <a:xfrm>
            <a:off x="2123728" y="5517232"/>
            <a:ext cx="5472608" cy="10081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zasób bilansujący</a:t>
            </a:r>
          </a:p>
        </p:txBody>
      </p:sp>
    </p:spTree>
    <p:extLst>
      <p:ext uri="{BB962C8B-B14F-4D97-AF65-F5344CB8AC3E}">
        <p14:creationId xmlns:p14="http://schemas.microsoft.com/office/powerpoint/2010/main" val="3552727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5496" y="0"/>
            <a:ext cx="8856984" cy="105273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pl-PL" sz="3000" dirty="0"/>
              <a:t>Kryzys w ustanowieniu dochodów własnych </a:t>
            </a:r>
            <a:br>
              <a:rPr lang="pl-PL" sz="3000" dirty="0"/>
            </a:br>
            <a:r>
              <a:rPr lang="pl-PL" sz="3000" dirty="0"/>
              <a:t>1980-1989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196752"/>
            <a:ext cx="8568952" cy="5472608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Proces podejmowania decyzji budżetowych przez instytucje Wspólnoty stał się wyjątkowo trudny.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W 1976 r. z tradycyjnych środków własnych finansowano około 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65%</a:t>
            </a:r>
            <a:r>
              <a:rPr lang="pl-PL" dirty="0"/>
              <a:t> wydatków budżetu.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Nastąpił </a:t>
            </a:r>
            <a:r>
              <a:rPr lang="pl-PL" u="sng" dirty="0"/>
              <a:t>wzrost wydatków związanych z realizacją istniejących polityk z Europejskiego Funduszu Społecznego i Europejskiego Funduszu Rozwoju Regionalnego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Wprowadzono nowe polityki, obejmujące </a:t>
            </a:r>
            <a:r>
              <a:rPr lang="pl-PL" u="sng" dirty="0"/>
              <a:t>wspólną politykę rybołówstwa oraz wspólną organizację rynku w sektorze rybołówstwa</a:t>
            </a:r>
            <a:r>
              <a:rPr lang="pl-PL" dirty="0"/>
              <a:t>, a także ustanowiono w 1983 r. wspólnotowy system dozwolonych kwot (tj. całkowite dopuszczalne połowy).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Ustanowiono także </a:t>
            </a:r>
            <a:r>
              <a:rPr lang="pl-PL" u="sng" dirty="0"/>
              <a:t>pierwszy program ramowy (w latach 1984-1987) na potrzeby badań wspólnotowych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Wprowadzono </a:t>
            </a:r>
            <a:r>
              <a:rPr lang="pl-PL" u="sng" dirty="0"/>
              <a:t>zintegrowany program śródziemnomorski </a:t>
            </a:r>
            <a:r>
              <a:rPr lang="pl-PL" dirty="0"/>
              <a:t>w lipcu 1985 r.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u="sng" dirty="0"/>
              <a:t>Negocjacje związane z przystąpieniem trzech nowych państw członkowskich, Grecji, Portugalii i Hiszpanii</a:t>
            </a:r>
          </a:p>
        </p:txBody>
      </p:sp>
    </p:spTree>
    <p:extLst>
      <p:ext uri="{BB962C8B-B14F-4D97-AF65-F5344CB8AC3E}">
        <p14:creationId xmlns:p14="http://schemas.microsoft.com/office/powerpoint/2010/main" val="11786350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ierownictwo">
  <a:themeElements>
    <a:clrScheme name="Kierownictw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Kierownictw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ierownictw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1069</TotalTime>
  <Words>3395</Words>
  <Application>Microsoft Office PowerPoint</Application>
  <PresentationFormat>Pokaz na ekranie (4:3)</PresentationFormat>
  <Paragraphs>264</Paragraphs>
  <Slides>30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2</vt:i4>
      </vt:variant>
      <vt:variant>
        <vt:lpstr>Tytuły slajdów</vt:lpstr>
      </vt:variant>
      <vt:variant>
        <vt:i4>30</vt:i4>
      </vt:variant>
    </vt:vector>
  </HeadingPairs>
  <TitlesOfParts>
    <vt:vector size="38" baseType="lpstr">
      <vt:lpstr>Arial</vt:lpstr>
      <vt:lpstr>Calibri</vt:lpstr>
      <vt:lpstr>Century Gothic</vt:lpstr>
      <vt:lpstr>Courier New</vt:lpstr>
      <vt:lpstr>Palatino Linotype</vt:lpstr>
      <vt:lpstr>Kierownictwo</vt:lpstr>
      <vt:lpstr>Dokument</vt:lpstr>
      <vt:lpstr>Worksheet</vt:lpstr>
      <vt:lpstr>Budżet Unii Europejskiej  Plan Odbudowy Europy</vt:lpstr>
      <vt:lpstr>Prezentacja programu PowerPoint</vt:lpstr>
      <vt:lpstr>Finanse Wspólnot Europejskich</vt:lpstr>
      <vt:lpstr>Początki systemu budżetowego</vt:lpstr>
      <vt:lpstr>Budowa systemu finansowego 1958-1970</vt:lpstr>
      <vt:lpstr>Budowa systemu finansowego 1958-1970</vt:lpstr>
      <vt:lpstr>Budowa systemu finansowego 1958-1970</vt:lpstr>
      <vt:lpstr>Budowa systemu finansowego 1958-1970</vt:lpstr>
      <vt:lpstr>Kryzys w ustanowieniu dochodów własnych  1980-1989</vt:lpstr>
      <vt:lpstr>Reformy Delors`a 1988-1999</vt:lpstr>
      <vt:lpstr>Reformy Delors`a 1988-1999</vt:lpstr>
      <vt:lpstr>Reformy Delors`a 1988-1999</vt:lpstr>
      <vt:lpstr>Reformy Delors`a 1988-1999</vt:lpstr>
      <vt:lpstr>Zmiany w budżecie Unii Europejskiej od 2000 r.</vt:lpstr>
      <vt:lpstr>Prezentacja programu PowerPoint</vt:lpstr>
      <vt:lpstr>Pakiet gospodarczy UE w związku z przeciwdziałaniem pandemii covid-19</vt:lpstr>
      <vt:lpstr>Pakiet gospodarczy UE w związku z przeciwdziałaniem pandemii covid-19– możliwości pomocy państwa bez angażowania KE</vt:lpstr>
      <vt:lpstr>Pakiet gospodarczy UE w związku z przeciwdziałaniem pandemii covid-19 </vt:lpstr>
      <vt:lpstr>Pakiet gospodarczy UE w związku z przeciwdziałaniem pandemii covid-19</vt:lpstr>
      <vt:lpstr>Pakiet gospodarczy UE w związku z przeciwdziałaniem pandemii covid-19 </vt:lpstr>
      <vt:lpstr>Prezentacja programu PowerPoint</vt:lpstr>
      <vt:lpstr>Pakiet gospodarczy UE w związku z przeciwdziałaniem pandemii covid-19 </vt:lpstr>
      <vt:lpstr>Prezentacja programu PowerPoint</vt:lpstr>
      <vt:lpstr>  Instrument na Rzecz Odbudowy i Zwiększania Odporności - 672, 5 mld euro – wdrażanie na podstawie Krajowych Planów Odbudowy</vt:lpstr>
      <vt:lpstr>Wybrane różnice w realizacji Instrumentu na Rzecz Odbudowy i Zwiększania Odporności a Umową Partnerstwa  (realizacja WRF) </vt:lpstr>
      <vt:lpstr>Prezentacja programu PowerPoint</vt:lpstr>
      <vt:lpstr>Prezentacja programu PowerPoint</vt:lpstr>
      <vt:lpstr>Prezentacja programu PowerPoint</vt:lpstr>
      <vt:lpstr>przydatne linki: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Budżet Unii Europejskiej</dc:title>
  <dc:creator>domek</dc:creator>
  <cp:lastModifiedBy>Agnieszka Kłos</cp:lastModifiedBy>
  <cp:revision>83</cp:revision>
  <dcterms:created xsi:type="dcterms:W3CDTF">2019-01-27T12:47:12Z</dcterms:created>
  <dcterms:modified xsi:type="dcterms:W3CDTF">2023-10-30T09:19:32Z</dcterms:modified>
</cp:coreProperties>
</file>