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1" r:id="rId1"/>
  </p:sldMasterIdLst>
  <p:sldIdLst>
    <p:sldId id="256" r:id="rId2"/>
    <p:sldId id="257" r:id="rId3"/>
    <p:sldId id="282" r:id="rId4"/>
    <p:sldId id="269" r:id="rId5"/>
    <p:sldId id="270" r:id="rId6"/>
    <p:sldId id="272" r:id="rId7"/>
    <p:sldId id="271" r:id="rId8"/>
    <p:sldId id="279" r:id="rId9"/>
    <p:sldId id="283" r:id="rId10"/>
    <p:sldId id="285" r:id="rId11"/>
    <p:sldId id="286" r:id="rId12"/>
    <p:sldId id="287" r:id="rId13"/>
    <p:sldId id="288" r:id="rId14"/>
    <p:sldId id="289" r:id="rId15"/>
    <p:sldId id="273" r:id="rId16"/>
    <p:sldId id="274" r:id="rId17"/>
    <p:sldId id="259" r:id="rId18"/>
    <p:sldId id="275" r:id="rId19"/>
    <p:sldId id="262" r:id="rId20"/>
    <p:sldId id="276" r:id="rId21"/>
    <p:sldId id="260" r:id="rId22"/>
    <p:sldId id="263" r:id="rId23"/>
    <p:sldId id="290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4" d="100"/>
          <a:sy n="84" d="100"/>
        </p:scale>
        <p:origin x="14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64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38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6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119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222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0464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311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3201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742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89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84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428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49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362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73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573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5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D213CEE-87E8-4576-B890-7F10C3535BC8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87A714F-D5DF-4F93-9EF9-4E61E0A3C6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261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13" r:id="rId12"/>
    <p:sldLayoutId id="2147484014" r:id="rId13"/>
    <p:sldLayoutId id="2147484015" r:id="rId14"/>
    <p:sldLayoutId id="2147484016" r:id="rId15"/>
    <p:sldLayoutId id="2147484017" r:id="rId16"/>
    <p:sldLayoutId id="214748401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088231"/>
          </a:xfrm>
        </p:spPr>
        <p:txBody>
          <a:bodyPr>
            <a:normAutofit/>
          </a:bodyPr>
          <a:lstStyle/>
          <a:p>
            <a:pPr algn="ctr"/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BUDŻET ŚRODKÓW EUROPEJSKICH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72400" cy="1977633"/>
          </a:xfrm>
        </p:spPr>
        <p:txBody>
          <a:bodyPr>
            <a:normAutofit/>
          </a:bodyPr>
          <a:lstStyle/>
          <a:p>
            <a:pPr algn="l"/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l-PL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1C4B94E-0CEF-F0D2-464C-0D0A81CB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5661248"/>
            <a:ext cx="2376264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15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Dochody budżetu państwa - szczegóły</a:t>
            </a:r>
            <a:endParaRPr lang="pl-PL" sz="2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107504" y="1124744"/>
            <a:ext cx="8928992" cy="5472608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Tryb i terminy przekazywania m.in. dochodów reguluje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Rozporządzenie Ministra Finansów z dnia 24 czerwca 2020 r. zmieniające rozporządzenie w sprawie szczegółowego sposobu wykonywania budżetu państwa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(Dz.U. 2020 poz. 1132)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Odsetki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od środków zgromadzonych na rachunku bankowym </a:t>
            </a: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do obsługi płatności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oraz </a:t>
            </a: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odsetki od środków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zgromadzonych na rachunku pomocniczym do obsługi finansowej dochodów </a:t>
            </a: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budżetu środków europejskich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prowadzonym w BGK,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są przekazywane przez ministra finansów na rachunek dysponenta cz. 19 – budżet, finanse publiczne i instytucje finansowe.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Odsetki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od: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- przekazanej zaliczki, zgromadzonej na wyodrębnionym rachunku,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- zwrotów środków wykorzystanych niezgodnie z przeznaczeniem, wykorzystanych z naruszeniem procedur właściwych dla realizacji wydatków w ramach danego programu lub projektu, pobranych nienależnie lub w nadmiernej wysokości, 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- środków pozostałych do rozliczenia przekazanych w ramach zaliczki w części odpowiadającej finansowaniu z budżetu środków europejskich, jak i z budżetu państwa,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Są przekazywane przez beneficjenta zgodnie z zasadami wdrażania danego programu na rachunek instytucji, z którą beneficjent zawarł umowę o dofinansowanie.</a:t>
            </a:r>
            <a:endParaRPr lang="pl-PL" sz="1700" u="sng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46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Dochody budżetu państwa – szczegóły c.d.</a:t>
            </a:r>
            <a:endParaRPr lang="pl-PL" sz="2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8712968" cy="532859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Otrzymane odsetki, po wyjaśnieniu  i rozliczeniu, instytucja, na której rachunek wpłynęły, przekazuje na rachunek bieżący dochodów właściwego dla tej instytucji dysponenta części budżetowej, w terminach określonych w rozporządzeniu MF. </a:t>
            </a:r>
          </a:p>
          <a:p>
            <a:pPr marL="109728" indent="0" algn="just">
              <a:buNone/>
            </a:pP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Instytucja, z którą beneficjent zawarł umowę o dofinansowanie lub wydała decyzję o dofinansowaniu, będąca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pjb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otrzymane odsetki przekazuje bezpośrednio na centralny rachunek bieżący budżetu państwa dla dochodów budżetowych pobieranych przez państwowe jednostki budżetowe, w terminach określonych w rozporządzeniu MF. </a:t>
            </a: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Przepisy te stosuje się do przekazanych przez beneficjenta, zgodnie z zasadami wdrażania danego programu operacyjnego,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środków z tytułu kar umownych, opłat rezygnacyjnych, wadiów oraz pozostałych dochodów lub przychodów powstałych w związku z realizacją projektu finansowanego z udziałem środków europejskich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w części odpowiadającej finansowaniu z budżetu środków europejskich jak i z budżetu państwa. 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002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Dochody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budżetu państwa – szczegóły c.d.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pl-PL" sz="1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Odsetki  od środków europejskich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są przekazywane przez właściwych dysponentów na centralny rachunek bieżący budżetu państwa dla dochodów budżetowych pobieranych przez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pjb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terminach określonych w rozporządzeniu MF.</a:t>
            </a: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Dysponent części budżetowej, odprowadza otrzymane środki od instytucji, jemu podlegających, z którymi beneficjent zawarł umowę, na centralny rachunek bieżący budżetu państwa dla dochodów budżetowych pobieranych przez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pjb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</a:t>
            </a: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519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Dochody budżetu państwa – przekazanie na rachunek centralny 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Środki: </a:t>
            </a:r>
          </a:p>
          <a:p>
            <a:pPr algn="just">
              <a:buFontTx/>
              <a:buChar char="-"/>
            </a:pP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europejskie</a:t>
            </a:r>
          </a:p>
          <a:p>
            <a:pPr algn="just">
              <a:buFontTx/>
              <a:buChar char="-"/>
            </a:pP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na realizację pomocy technicznej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Są przekazywane przez ministra finansów, z wyodrębnionych rachunków bankowych, na odpowiedni rachunek dochodów centralnego rachunku bieżącego budżetu państwa,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 terminie do końca kwartału następującego po kwartale, </a:t>
            </a:r>
            <a:r>
              <a:rPr lang="pl-PL" sz="1800" b="1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 którym odpowiadające im wydatki zostały poniesione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po dokonaniu stosownej analizy tych wydatków.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Środki </a:t>
            </a: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„inne”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które nie są gromadzone na wyodrębnionym rachunku bankowym, są przekazywane przez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pjb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na odpowiedni rachunek dochodów centralnego rachunku bieżącego budżetu państwa, w terminie 5 dni roboczych, po otrzymaniu tych środków od właściwej instytucji, z uwzględnieniem postanowień zawartych w umowach z dawcami.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Środki </a:t>
            </a: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Europejskiej Współpracy Terytorialnej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 Europejskiego Instrumentu Sąsiedztwa i Partnerstwa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stanowiące refundację wydatków poniesionych z budżetu państwa, są przekazywane przez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pjb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na odpowiedni rachunek dochodów centralnego rachunku bieżącego budżetu państwa, w terminie 5 dni roboczych od dnia ich otrzymania. </a:t>
            </a:r>
          </a:p>
          <a:p>
            <a:pPr>
              <a:buFontTx/>
              <a:buChar char="-"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24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Dochody budżetu państwa</a:t>
            </a:r>
            <a:endParaRPr lang="pl-PL" sz="2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Środki </a:t>
            </a:r>
            <a:r>
              <a:rPr lang="pl-PL" sz="1700" b="1" cap="none" dirty="0">
                <a:latin typeface="Times New Roman" pitchFamily="18" charset="0"/>
                <a:cs typeface="Times New Roman" pitchFamily="18" charset="0"/>
              </a:rPr>
              <a:t>Norweskiego</a:t>
            </a: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700" b="1" cap="none" dirty="0">
                <a:latin typeface="Times New Roman" pitchFamily="18" charset="0"/>
                <a:cs typeface="Times New Roman" pitchFamily="18" charset="0"/>
              </a:rPr>
              <a:t>Mechanizmu Finansowego 2004-2009</a:t>
            </a: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sz="1700" b="1" cap="none" dirty="0">
                <a:latin typeface="Times New Roman" pitchFamily="18" charset="0"/>
                <a:cs typeface="Times New Roman" pitchFamily="18" charset="0"/>
              </a:rPr>
              <a:t>Mechanizmu Finansowego Europejskiego Obszaru Gospodarczego 2004-2009 </a:t>
            </a: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są przekazywane przez ministra finansów z wyodrębnionych rachunków bankowych, na odpowiedni rachunek dochodów centralnego rachunku bieżącego budżetu państwa </a:t>
            </a:r>
            <a:r>
              <a:rPr lang="pl-PL" sz="17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zgodnie z wartością certyfikowanych wniosków o płatność</a:t>
            </a: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700" u="sng" cap="none" dirty="0">
                <a:latin typeface="Times New Roman" pitchFamily="18" charset="0"/>
                <a:cs typeface="Times New Roman" pitchFamily="18" charset="0"/>
              </a:rPr>
              <a:t>w terminie do końca kwartału następującego po kwartale, w którym została dokonana refundacja tych środków przez właściwą instytucję</a:t>
            </a: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>
              <a:buNone/>
            </a:pPr>
            <a:endParaRPr lang="pl-PL" sz="1700" b="1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Środki </a:t>
            </a:r>
            <a:r>
              <a:rPr lang="pl-PL" sz="1700" b="1" cap="none" dirty="0">
                <a:latin typeface="Times New Roman" pitchFamily="18" charset="0"/>
                <a:cs typeface="Times New Roman" pitchFamily="18" charset="0"/>
              </a:rPr>
              <a:t>przedakcesyjne</a:t>
            </a: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sz="1700" b="1" cap="none" dirty="0">
                <a:latin typeface="Times New Roman" pitchFamily="18" charset="0"/>
                <a:cs typeface="Times New Roman" pitchFamily="18" charset="0"/>
              </a:rPr>
              <a:t>programu „środki przejściowe” </a:t>
            </a: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właściwa </a:t>
            </a:r>
            <a:r>
              <a:rPr lang="pl-PL" sz="1700" cap="none" dirty="0" err="1">
                <a:latin typeface="Times New Roman" pitchFamily="18" charset="0"/>
                <a:cs typeface="Times New Roman" pitchFamily="18" charset="0"/>
              </a:rPr>
              <a:t>pjb</a:t>
            </a:r>
            <a:r>
              <a:rPr lang="pl-PL" sz="1700" cap="none" dirty="0">
                <a:latin typeface="Times New Roman" pitchFamily="18" charset="0"/>
                <a:cs typeface="Times New Roman" pitchFamily="18" charset="0"/>
              </a:rPr>
              <a:t> przekazuje z wyodrębnionych rachunków bankowych na odpowiedni rachunek dochodów centralnego rachunku bieżącego budżetu państwa, </a:t>
            </a:r>
            <a:r>
              <a:rPr lang="pl-PL" sz="17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 ostatecznym rozliczeniu projektów realizowanych w ramach tych środków.</a:t>
            </a:r>
          </a:p>
        </p:txBody>
      </p:sp>
    </p:spTree>
    <p:extLst>
      <p:ext uri="{BB962C8B-B14F-4D97-AF65-F5344CB8AC3E}">
        <p14:creationId xmlns:p14="http://schemas.microsoft.com/office/powerpoint/2010/main" val="3223711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Klasyfikacja budżetowa 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Dochody budżetu środków europejskich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ujmuje się w ustawie budżetowej według: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części klasyfikacji budżetowej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programów finansowanych z udziałem środków europejskich.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119 ust. 1)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Wydatki budżetu środków europejskich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ujmuje się w ustawie budżetowej w podziale na: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części i działy klasyfikacji wydatków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programy finansowane z udziałem środków europejskich w ramach części i działów klasyfikacji wydatków.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119, ust. 2)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113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Klasyfikacja budżetowa  c.d.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51845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Rozporządzenie ministra finansów z dnia 2 marca 2010 r. w sprawie szczegółowej klasyfikacji dochodów, wydatków, przychodów i rozchodów oraz środków pochodzących ze źródeł zagranicznych (dz. U. Nr 38, poz. 207 z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późn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zm.)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l-PL" sz="1800" u="sng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Przykładowa klasyfikacja dochodów- paragraf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853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- środki pochodzące z budżetu Unii Europejskiej przeznaczone na finansowanie programów i  projektów, nie ma zastosowania dla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jst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854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- środki pochodzące  z NMF, MF EOG oraz SPPW, nie ma zastosowania dla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jst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Przykładowa klasyfikacja wydatków-paragraf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b="1" cap="none" dirty="0">
                <a:latin typeface="Times New Roman" pitchFamily="18" charset="0"/>
                <a:cs typeface="Times New Roman" pitchFamily="18" charset="0"/>
              </a:rPr>
              <a:t>200, 620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– dotacje celowe w ramach programów finansowanych z udziałem środków europejskich oraz środków, o których mowa w art. 5 ust. 1 pkt 3 (środki pochodzące ze źródeł zagranicznych niepodlegające zwrotowi) oraz ust. 3 pkt 5 i 6 (EWT,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eisip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NMF i MF EOG 2004-2009 oraz inne środki), lub płatności w ramach budżetu środków europejskich, nie stosuje się do wydatków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pjb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053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Wykonywanie budżetu środków europejskich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616624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Wydatki związane z realizacją programów i projektów finansowanych ze środków pochodzących z budżetu UE oraz niepodlegających zwrotowi środki z pomocy udzielanej przez państwa członkowskie Europejskiego Porozumienia o Wolnym Handlu (EFTA) </a:t>
            </a:r>
            <a:r>
              <a:rPr lang="pl-PL" sz="1900" u="sng" cap="none" dirty="0">
                <a:latin typeface="Times New Roman" pitchFamily="18" charset="0"/>
                <a:cs typeface="Times New Roman" pitchFamily="18" charset="0"/>
              </a:rPr>
              <a:t>są dokonywane zgodnie z procedurami określonymi w umowie międzynarodowej lub innymi procedurami obowiązującymi przy ich wykorzystaniu.</a:t>
            </a: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 (Art. 184, ust. 1)</a:t>
            </a: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9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Wydatki w trakcie wykonywania budżetu środków europejskich są dokonywane w podziale na: </a:t>
            </a:r>
            <a:r>
              <a:rPr lang="pl-PL" sz="1900" u="sng" cap="none" dirty="0">
                <a:latin typeface="Times New Roman" pitchFamily="18" charset="0"/>
                <a:cs typeface="Times New Roman" pitchFamily="18" charset="0"/>
              </a:rPr>
              <a:t>części, działy, rozdziały i paragrafy klasyfikacji wydatków</a:t>
            </a: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. ( Art. 185)</a:t>
            </a: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9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Wydatki mogą być przeznaczone na: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Realizację projektów przez </a:t>
            </a:r>
            <a:r>
              <a:rPr lang="pl-PL" sz="1900" cap="none" dirty="0" err="1">
                <a:latin typeface="Times New Roman" pitchFamily="18" charset="0"/>
                <a:cs typeface="Times New Roman" pitchFamily="18" charset="0"/>
              </a:rPr>
              <a:t>pjb</a:t>
            </a:r>
            <a:endParaRPr lang="pl-PL" sz="1900" cap="none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Płatności w ramach programów finansowanych z udziale środków europejskich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Dotacje celowe dla beneficjentów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Realizację projektów finansowanych w ramach programu środki przejściowe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1900" cap="none" dirty="0">
                <a:latin typeface="Times New Roman" pitchFamily="18" charset="0"/>
                <a:cs typeface="Times New Roman" pitchFamily="18" charset="0"/>
              </a:rPr>
              <a:t>Realizację WPR. (Art. 186)</a:t>
            </a:r>
          </a:p>
          <a:p>
            <a:pPr algn="just">
              <a:lnSpc>
                <a:spcPct val="160000"/>
              </a:lnSpc>
              <a:buFontTx/>
              <a:buChar char="-"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buFontTx/>
              <a:buChar char="-"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buFontTx/>
              <a:buChar char="-"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buFontTx/>
              <a:buChar char="-"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842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Wykonywanie budżetu środków europejskich c.d.</a:t>
            </a:r>
            <a:endParaRPr lang="pl-PL" sz="2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sz="1800" cap="none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obsługę płatności w ramach programów finansowanych z udziałem środków europejskich, odpowiada Minister Finansów.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187)</a:t>
            </a: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Podstawą dokonania płatności jest zlecenie płatności wystawione przez instytucję, z którą beneficjent zawarł umowę o dofinansowanie projektu oraz pisemna zgoda dysponenta części budżetowej na dokonanie płatności. 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Dysponent może upoważnić na piśmie instytucję, z którą beneficjent podpisał umowę o dofinansowanie,  do wydawania zgody na dokonywanie płatności. 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Instytucja ta informuje dysponenta części budżetowej o zleceniach płatności przekazywanych do BGK, a w przypadku programów, dla których instytucją zarządzającą lub pośredniczącą jest Zarząd Województwa, także Zarząd Województwa.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188)</a:t>
            </a:r>
          </a:p>
          <a:p>
            <a:pPr marL="109728" indent="0" algn="just">
              <a:buNone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68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Wykonywanie budżetu środków europejskich c.d.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Zlecenie płatności może dotyczyć jedynie wydatków kwalifikowalnych.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Gdy beneficjentem projektu finansowanego ze środków europejskich jest jednostka sektora finansów publicznych, każdy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wydatek kwalifikowany powinien zostać ujęty we wniosku o płatność przekazywanym właściwej instytucji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 terminie do 3 miesięcy od dnia jego poniesienia.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Instytucja, z którą beneficjent zawarł umowę, może wystawić zlecenie dokonania płatności zaliczkowej dla beneficjenta przed złożeniem wniosku o płatność. W przypadku niezłożenia wniosku o płatność w terminie, od środków pozostałych do rozliczenia z przekazanej zaliczki, naliczane są odsetki jak dla zaległości podatkowych, liczone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od dnia przekazania środków do dnia złożenia wniosku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Tryb udzielania i rozliczania zaliczek określony jest w rozporządzeniu Ministra Rozwoju Regionalnego z dnia 18 grudnia 2009 r. (dz. u. nr 223, poz. 1786).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Natomiast tryb przekazywania płatności określa rozporządzenie Ministra Finansów z dnia 17 grudnia 2009 r. w sprawie płatności w ramach programów finansowanych z udziałem środków europejskich oraz przekazywania informacji dotyczących tych płatności (dz. u. nr 220, poz. 1726)</a:t>
            </a:r>
          </a:p>
        </p:txBody>
      </p:sp>
    </p:spTree>
    <p:extLst>
      <p:ext uri="{BB962C8B-B14F-4D97-AF65-F5344CB8AC3E}">
        <p14:creationId xmlns:p14="http://schemas.microsoft.com/office/powerpoint/2010/main" val="124909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Środki pochodzące z budżetu UE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0" y="548680"/>
            <a:ext cx="9144000" cy="6192688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Art. 5. 1. Środkami publicznymi są: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1) dochody publiczne;</a:t>
            </a:r>
          </a:p>
          <a:p>
            <a:pPr marL="109728" indent="0" algn="just">
              <a:buNone/>
            </a:pPr>
            <a:r>
              <a:rPr lang="pl-PL" sz="19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 środki pochodzące z budżetu unii europejskiej oraz niepodlegające zwrotowi środki z pomocy udzielanej przez państwa członkowskie europejskiego porozumienia o wolnym handlu (EFTA);</a:t>
            </a:r>
            <a:endParaRPr lang="pl-PL" sz="19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b="1" u="sng" cap="none" dirty="0">
                <a:latin typeface="Times New Roman" pitchFamily="18" charset="0"/>
                <a:cs typeface="Times New Roman" pitchFamily="18" charset="0"/>
              </a:rPr>
              <a:t>Do środków, o których mowa w ust. 1 pkt 2, zalicza się: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środki pochodzące z funduszy strukturalnych, funduszu spójności, europejskiego funduszu rybackiego oraz europejskiego funduszu morskiego i rybackiego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z wyłączeniem środków, o których mowa w pkt 5 lit. a i b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2) niepodlegające zwrotowi środki z pomocy udzielanej przez państwa członkowskie europejskiego porozumienia o wolnym handlu (EFTA), z wyłączeniem środków, o których mowa w pkt 5 lit. c i d: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    a) norweskiego mechanizmu finansowego,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    b) mechanizmu finansowego europejskiego obszaru gospodarczego,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    c) szwajcarsko-polskiego programu współpracy;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3) środki przeznaczone na realizację programów przedakcesyjnych oraz programu środki przejściowe;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4) środki na realizację wspólnej polityki rolnej;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5a) środki przeznaczone na realizację inicjatywy na rzecz zatrudnienia ludzi młodych;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5b) środki europejskiego funduszu pomocy najbardziej potrzebującym;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5c) środki pochodzące z instrumentu „łącząc Europę”, o którym mowa w rozporządzeniu parlamentu europejskiego i rady (UE) nr 1316/2013 z dnia 11 grudnia 2013 r. Ustanawiającym instrument „łącząc Europę”, zmieniającym rozporządzenie (UE) nr 913/2010 oraz uchylającym rozporządzenia (WE) nr 680/2007 i (WE) nr 67/2010 (dz. Urz. UE L 348 z 20.12.2013, str. 129, z </a:t>
            </a:r>
            <a:r>
              <a:rPr lang="pl-PL" sz="1800" cap="none" dirty="0" err="1">
                <a:latin typeface="Times New Roman" pitchFamily="18" charset="0"/>
                <a:cs typeface="Times New Roman" pitchFamily="18" charset="0"/>
              </a:rPr>
              <a:t>późn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zm.);</a:t>
            </a: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6) inne środki</a:t>
            </a:r>
          </a:p>
          <a:p>
            <a:pPr marL="109728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819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Wykonywanie budżetu środków europejskich c.d.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219256" cy="5400600"/>
          </a:xfrm>
        </p:spPr>
        <p:txBody>
          <a:bodyPr>
            <a:noAutofit/>
          </a:bodyPr>
          <a:lstStyle/>
          <a:p>
            <a:pPr marL="109728" indent="0" algn="just">
              <a:spcBef>
                <a:spcPts val="0"/>
              </a:spcBef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Instytucja, z którą beneficjent zawarł umowę, przekazuje dysponentowi lub do zarządu województwa w terminie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do 5 dnia każdego miesiąca zbiorcze harmonogramy wydatków wynikających z podpisanych umów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Minister Finansów przekazuje na rachunki w BGK środki na płatności na rzecz beneficjentów, a w przypadku WPR  - na rzecz agencji płatniczych. Kwota środków nie może być wyższa niż łączny limit wydatków dla programów finansowanych ze środków europejskich, określonych w budżecie środków europejskich.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BGK może prowadzić obsługę wypłat na współfinansowanie realizacji programów i projektów finansowanych z udziałem środków europejskich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Jedynie dysponent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może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zlecić bankowi dokonywanie wypłat i przekazać środki na rachunek prowadzony przez ten bank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Płatności mogą być przekazywane na rachunek beneficjenta, podmiotu upoważnionego przez beneficjenta lub wykonawcy.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19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Wykonywanie budżetu środków europejskich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026563"/>
          </a:xfrm>
        </p:spPr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Minister właściwy do spraw rozwoju regionalnego przekazuje Ministrowi Finansów kwartalne prognozy płatności  w podziale na programy operacyjne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 terminie do 15 dnia miesiąca poprzedzającego dany kwartał.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W przypadku Europejskiego Funduszu Rybołówstwa  - minister właściwy do spraw rybołówstwa.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W przypadku WPR – minister właściwy do spraw rynków rolnych.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Minister Finansów informuje odpowiednio ministrów o kwocie środków wypłaconych przez BGK beneficjentom w ramach programów operacyjnych,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w terminie do 15 dnia miesiąca następującego po miesiącu, w którym dokonano płatności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(Art. 192)</a:t>
            </a:r>
          </a:p>
        </p:txBody>
      </p:sp>
    </p:spTree>
    <p:extLst>
      <p:ext uri="{BB962C8B-B14F-4D97-AF65-F5344CB8AC3E}">
        <p14:creationId xmlns:p14="http://schemas.microsoft.com/office/powerpoint/2010/main" val="1294671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Wykonywanie budżetu środków europejskich c.d.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Jednostki realizujące program finansowany ze środków europejskich mogą zaciągnąć zobowiązania, rozumiane jako suma limitów wydatków wynikających z decyzji o dofinansowaniu lub umów z beneficjentami, z uwzględnieniem wieloletnich limitów zobowiązań i wydatków.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Do końca miesiąca następującego po zakończeniu kwartału minister właściwy do spraw rozwoju regionalnego przedstawia Radzie Ministrów informacje o:</a:t>
            </a:r>
          </a:p>
          <a:p>
            <a:pPr algn="just">
              <a:buFontTx/>
              <a:buChar char="-"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wysokości zobowiązań wynikających z zawartych z beneficjentami umów w ramach poszczególnych programów, </a:t>
            </a:r>
          </a:p>
          <a:p>
            <a:pPr algn="just">
              <a:buFontTx/>
              <a:buChar char="-"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wysokości środków przekazanych beneficjentom i</a:t>
            </a:r>
          </a:p>
          <a:p>
            <a:pPr algn="just">
              <a:buFontTx/>
              <a:buChar char="-"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planowanych do przekazania do końca roku budżetowego.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Rada Ministrów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na wniosek Ministra Finansów zaopiniowany przez ministra właściwego do spraw rozwoju regionalnego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może podjąć decyzję o wstrzymaniu zaciągania zobowiązań w ramach danego programu, w przypadku zagrożenia wykonania planu dochodów budżetu środków europejskich.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193)</a:t>
            </a:r>
          </a:p>
          <a:p>
            <a:pPr marL="109728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06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1A1DEF-51E5-2C4C-0C2A-F772C6F312E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Dziękuję za uwagę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722B565-E811-7FDD-E196-56FD12F12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5733256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8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Rozdział 6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uofp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- Środki europejskie i inne środki pochodzące ze źródeł zagranicznych, niepodlegające zwrotowi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107504" y="1340768"/>
            <a:ext cx="8856984" cy="532859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Przy wydatkowaniu środków niepodlegających zwrotowi innych niż pochodzących z pomocy udzielanej przez państwa członkowskie europejskiego porozumienia o wolnym handlu (EFTA), stosuje się odpowiednio </a:t>
            </a:r>
            <a:r>
              <a:rPr lang="pl-PL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zasady rozliczania określone dla dotacji z budżetu państwa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184 ust. 2).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Środki pochodzące z budżetu unii europejskiej oraz niepodlegające zwrotowi z pomocy udzielanej przez państwa członkowskie europejskiego porozumienia o wolnym handlu </a:t>
            </a:r>
            <a:r>
              <a:rPr lang="pl-PL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są gromadzone na wyodrębnionych rachunkach bankowych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, których obsługę prowadzi NBP lub BGK. (Art. 202, ust. 1 i 2)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Środki pochodzące ze źródeł zagranicznych niepodlegające zwrotowi, inne niż pochodzące z krajów EFTA oraz inne środki, </a:t>
            </a:r>
            <a:r>
              <a:rPr lang="pl-PL" sz="1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stanowią dochody </a:t>
            </a:r>
            <a:r>
              <a:rPr lang="pl-PL" sz="1600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jst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przychody innych jednostek sektora finansów publicznych lub jednostek spoza tego sektora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jeżeli jednostki otrzymały te środki bezpośrednio od dawcy środków.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203)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l-PL" sz="1600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Środki pochodzące ze źródeł zagranicznych innych niż pochodzące z budżetu UE i niepodlegające zwrotowi środki z pomocy udzielanej przez kraje EFTA </a:t>
            </a:r>
            <a:r>
              <a:rPr lang="pl-PL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przeznaczone są wyłącznie na cele określone w umowie międzynarodowej, przepisach odrębnych lub deklaracjach dawcy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. (Art. 204)</a:t>
            </a:r>
          </a:p>
        </p:txBody>
      </p:sp>
    </p:spTree>
    <p:extLst>
      <p:ext uri="{BB962C8B-B14F-4D97-AF65-F5344CB8AC3E}">
        <p14:creationId xmlns:p14="http://schemas.microsoft.com/office/powerpoint/2010/main" val="2461746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90059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Definicja budżetu środków europejskich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 marL="109728" indent="0" algn="just">
              <a:spcBef>
                <a:spcPts val="0"/>
              </a:spcBef>
              <a:buNone/>
            </a:pPr>
            <a:endParaRPr lang="pl-PL" sz="1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endParaRPr lang="pl-PL" sz="1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endParaRPr lang="pl-PL" sz="1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endParaRPr lang="pl-PL" sz="1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pl-PL" sz="1800" b="1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0" y="1052736"/>
            <a:ext cx="3851920" cy="518457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Budżet państwa </a:t>
            </a:r>
            <a:r>
              <a:rPr lang="pl-PL" sz="1600" dirty="0"/>
              <a:t>określa  m.in.:</a:t>
            </a:r>
          </a:p>
          <a:p>
            <a:pPr algn="ctr"/>
            <a:endParaRPr lang="pl-PL" sz="1600" dirty="0"/>
          </a:p>
          <a:p>
            <a:pPr algn="ctr"/>
            <a:r>
              <a:rPr lang="pl-PL" sz="1600" dirty="0"/>
              <a:t>Łączną kwotę prognozowanych dochodów budżetu środków europejskich,</a:t>
            </a:r>
          </a:p>
          <a:p>
            <a:pPr algn="ctr"/>
            <a:endParaRPr lang="pl-PL" sz="1600" dirty="0"/>
          </a:p>
          <a:p>
            <a:pPr algn="ctr"/>
            <a:r>
              <a:rPr lang="pl-PL" sz="1600" dirty="0"/>
              <a:t>Łączną kwotę planowanych wydatków budżetu środków europejskich</a:t>
            </a:r>
          </a:p>
          <a:p>
            <a:pPr algn="ctr"/>
            <a:endParaRPr lang="pl-PL" sz="1600" dirty="0"/>
          </a:p>
          <a:p>
            <a:pPr algn="ctr"/>
            <a:r>
              <a:rPr lang="pl-PL" sz="1600" dirty="0"/>
              <a:t>Wynik budżetu środków europejskich. (Art. 110 pkt 4, 5 i 6)</a:t>
            </a:r>
          </a:p>
        </p:txBody>
      </p:sp>
      <p:sp>
        <p:nvSpPr>
          <p:cNvPr id="5" name="Elipsa 4"/>
          <p:cNvSpPr/>
          <p:nvPr/>
        </p:nvSpPr>
        <p:spPr>
          <a:xfrm>
            <a:off x="3851920" y="908719"/>
            <a:ext cx="5292080" cy="54734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Budżet środków europejskich </a:t>
            </a:r>
          </a:p>
          <a:p>
            <a:pPr algn="ctr"/>
            <a:r>
              <a:rPr lang="pl-PL" sz="1600" dirty="0"/>
              <a:t>– jest rocznym planem dochodów i podlegających refundacji wydatków przeznaczonych na realizację programów finansowanych z udziałem środków europejskich, tj. Fundusze strukturalne, fundusz spójności, europejski fundusz rybacki, norweski mechanizm finansowy, mechanizm finansowy europejskiego obszaru gospodarczego, szwajcarsko-polski program współpracy na realizację wspólnej polityki rolnej, </a:t>
            </a:r>
            <a:r>
              <a:rPr lang="pl-PL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wyłączeniem środków przeznaczonych na realizację projektów pomocy technicznej oraz środków europejskiego funduszu rolniczego gwarancji.</a:t>
            </a:r>
            <a:r>
              <a:rPr lang="pl-PL" sz="1600" dirty="0"/>
              <a:t> (Art. 117, ust. 1)</a:t>
            </a:r>
          </a:p>
        </p:txBody>
      </p:sp>
    </p:spTree>
    <p:extLst>
      <p:ext uri="{BB962C8B-B14F-4D97-AF65-F5344CB8AC3E}">
        <p14:creationId xmlns:p14="http://schemas.microsoft.com/office/powerpoint/2010/main" val="329386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Budżet środków europejskich 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/>
          </a:bodyPr>
          <a:lstStyle/>
          <a:p>
            <a:pPr marL="109728" indent="0" algn="ctr">
              <a:lnSpc>
                <a:spcPct val="150000"/>
              </a:lnSpc>
              <a:buNone/>
            </a:pP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pl-PL" sz="25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Deficyt budżetu środków europejskich = wydatki &gt; dochody</a:t>
            </a:r>
            <a:endParaRPr lang="pl-PL" sz="25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Nie jest wliczany do deficytu budżetu państwa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Jest finansowany w ramach potrzeb pożyczkowych budżetu państwa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Nadwyżka jest źródłem spłaty zobowiązań budżetu państwa zaciągniętych na pokrycie deficytu budżetu środków europejskich.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118)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MF realizuje zadania wynikające z zarzadzania długiem skarbu państwa przez dokonywanie czynności prawnych i faktycznych związanych z pozyskaniem zwrotnych środków finansujących potrzeby pożyczkowe budżetu państwa.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0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Budżet środków europejskich - Planowanie</a:t>
            </a:r>
            <a:endParaRPr lang="pl-PL" sz="2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Materiały do projektu ustawy budżetowej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w zakresie programów finansowanych m.in. z udziałem środków europejskich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opracowuje i przedstawia ministrowi finansów minister właściwy do spraw rozwoju regionalnego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(Art. 138)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Planowanie odbywa się na podstawie rozporządzenia ministra finansów ogłaszanego corocznie – </a:t>
            </a:r>
            <a:r>
              <a:rPr lang="pl-PL" sz="1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nota budżetowa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(Art. 138)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Programy finansowane z udziałem środków europejskich są ujmowane w załączniku do ustawy budżetowej. Określa się w nim m.in. Instytucję Zarządzająca programem, wysokość środków dla danego programu z podziałem na finansowanie z budżetu UE oraz współfinansowanie, dochody i wydatki z planem na kolejne 2 lata, limit wydatków planowanych dla programów operacyjnych.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30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Budżet środków europejskich –planowanie c.d.</a:t>
            </a:r>
            <a:endParaRPr lang="pl-PL" sz="2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budżecie środków europejskich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planuje się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rezerwę celową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na wydatki związane z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finansowaniem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programów realizowanych z udziałem środków europejskich ( poz. 98, 99).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budżecie państwa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– planuje się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rezerwę celową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na wydatki związane ze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współfinansowaniem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programów finansowanych z udziałem środków europejskich (poz. 8 i 19). (Art. 120, 140)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Podział rezerw następuje na podstawie procedury uruchamiania środków z rezerwy celowej opracowanej we współpracy MRR i MF.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Podziału rezerwy dokonuje minister finansów na wniosek ministra rozwoju regionalnego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(Art. 154)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13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Budżet środków europejskich – przenoszenie środków 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Zmniejszenie lub zwiększenie wydatków związanych z realizacją programów finansowanych z udziałem środków europejskich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wymaga zgody ministra właściwego do spraw rozwoju regionalnego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(współfinansowanie).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Ministrowie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będący dysponentami </a:t>
            </a: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więcej niż jednej części budżetowej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mogą dokonywać przeniesień wydatków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między częściami w ramach jednego działu i rozdziału budżetu państwa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konieczne jest powiadomienie Rady Ministrów.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171)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Minister finansów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na wniosek ministra właściwego do spraw rozwoju regionalnego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zaopiniowany przez właściwego dysponenta części budżetowej,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dokonuje przeniesień między częściami i działami budżetu państwa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 wydatków przeznaczonych na realizację programów finansowanych z udziałem środków europejskich.</a:t>
            </a:r>
          </a:p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Właściwy dysponent części budżetowej 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może dokonywać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przeniesień między programami finansowanymi z udziałem środków europejskich </a:t>
            </a:r>
            <a:r>
              <a:rPr lang="pl-PL" sz="18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 ramach części i działu klasyfikacji wydatków </a:t>
            </a:r>
            <a:r>
              <a:rPr lang="pl-PL" sz="1800" u="sng" cap="none" dirty="0">
                <a:latin typeface="Times New Roman" pitchFamily="18" charset="0"/>
                <a:cs typeface="Times New Roman" pitchFamily="18" charset="0"/>
              </a:rPr>
              <a:t>po uzyskaniu zgody ministra właściwego do spraw rozwoju regionalnego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194)</a:t>
            </a: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15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Dochody budżetu państwa</a:t>
            </a:r>
            <a:endParaRPr lang="pl-PL" sz="2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Dochodami podatkowymi i niepodatkowymi budżetu państwa są </a:t>
            </a:r>
            <a:r>
              <a:rPr lang="pl-PL" sz="18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środki europejskie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, czyli: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i="1" cap="none" dirty="0">
                <a:latin typeface="Times New Roman" pitchFamily="18" charset="0"/>
                <a:cs typeface="Times New Roman" pitchFamily="18" charset="0"/>
              </a:rPr>
              <a:t>środki EWT i EISIP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i="1" cap="none" dirty="0">
                <a:latin typeface="Times New Roman" pitchFamily="18" charset="0"/>
                <a:cs typeface="Times New Roman" pitchFamily="18" charset="0"/>
              </a:rPr>
              <a:t>środki na realizację pomocy technicznej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i="1" cap="none" dirty="0">
                <a:latin typeface="Times New Roman" pitchFamily="18" charset="0"/>
                <a:cs typeface="Times New Roman" pitchFamily="18" charset="0"/>
              </a:rPr>
              <a:t>środki WPR (art. 3 ust 2 rozporządzenia rady (WE 1290/2005) w sprawie finansowania wspólnej polityki rolnej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i="1" cap="none" dirty="0">
                <a:latin typeface="Times New Roman" pitchFamily="18" charset="0"/>
                <a:cs typeface="Times New Roman" pitchFamily="18" charset="0"/>
              </a:rPr>
              <a:t>NMF i MF EOG 2004-2009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i="1" cap="none" dirty="0">
                <a:latin typeface="Times New Roman" pitchFamily="18" charset="0"/>
                <a:cs typeface="Times New Roman" pitchFamily="18" charset="0"/>
              </a:rPr>
              <a:t>inne środki </a:t>
            </a:r>
          </a:p>
          <a:p>
            <a:pPr marL="109728" indent="0" algn="just">
              <a:buNone/>
            </a:pPr>
            <a:endParaRPr lang="pl-PL" sz="21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21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 ich przekazaniu na rachunek dochodów budżetu państwa</a:t>
            </a:r>
            <a:r>
              <a:rPr lang="pl-PL" sz="1800" cap="none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1600" cap="none" dirty="0">
                <a:latin typeface="Times New Roman" pitchFamily="18" charset="0"/>
                <a:cs typeface="Times New Roman" pitchFamily="18" charset="0"/>
              </a:rPr>
              <a:t>(Art. 111)</a:t>
            </a:r>
          </a:p>
          <a:p>
            <a:pPr marL="109728" indent="0">
              <a:buNone/>
            </a:pPr>
            <a:endParaRPr lang="pl-PL" sz="1800" cap="none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80665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Krop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rop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op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Kropla</Template>
  <TotalTime>1404</TotalTime>
  <Words>2779</Words>
  <Application>Microsoft Office PowerPoint</Application>
  <PresentationFormat>Pokaz na ekranie (4:3)</PresentationFormat>
  <Paragraphs>201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Tw Cen MT</vt:lpstr>
      <vt:lpstr>Wingdings</vt:lpstr>
      <vt:lpstr>Kropla</vt:lpstr>
      <vt:lpstr>   BUDŻET ŚRODKÓW EUROPEJSKICH</vt:lpstr>
      <vt:lpstr>Środki pochodzące z budżetu UE</vt:lpstr>
      <vt:lpstr>Rozdział 6 uofp - Środki europejskie i inne środki pochodzące ze źródeł zagranicznych, niepodlegające zwrotowi</vt:lpstr>
      <vt:lpstr>Definicja budżetu środków europejskich</vt:lpstr>
      <vt:lpstr>Budżet środków europejskich </vt:lpstr>
      <vt:lpstr>Budżet środków europejskich - Planowanie</vt:lpstr>
      <vt:lpstr>Budżet środków europejskich –planowanie c.d.</vt:lpstr>
      <vt:lpstr>Budżet środków europejskich – przenoszenie środków </vt:lpstr>
      <vt:lpstr>Dochody budżetu państwa</vt:lpstr>
      <vt:lpstr>Dochody budżetu państwa - szczegóły</vt:lpstr>
      <vt:lpstr>Dochody budżetu państwa – szczegóły c.d.</vt:lpstr>
      <vt:lpstr>Dochody budżetu państwa – szczegóły c.d.</vt:lpstr>
      <vt:lpstr>Dochody budżetu państwa – przekazanie na rachunek centralny </vt:lpstr>
      <vt:lpstr>Dochody budżetu państwa</vt:lpstr>
      <vt:lpstr>Klasyfikacja budżetowa </vt:lpstr>
      <vt:lpstr>Klasyfikacja budżetowa  c.d.</vt:lpstr>
      <vt:lpstr>Wykonywanie budżetu środków europejskich</vt:lpstr>
      <vt:lpstr>Wykonywanie budżetu środków europejskich c.d.</vt:lpstr>
      <vt:lpstr>Wykonywanie budżetu środków europejskich c.d.</vt:lpstr>
      <vt:lpstr>Wykonywanie budżetu środków europejskich c.d.</vt:lpstr>
      <vt:lpstr>Wykonywanie budżetu środków europejskich c.d.</vt:lpstr>
      <vt:lpstr>Wykonywanie budżetu środków europejskich c.d.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FINANSÓW PUBLICZNYCH W ROCESIE WYKORZYSTANIA FUNDUSZU STRUKTURALNYCH W POLSCE</dc:title>
  <dc:creator>Agnieszka</dc:creator>
  <cp:lastModifiedBy>Agnieszka Kłos</cp:lastModifiedBy>
  <cp:revision>119</cp:revision>
  <cp:lastPrinted>2012-11-09T11:23:13Z</cp:lastPrinted>
  <dcterms:created xsi:type="dcterms:W3CDTF">2011-10-22T09:05:01Z</dcterms:created>
  <dcterms:modified xsi:type="dcterms:W3CDTF">2023-10-30T09:19:04Z</dcterms:modified>
</cp:coreProperties>
</file>