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305" r:id="rId5"/>
    <p:sldId id="264" r:id="rId6"/>
    <p:sldId id="265" r:id="rId7"/>
    <p:sldId id="270" r:id="rId8"/>
    <p:sldId id="266" r:id="rId9"/>
    <p:sldId id="267" r:id="rId10"/>
    <p:sldId id="268" r:id="rId11"/>
    <p:sldId id="259" r:id="rId12"/>
    <p:sldId id="260" r:id="rId13"/>
    <p:sldId id="261" r:id="rId14"/>
    <p:sldId id="277" r:id="rId15"/>
    <p:sldId id="276" r:id="rId16"/>
    <p:sldId id="262" r:id="rId17"/>
    <p:sldId id="263" r:id="rId18"/>
    <p:sldId id="306" r:id="rId19"/>
    <p:sldId id="307" r:id="rId20"/>
    <p:sldId id="296" r:id="rId21"/>
    <p:sldId id="297" r:id="rId22"/>
    <p:sldId id="298" r:id="rId23"/>
    <p:sldId id="299" r:id="rId24"/>
    <p:sldId id="300" r:id="rId25"/>
    <p:sldId id="303" r:id="rId26"/>
    <p:sldId id="304" r:id="rId27"/>
    <p:sldId id="302" r:id="rId28"/>
    <p:sldId id="271" r:id="rId29"/>
    <p:sldId id="278" r:id="rId30"/>
    <p:sldId id="279" r:id="rId31"/>
    <p:sldId id="280" r:id="rId32"/>
    <p:sldId id="287" r:id="rId33"/>
    <p:sldId id="288" r:id="rId34"/>
    <p:sldId id="289" r:id="rId35"/>
    <p:sldId id="290" r:id="rId36"/>
    <p:sldId id="272" r:id="rId37"/>
    <p:sldId id="273" r:id="rId38"/>
    <p:sldId id="274" r:id="rId39"/>
    <p:sldId id="275" r:id="rId40"/>
    <p:sldId id="292" r:id="rId41"/>
    <p:sldId id="293" r:id="rId42"/>
    <p:sldId id="308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3948-8AD5-4399-BB68-4C46AB7FE17F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8728-A4F6-4DE7-A229-B9EA93AD7D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92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3DDE-4C9D-4D45-9605-634E5D688FF1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33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B912-2ED0-47EE-AC5A-3C22244A5784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9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F90F-7D87-4A1C-9BDC-863AA6B88586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0190-E068-4AED-A053-E0B4D28BBAB8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31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6AB-13AC-4F09-B626-8015E53423C7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62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C7E9-8A34-4FD2-9C8A-C3679EE9B1CD}" type="datetime1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5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C0D2-7592-4271-A472-A9FE90E3EBD7}" type="datetime1">
              <a:rPr lang="pl-PL" smtClean="0"/>
              <a:t>30.10.2023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8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9A2A-319D-4621-9CA7-17502F621063}" type="datetime1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68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0CEA-BCAA-44CB-B632-8A030FF01421}" type="datetime1">
              <a:rPr lang="pl-PL" smtClean="0"/>
              <a:t>30.10.2023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26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8EF-198A-4080-A1AD-BB9D02B1EA55}" type="datetime1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72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A2E2-9958-4192-9198-C9D1147AEAC3}" type="datetime1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3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2A0D-E5BB-4DD7-AB80-5A88E0294783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EC95-51AB-43D2-99B6-63F0C5C8E3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0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Bilans płatniczy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1A11A90-D733-CF49-8982-21BC9640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877272"/>
            <a:ext cx="22687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0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prstClr val="black"/>
                </a:solidFill>
              </a:rPr>
              <a:t>Bilans obrotów bieżących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8847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l-PL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transferów bieżących </a:t>
            </a:r>
            <a:r>
              <a:rPr lang="pl-PL" sz="3800" dirty="0"/>
              <a:t>– obejmuje przepływy materialne lub przepływy finansowe, w zamian za które strona otrzymująca </a:t>
            </a:r>
            <a:r>
              <a:rPr lang="pl-PL" sz="3800" u="sng" dirty="0"/>
              <a:t>nie jest zobowiązana</a:t>
            </a:r>
            <a:r>
              <a:rPr lang="pl-PL" sz="3800" dirty="0"/>
              <a:t> do równorzędnego świadczenia na rzecz strony darującej. </a:t>
            </a:r>
          </a:p>
          <a:p>
            <a:pPr marL="0" indent="0" algn="just">
              <a:buNone/>
            </a:pPr>
            <a:endParaRPr lang="pl-PL" sz="3800" dirty="0"/>
          </a:p>
          <a:p>
            <a:pPr marL="0" indent="0" algn="just">
              <a:buNone/>
            </a:pPr>
            <a:r>
              <a:rPr lang="pl-PL" sz="3800" dirty="0"/>
              <a:t>Transfery mogą być dokonane na rzecz:</a:t>
            </a:r>
          </a:p>
          <a:p>
            <a:pPr algn="just">
              <a:buFontTx/>
              <a:buChar char="-"/>
            </a:pPr>
            <a:r>
              <a:rPr lang="pl-PL" sz="3800" b="1" dirty="0"/>
              <a:t>instytucji rządowych</a:t>
            </a:r>
            <a:r>
              <a:rPr lang="pl-PL" sz="3800" dirty="0"/>
              <a:t>: środki otrzymane oraz przekazane przez polski sektor rządowy, tj. jednostki rządu centralnego oraz samorządu terytorialnego. Otrzymane środki mogą pochodzić od instytucji Unii Europejskiej, z krajów i organizacji międzynarodowych, jak również mogą być wypłacone na rzecz tych instytucji i krajów w celu finansowania przez rząd bieżących wydatków – takich jak pomoc humanitarna, leki, szkolenia, składki i opłaty członkowskie na rzecz Unii Europejskiej oraz organizacji międzynarodowych spoza Unii Europejskiej, podatki i opłaty zapłacone przez nierezydentów,</a:t>
            </a:r>
          </a:p>
          <a:p>
            <a:pPr algn="just">
              <a:buFontTx/>
              <a:buChar char="-"/>
            </a:pPr>
            <a:r>
              <a:rPr lang="pl-PL" sz="3800" b="1" dirty="0"/>
              <a:t>pozostałych sektorów w postaci pieniężnej</a:t>
            </a:r>
            <a:r>
              <a:rPr lang="pl-PL" sz="3800" dirty="0"/>
              <a:t>:  transfery osobiste oraz pozostałe transfery. Na transfery osobiste składają się wszystkie transfery bieżące w postaci pieniężnej oraz w naturze, otrzymane lub wykonane przez gospodarstwa domowe z </a:t>
            </a:r>
            <a:r>
              <a:rPr lang="pl-PL" sz="3800" dirty="0" err="1"/>
              <a:t>nierezydenckimi</a:t>
            </a:r>
            <a:r>
              <a:rPr lang="pl-PL" sz="3800" dirty="0"/>
              <a:t> gospodarstwami domowymi. Najważniejszą pozycją w tej kategorii są przekazy zarobków. Środki przekazywane rodzinie są ujmowane w transferach bieżących jako przekazy zarobków. W przypadku, </a:t>
            </a:r>
            <a:r>
              <a:rPr lang="pl-PL" sz="3800" u="sng" dirty="0"/>
              <a:t>kiedy pobyt trwa krócej niż rok, osoba taka traktowana jest jako nierezydent i jej zarobki są ujmowane w bilansie płatniczym w bilansie dochodów, </a:t>
            </a:r>
            <a:r>
              <a:rPr lang="pl-PL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wynagrodzenia za pracę,</a:t>
            </a:r>
          </a:p>
          <a:p>
            <a:pPr algn="just">
              <a:buFontTx/>
              <a:buChar char="-"/>
            </a:pPr>
            <a:r>
              <a:rPr lang="pl-PL" sz="3800" b="1" dirty="0"/>
              <a:t>w naturze: </a:t>
            </a:r>
            <a:r>
              <a:rPr lang="pl-PL" sz="3800" dirty="0"/>
              <a:t>darowizny, nieodpłatny eksport oraz import towarów i usług, dokonywany w ramach pomocy międzynarodowej, renty i emerytury otrzymywane przez rezydentów z zagranicy, spadki,  alimenty.</a:t>
            </a:r>
          </a:p>
          <a:p>
            <a:pPr algn="just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32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prstClr val="black"/>
                </a:solidFill>
              </a:rPr>
              <a:t>Bilans obrotów bieżących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046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kapitałowy </a:t>
            </a:r>
            <a:r>
              <a:rPr lang="pl-PL" dirty="0"/>
              <a:t>– dodatkowy składnik bilansu płatniczego, który został wyodrębniony z rachunku obrotów bieżących i rachunku finansowego.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Transfery własności aktywów rzeczowych</a:t>
            </a:r>
            <a:r>
              <a:rPr lang="pl-PL" dirty="0"/>
              <a:t>, tj. dary i środki z tytułu pomocy bezzwrotnej, dokonane z wyraźnym przeznaczeniem na finansowanie środków trwałych, jak również umorzenie długu przez kredytodawcę, oraz transfery środków związanych z nabyciem lub sprzedażą aktywów niefinansowych i nieprodukowanych.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Transfery kapitałowe wyliczane są oddzielnie dla sektora rządowego i pozostałych sektorów.</a:t>
            </a:r>
          </a:p>
          <a:p>
            <a:pPr marL="0" indent="0" algn="ctr">
              <a:buNone/>
            </a:pPr>
            <a:endParaRPr lang="pl-PL" sz="3400" u="sng" dirty="0"/>
          </a:p>
          <a:p>
            <a:pPr algn="just"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Transfery kapitałowe sektora rządowego </a:t>
            </a:r>
            <a:r>
              <a:rPr lang="pl-PL" dirty="0"/>
              <a:t>to wartość środków otrzymanych od instytucji Unii Europejskiej, z krajów oraz organizacji międzynarodowych, jak też nieodpłatnie przekazanych przez polski rząd na rzecz tych instytucji. Otrzymane środki są przeznaczone na finansowanie inwestycji w środki trwałe, np. na budowę dróg, autostrad, mostów, szkół, szpitali,</a:t>
            </a:r>
          </a:p>
          <a:p>
            <a:pPr algn="just"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Transfery kapitałowe pozostałych sektorów </a:t>
            </a:r>
            <a:r>
              <a:rPr lang="pl-PL" dirty="0"/>
              <a:t>obejmują otrzymane z zagranicy i przekazane za gra-nicę dary i środki z tytułu pomocy bezzwrotnej, dokonywane z wyraźnym przeznaczeniem na finansowanie środków trwałych przez jednostki spoza sektora rządowego</a:t>
            </a:r>
          </a:p>
          <a:p>
            <a:pPr algn="just"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Nabywanie i zbywanie nieprodukowanych aktywów niefinansowych</a:t>
            </a:r>
            <a:r>
              <a:rPr lang="pl-PL" dirty="0"/>
              <a:t>: zakup i sprzedaż patentów, praw autorskich, licencji i znaków towarowych oraz nabycie i zbycie gruntu zagranicznym ambasadom na terenie Polski, jak też zakup i sprzedaż gruntu przez polskie ambasady za granicą.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08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dirty="0"/>
              <a:t>Bilans obrotów finansowych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Inwestycje bezpośrednie</a:t>
            </a:r>
          </a:p>
          <a:p>
            <a:pPr algn="just"/>
            <a:r>
              <a:rPr lang="pl-PL" dirty="0"/>
              <a:t>Inwestycje portfelowe</a:t>
            </a:r>
          </a:p>
          <a:p>
            <a:pPr algn="just"/>
            <a:r>
              <a:rPr lang="pl-PL" dirty="0"/>
              <a:t>Inwestycje pozostałe</a:t>
            </a:r>
          </a:p>
          <a:p>
            <a:pPr algn="just"/>
            <a:r>
              <a:rPr lang="pl-PL" dirty="0"/>
              <a:t>Pochodne instrumenty finansowe oraz</a:t>
            </a:r>
          </a:p>
          <a:p>
            <a:pPr algn="just"/>
            <a:r>
              <a:rPr lang="pl-PL" dirty="0"/>
              <a:t>Aktywa rezerwowe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Dodatnia suma składników oznacza, że napływa do gospodarki kapitał zagraniczny. Ta sytuacja jest charakterystyczna dla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gospodarek rozwijających się.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03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Bilans obrotów finansowych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Inwestycje bezpośrednie </a:t>
            </a:r>
            <a:r>
              <a:rPr lang="pl-PL" dirty="0"/>
              <a:t>– inwestycje, w wyniku których podmiot z jednego kraju obejmuje kontrolę lub przejmuje zarządzanie przedsiębiorstwem w innym kraju.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800" dirty="0"/>
              <a:t>Gdy:</a:t>
            </a:r>
          </a:p>
          <a:p>
            <a:pPr algn="just">
              <a:buFontTx/>
              <a:buChar char="-"/>
            </a:pPr>
            <a:r>
              <a:rPr lang="pl-PL" sz="2800" dirty="0"/>
              <a:t>inwestycje pomiędzy podmiotami połączonymi relacją inwestycji bezpośrednich. Relacja inwestycji bezpośrednich tworzy się, gdy jeden podmiot ma uprawnienia do co najmniej 10% głosów w organie stanowiącym drugiego podmiotu,</a:t>
            </a:r>
          </a:p>
          <a:p>
            <a:pPr algn="just">
              <a:buFontTx/>
              <a:buChar char="-"/>
            </a:pPr>
            <a:r>
              <a:rPr lang="pl-PL" sz="2800" dirty="0"/>
              <a:t>obejmuje kontrolę w przedsiębiorstwie – powyżej 50% udziałów.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dirty="0"/>
              <a:t>Inwestycje bezpośrednie obejmują akcje i inne formy udziałów kapitałowych, reinwestycje zysków oraz należności i zobowiązania związane z instrumentami dłużnymi.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05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Inwestycje typu </a:t>
            </a:r>
            <a:r>
              <a:rPr lang="pl-PL" dirty="0" err="1"/>
              <a:t>greenfield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Mają inny charakter – w kraju goszczącym od podstaw powstaje nowe przedsiębiorstwo,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O tego typu inwestycje zabiegają kraje rozwijające się i stają się one rzeczywistym motorem napędowym gospodarki,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Skala korzyści z tych inwestycji zależy od motywów szczegółowych, jakimi kieruje się inwestor zagraniczny –korzyści - niskie koszty robocizny, może pozostać w danym kraju tak długo, jak długo te koszty będą niskie,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Jeśli celem inwestora jest budowa przedsiębiorstwa o solidnych podstawach i uznaje on rynek kraju goszczącego za ważny w swojej strategii, korzyści są duże i długookresowe.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28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Inwestycje typu fuzje i przejęcia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Dostarczają zwykle mniej korzyści, ponieważ dotyczą przedsiębiorstw już obecnych na rynku, z określonym potencjałem technologicznym i ludzkim,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Motywem do fuzji i przejęć jest często minimalizacja kosztów, a zatem redukcje zatrudnienia, mniejsze inwestycje i koszty stałe,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Szczególnym przypadkiem tego typu inwestycji są transakcje prywatyzacyjne w Polsce i innych krajach przechodzących transformację. Przejęciom towarzyszy zwykle transfer technologii i wiedzy z zakresu zarządzania. Zasilany jest także skarb państwa,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Największa część inwestycji tego typu lokowana jest w krajach najwyżej rozwiniętych.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7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Bilans obrotów finansowych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Inwestycje portfelowe </a:t>
            </a:r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Inwestorzy kierują się </a:t>
            </a:r>
            <a:r>
              <a:rPr lang="pl-PL" b="1" dirty="0"/>
              <a:t>zyskiem finansowym</a:t>
            </a:r>
            <a:r>
              <a:rPr lang="pl-PL" dirty="0"/>
              <a:t>, który chcą osiągnąć na zmianach cen papierów wartościowych,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Mogą mieć charakter </a:t>
            </a:r>
            <a:r>
              <a:rPr lang="pl-PL" b="1" dirty="0"/>
              <a:t>krótko-, średnio- lub długookresowy</a:t>
            </a:r>
            <a:r>
              <a:rPr lang="pl-PL" dirty="0"/>
              <a:t>,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Niezależnie od intencji inwestor portfelowy ma zawsze możliwość </a:t>
            </a:r>
            <a:r>
              <a:rPr lang="pl-PL" b="1" dirty="0"/>
              <a:t>szybkiego wyjścia z inwestycji</a:t>
            </a:r>
            <a:r>
              <a:rPr lang="pl-PL" dirty="0"/>
              <a:t>, ponieważ może sprzedać posiadane aktywa na rynku kapitałowym danego kraju lub na rynku międzynarodowym,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 punktu widzenia bezpieczeństwa ekonomicznego i równowagi </a:t>
            </a:r>
            <a:r>
              <a:rPr lang="pl-PL" b="1" dirty="0"/>
              <a:t>płatniczej kraju przyjmującego, istotna jest ich struktura</a:t>
            </a:r>
            <a:r>
              <a:rPr lang="pl-PL" dirty="0"/>
              <a:t>,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Dzielą się na </a:t>
            </a:r>
            <a:r>
              <a:rPr lang="pl-PL" b="1" dirty="0"/>
              <a:t>instrumenty udziałowe </a:t>
            </a:r>
            <a:r>
              <a:rPr lang="pl-PL" dirty="0"/>
              <a:t>(zakup pakietów akcji w spółkach działających w danym kraju) i </a:t>
            </a:r>
            <a:r>
              <a:rPr lang="pl-PL" b="1" dirty="0"/>
              <a:t>instrumenty dłużne </a:t>
            </a:r>
            <a:r>
              <a:rPr lang="pl-PL" dirty="0"/>
              <a:t>(zakup zagranicznych obligacji i skryptów dłużnych) 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84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Bilans obrotów finansowych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Inwestycje pozostałe </a:t>
            </a:r>
            <a:r>
              <a:rPr lang="pl-PL" dirty="0"/>
              <a:t>– obejmują wszystkie transakcje finansowe, które nie są ujęte w inwestycjach bezpośrednich, inwestycjach portfelowych lub w aktywach rezerwowych. </a:t>
            </a:r>
          </a:p>
          <a:p>
            <a:pPr marL="0" indent="0" algn="just">
              <a:buNone/>
            </a:pPr>
            <a:r>
              <a:rPr lang="pl-PL" dirty="0"/>
              <a:t>Pozostałe inwestycje zawierają: pozostałe udziały, rachunki bieżące i depozyty, kredyty i pożyczki, rezerwy techniczno-ubezpieczeniowe, kredyty handlowe i zaliczki, pozostałe aktywa i pasywa oraz specjalne prawa ciągnienia.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Pozostałe inwestycje (z wyłączeniem kredytów handlowych) prezentowane są zgodnie z zasadą memoriału.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88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Bilans obrotów finansowych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Pochodne instrumenty finansowe - </a:t>
            </a:r>
            <a:r>
              <a:rPr lang="pl-PL" dirty="0"/>
              <a:t>stanowią odrębną kategorię bilansu płatniczego. </a:t>
            </a:r>
          </a:p>
          <a:p>
            <a:pPr marL="0" indent="0" algn="just">
              <a:buNone/>
            </a:pPr>
            <a:r>
              <a:rPr lang="pl-PL" dirty="0"/>
              <a:t>Obejmuje ona wszystkie instrumenty pochodne o ryzyku symetrycznym, takie jak: </a:t>
            </a:r>
          </a:p>
          <a:p>
            <a:pPr algn="just">
              <a:buFontTx/>
              <a:buChar char="-"/>
            </a:pPr>
            <a:r>
              <a:rPr lang="pl-PL" dirty="0" err="1"/>
              <a:t>futures</a:t>
            </a:r>
            <a:r>
              <a:rPr lang="pl-PL" dirty="0"/>
              <a:t>, </a:t>
            </a:r>
          </a:p>
          <a:p>
            <a:pPr algn="just">
              <a:buFontTx/>
              <a:buChar char="-"/>
            </a:pPr>
            <a:r>
              <a:rPr lang="pl-PL" dirty="0" err="1"/>
              <a:t>forwardy</a:t>
            </a:r>
            <a:r>
              <a:rPr lang="pl-PL" dirty="0"/>
              <a:t>, </a:t>
            </a:r>
          </a:p>
          <a:p>
            <a:pPr algn="just">
              <a:buFontTx/>
              <a:buChar char="-"/>
            </a:pPr>
            <a:r>
              <a:rPr lang="pl-PL" dirty="0" err="1"/>
              <a:t>swapy</a:t>
            </a:r>
            <a:r>
              <a:rPr lang="pl-PL" dirty="0"/>
              <a:t>, </a:t>
            </a:r>
          </a:p>
          <a:p>
            <a:pPr algn="just">
              <a:buFontTx/>
              <a:buChar char="-"/>
            </a:pPr>
            <a:r>
              <a:rPr lang="pl-PL" dirty="0"/>
              <a:t>IRS, </a:t>
            </a:r>
          </a:p>
          <a:p>
            <a:pPr algn="just">
              <a:buFontTx/>
              <a:buChar char="-"/>
            </a:pPr>
            <a:r>
              <a:rPr lang="pl-PL" dirty="0"/>
              <a:t>CIRS, </a:t>
            </a:r>
          </a:p>
          <a:p>
            <a:pPr algn="just">
              <a:buFontTx/>
              <a:buChar char="-"/>
            </a:pPr>
            <a:r>
              <a:rPr lang="pl-PL" dirty="0"/>
              <a:t>CDS, oraz </a:t>
            </a:r>
          </a:p>
          <a:p>
            <a:pPr algn="just">
              <a:buFontTx/>
              <a:buChar char="-"/>
            </a:pPr>
            <a:r>
              <a:rPr lang="pl-PL" dirty="0"/>
              <a:t>instrumenty o ryzyku niesymetrycznym, takie jak opcje.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Uwzględnione są zarówno instrumenty pochodne rozliczane za pośrednictwem dostawy instrumentu bazowego, jak i instrumenty rozliczane pieniężnie. Do tej kategorii zalicza się także wszystkie zyski lub straty z tytułu transakcji dotyczących pochodnych instrumentów finansowych.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6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Bilans obrotów finansowych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Aktywa rezerwowe - </a:t>
            </a:r>
            <a:r>
              <a:rPr lang="pl-PL" dirty="0"/>
              <a:t>obejmują transakcje dokonywane w walutach wymienialnych z nierezydentami w zakresie: </a:t>
            </a:r>
          </a:p>
          <a:p>
            <a:pPr algn="just">
              <a:buFontTx/>
              <a:buChar char="-"/>
            </a:pPr>
            <a:r>
              <a:rPr lang="pl-PL" dirty="0"/>
              <a:t>złota monetarnego, </a:t>
            </a:r>
          </a:p>
          <a:p>
            <a:pPr algn="just">
              <a:buFontTx/>
              <a:buChar char="-"/>
            </a:pPr>
            <a:r>
              <a:rPr lang="pl-PL" dirty="0"/>
              <a:t>transzy rezerwowej w MFW oraz </a:t>
            </a:r>
          </a:p>
          <a:p>
            <a:pPr algn="just">
              <a:buFontTx/>
              <a:buChar char="-"/>
            </a:pPr>
            <a:r>
              <a:rPr lang="pl-PL" dirty="0"/>
              <a:t>pozostałych aktywów rezerwowych.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22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Bilans płatniczy - definicja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>
                <a:ea typeface="Calibri"/>
                <a:cs typeface="Times New Roman"/>
              </a:rPr>
              <a:t>Bilans płatniczy </a:t>
            </a:r>
            <a:r>
              <a:rPr lang="pl-PL" dirty="0">
                <a:ea typeface="Calibri"/>
                <a:cs typeface="Times New Roman"/>
              </a:rPr>
              <a:t>– to zestawienie wszystkich transakcji dokonywanych między podmiotami krajowymi (rezydentami) a podmiotami zagranicznymi (nierezydentami) w danym okresie ( tj. kwartale, roku).</a:t>
            </a:r>
          </a:p>
          <a:p>
            <a:pPr marL="0" indent="0" algn="just">
              <a:buNone/>
            </a:pPr>
            <a:endParaRPr lang="pl-PL" dirty="0"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pl-PL" dirty="0">
                <a:ea typeface="Calibri"/>
                <a:cs typeface="Times New Roman"/>
              </a:rPr>
              <a:t>Bilans płatniczy prezentuje w sposób zagregowany wszystkie przepływy gospodarcze pomiędzy gospodarką narodową a zagranicą.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200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Nowy podręcznik do bilansu płatniczego BPM6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priorytetowym zadaniem określonym w BPM6 jest zapewnienie międzynarodowej porównywalności danych bilansu płatniczego oraz międzynarodowej pozycji inwestycyjnej,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przesłankami były:</a:t>
            </a:r>
          </a:p>
          <a:p>
            <a:pPr algn="just">
              <a:buFontTx/>
              <a:buChar char="-"/>
            </a:pPr>
            <a:r>
              <a:rPr lang="pl-PL" dirty="0"/>
              <a:t>pogłębiające się procesy związane z globalizacją gospodarki światowej, które spowodowały zwiększenie transgranicznych procesów produkcyjnych, </a:t>
            </a:r>
          </a:p>
          <a:p>
            <a:pPr algn="just">
              <a:buFontTx/>
              <a:buChar char="-"/>
            </a:pPr>
            <a:r>
              <a:rPr lang="pl-PL" dirty="0"/>
              <a:t>wzrost mobilności na międzynarodowym rynku pracy, a także powstanie złożonych struktur przedsiębiorstw międzynarodowych,</a:t>
            </a:r>
          </a:p>
          <a:p>
            <a:pPr algn="just">
              <a:buFontTx/>
              <a:buChar char="-"/>
            </a:pPr>
            <a:r>
              <a:rPr lang="pl-PL" dirty="0"/>
              <a:t>pojawienie się nowych instrumentów finansowych i wzrost ich znaczenia w obrotach bilansu płatniczego, </a:t>
            </a:r>
          </a:p>
          <a:p>
            <a:pPr algn="just">
              <a:buFontTx/>
              <a:buChar char="-"/>
            </a:pPr>
            <a:r>
              <a:rPr lang="pl-PL" dirty="0"/>
              <a:t>zmiany w zakresie rachunkowości przedsiębiorstw.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1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>
            <a:noAutofit/>
          </a:bodyPr>
          <a:lstStyle/>
          <a:p>
            <a:r>
              <a:rPr lang="pl-PL" sz="3500" dirty="0"/>
              <a:t>Nowy podręcznik do bilansu płatniczego BPM6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74074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dirty="0"/>
              <a:t>Dla osiągnięcia pełnej spójności z nowymi standardami BPM6 na poziomie europejskim znowelizowane zostały akty prawne Europejskiego Banku Centralnego oraz Komisji Europejskiej regulujące statystykę bilansu płatniczego, międzynarodowej pozycji inwestycyjnej w krajach strefy euro i Unii Europejskiej.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Europejskiego Banku Centralnego z dnia 9 grudnia 2011 r. w sprawie wymogów sprawozdawczości statystycznej Europejskiego Banku Centralnego w zakresie statystyki zagranicznej EBC/2011/23 (Dz.U. L 65/1)</a:t>
            </a:r>
          </a:p>
          <a:p>
            <a:pPr marL="0" indent="0" algn="just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Europejskiego Banku Centralnego z dnia 9 grudnia 2011 r. w sprawie wymogów sprawozdawczości statystycznej Europejskiego Banku Centralnego w zakresie statystyki zagranicznej</a:t>
            </a:r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(wersja przekształcona) (EBC/2011/23) (2012/120/UE)</a:t>
            </a:r>
          </a:p>
          <a:p>
            <a:pPr marL="0" indent="0" algn="just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Rozporządzenie Komisji (UE) NR 555/2012 z dnia 22 czerwca 2012 r. zmieniające rozporządzenie (WE) nr 184/2005 Parlamentu Europejskiego i Rady w sprawie statystyki Wspólnoty w zakresie bilansu płatniczego, międzynarodowego handlu usługami i zagranicznych inwestycji bezpośrednich w od-niesieniu do aktualizacji wymogów dotyczących danych oraz definicji (Dz.U. L 166/22)</a:t>
            </a:r>
          </a:p>
          <a:p>
            <a:pPr marL="0" indent="0" algn="just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BD4 - OECD Benchmark Definition of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 Investment – podręcznik wzorcowych definicji inwestycji bezpośrednich wydany w 2008 r. przez Organizację Współpracy Gospodarczej i Rozwoju.</a:t>
            </a:r>
          </a:p>
          <a:p>
            <a:pPr marL="0" indent="0" algn="just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43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/>
              <a:t>Zmiany wprowadzone przez BPM6 w zakresie prezentacji danych bilansu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w kategorii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Towary i Usługi </a:t>
            </a:r>
            <a:r>
              <a:rPr lang="pl-PL" dirty="0"/>
              <a:t>(pośrednictwo handlowe, uszlachetnianie towarów, usługi ubezpieczeniowe),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w kategorii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Dochody oraz Inwestycje bezpośrednie</a:t>
            </a:r>
            <a:r>
              <a:rPr lang="pl-PL" dirty="0"/>
              <a:t>,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wprowadzono zmiany w terminologii oraz dodatkowe pozycje w aktywach i pasywach finansowych, głównie celem zwiększenia spójności z systemem rachunków narodowych.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26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23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3259"/>
              </p:ext>
            </p:extLst>
          </p:nvPr>
        </p:nvGraphicFramePr>
        <p:xfrm>
          <a:off x="457200" y="374955"/>
          <a:ext cx="8291263" cy="622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kusz" r:id="rId2" imgW="7724657" imgH="5724634" progId="Excel.Sheet.12">
                  <p:embed/>
                </p:oleObj>
              </mc:Choice>
              <mc:Fallback>
                <p:oleObj name="Arkusz" r:id="rId2" imgW="7724657" imgH="5724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374955"/>
                        <a:ext cx="8291263" cy="6222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03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81618"/>
            <a:ext cx="8507288" cy="283086"/>
          </a:xfrm>
        </p:spPr>
        <p:txBody>
          <a:bodyPr>
            <a:noAutofit/>
          </a:bodyPr>
          <a:lstStyle/>
          <a:p>
            <a:r>
              <a:rPr lang="pl-PL" sz="3100" dirty="0"/>
              <a:t>Zmiany wprowadzone przez BPM6 w zakresie prezentacji danych bilansu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124744"/>
            <a:ext cx="5760640" cy="936104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24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274838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Dochody pierwotne </a:t>
            </a:r>
            <a:r>
              <a:rPr lang="pl-PL" dirty="0"/>
              <a:t>odpowiadają kategorii dochody w dotychczas publikowanych danych (BPM5). Analogicznie jak dotychczas w jej skład wchodzą wynagrodzenia pracowników krótkookresowych oraz dochody z inwestycji, dodatkowo wprowadzono grupę „pozostałe dochody pierwotne” zawierającą: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■ podatki i subwencje do produktów i produkcji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■ z transferów bieżących przesunięto do tej kategorii środki związane z Wspólną Polityką Rolną (przychody)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■ część składki do Komisji Europejskiej dotycząca TOR (tradycyjnych zasobów własnych)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■ opłaty z tytułu dzierżawy - nowe źródło danych o przychodach z dzierżawy przez gospodarstwa domowe nieruchomości za granicą.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124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l-PL" sz="3500" dirty="0"/>
              <a:t>Zmiany wprowadzone przez BPM6 w zakresie prezentacji danych bilansu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Dochody wtórne </a:t>
            </a:r>
            <a:r>
              <a:rPr lang="pl-PL" dirty="0"/>
              <a:t>- definicyjnie odpowiadają one dotychczasowym transferom bieżącym pomniejszonym o transakcje przeniesione do dochodów pierwotnych. Najważniejsze pozycje wchodzące w skład dochodów wtórnych to:</a:t>
            </a:r>
          </a:p>
          <a:p>
            <a:pPr marL="0" indent="0" algn="just">
              <a:buNone/>
            </a:pPr>
            <a:r>
              <a:rPr lang="pl-PL" dirty="0"/>
              <a:t>■ pozostała część transferów pomiędzy Polską oraz UE,</a:t>
            </a:r>
          </a:p>
          <a:p>
            <a:pPr marL="0" indent="0" algn="just">
              <a:buNone/>
            </a:pPr>
            <a:r>
              <a:rPr lang="pl-PL" dirty="0"/>
              <a:t>■ przekazy zarobków,</a:t>
            </a:r>
          </a:p>
          <a:p>
            <a:pPr marL="0" indent="0" algn="just">
              <a:buNone/>
            </a:pPr>
            <a:r>
              <a:rPr lang="pl-PL" dirty="0"/>
              <a:t>■ transfery rzeczowe,</a:t>
            </a:r>
          </a:p>
          <a:p>
            <a:pPr marL="0" indent="0" algn="just">
              <a:buNone/>
            </a:pPr>
            <a:r>
              <a:rPr lang="pl-PL" dirty="0"/>
              <a:t>■ przepływy podatkowe,</a:t>
            </a:r>
          </a:p>
          <a:p>
            <a:pPr marL="0" indent="0" algn="just">
              <a:buNone/>
            </a:pPr>
            <a:r>
              <a:rPr lang="pl-PL" dirty="0"/>
              <a:t>■ przepływy związane z systemem ubezpieczeń społecznych,</a:t>
            </a:r>
          </a:p>
          <a:p>
            <a:pPr marL="0" indent="0" algn="just">
              <a:buNone/>
            </a:pPr>
            <a:r>
              <a:rPr lang="pl-PL" dirty="0"/>
              <a:t>■ przepływy związane z usługami ubezpieczeniowymi.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16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819735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645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pl-PL" sz="3500" dirty="0"/>
              <a:t>Zmiany wprowadzone przez BPM6 w zakresie prezentacji danych bilansu – inwestycje portfelowe i inne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dirty="0"/>
              <a:t>zmiana związana jest głównie z dochodami dotyczącymi funduszy wspólnego inwestowania. W dochodach tych </a:t>
            </a:r>
            <a:r>
              <a:rPr lang="pl-PL" u="sng" dirty="0"/>
              <a:t>ujmowane są nie tylko dywidendy wypłacone posiadaczom jednostek uczestnictwa, ale także dochody reinwestowane</a:t>
            </a:r>
            <a:r>
              <a:rPr lang="pl-PL" dirty="0"/>
              <a:t>,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u="sng" dirty="0"/>
              <a:t>należności i zobowiązania z tytułu rezerw </a:t>
            </a:r>
            <a:r>
              <a:rPr lang="pl-PL" u="sng" dirty="0" err="1"/>
              <a:t>techniczno</a:t>
            </a:r>
            <a:r>
              <a:rPr lang="pl-PL" u="sng" dirty="0"/>
              <a:t> - ubezpieczeniowych </a:t>
            </a:r>
            <a:r>
              <a:rPr lang="pl-PL" dirty="0"/>
              <a:t>(w tym reasekuracyjnych oraz emerytalno-rentowych) </a:t>
            </a:r>
            <a:r>
              <a:rPr lang="pl-PL" u="sng" dirty="0"/>
              <a:t>są wykazywane w nowej pozycji „Rezerwy techniczno-ubezpieczeniowe”. </a:t>
            </a:r>
            <a:r>
              <a:rPr lang="pl-PL" dirty="0"/>
              <a:t>Stan tych rezerw zostanie również ujęty w międzynarodowej pozycji inwestycyjnej,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 dotychczasowych pozycji „Pozostałe inwestycje – pozostałe aktywa / pasywa zagraniczne” zostały wyodrębnione: „Pozostałe udziały kapitałowe” zarówno po stronie aktywów jak i pasywów, „Alokacja SDR” po stronie pasywów.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55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prstClr val="black"/>
                </a:solidFill>
              </a:rPr>
              <a:t>Bilans aktywów wyrównawczych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Obroty wyrównawcze powodują wyzerowanie salda bilansu płatniczego. 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BOB+BOF+BOW=0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dirty="0"/>
              <a:t>BOB - saldo rachunku obrotów bieżących</a:t>
            </a:r>
          </a:p>
          <a:p>
            <a:pPr marL="0" indent="0" algn="just">
              <a:buNone/>
            </a:pPr>
            <a:r>
              <a:rPr lang="pl-PL" sz="2800" dirty="0"/>
              <a:t>BOF - </a:t>
            </a:r>
            <a:r>
              <a:rPr lang="pl-PL" sz="2800" dirty="0">
                <a:solidFill>
                  <a:prstClr val="black"/>
                </a:solidFill>
              </a:rPr>
              <a:t>saldo rachunku obrotów finansowych</a:t>
            </a:r>
          </a:p>
          <a:p>
            <a:pPr marL="0" indent="0" algn="just">
              <a:buNone/>
            </a:pPr>
            <a:r>
              <a:rPr lang="pl-PL" sz="2800" dirty="0">
                <a:solidFill>
                  <a:prstClr val="black"/>
                </a:solidFill>
              </a:rPr>
              <a:t>BOW - saldo rachunku obrotów  wyrównawczych</a:t>
            </a:r>
          </a:p>
          <a:p>
            <a:pPr marL="0" indent="0" algn="just">
              <a:buNone/>
            </a:pPr>
            <a:endParaRPr lang="pl-PL" sz="11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200" dirty="0">
                <a:solidFill>
                  <a:prstClr val="black"/>
                </a:solidFill>
              </a:rPr>
              <a:t>Źródło: </a:t>
            </a:r>
            <a:r>
              <a:rPr lang="pl-PL" altLang="pl-PL" sz="1200" dirty="0">
                <a:solidFill>
                  <a:srgbClr val="000000"/>
                </a:solidFill>
              </a:rPr>
              <a:t>E. Mińska-Struzik, Wprowadzenie do ekonomii międzynarodowej, </a:t>
            </a:r>
            <a:r>
              <a:rPr lang="pl-PL" altLang="pl-PL" sz="1200" dirty="0" err="1">
                <a:solidFill>
                  <a:srgbClr val="000000"/>
                </a:solidFill>
              </a:rPr>
              <a:t>Difin</a:t>
            </a:r>
            <a:r>
              <a:rPr lang="pl-PL" altLang="pl-PL" sz="1200" dirty="0">
                <a:solidFill>
                  <a:srgbClr val="000000"/>
                </a:solidFill>
              </a:rPr>
              <a:t>, Warszawa, 2012, str. 231</a:t>
            </a:r>
          </a:p>
          <a:p>
            <a:pPr marL="0" indent="0" algn="just">
              <a:buNone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135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transakcji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Transakcje autonomiczne 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Są prowadzone przez </a:t>
            </a:r>
            <a:r>
              <a:rPr lang="pl-PL" b="1" dirty="0"/>
              <a:t>wszystkie podmioty </a:t>
            </a:r>
            <a:r>
              <a:rPr lang="pl-PL" dirty="0"/>
              <a:t>biorące udział w obrotach zagranicznych, a więc przez firmy, turystów, gastarbeiterów, kupujących domy za granicą, agendy rządowe, organizacje non profit. </a:t>
            </a:r>
          </a:p>
          <a:p>
            <a:pPr marL="0" indent="0" algn="just">
              <a:buNone/>
            </a:pPr>
            <a:r>
              <a:rPr lang="pl-PL" b="1" dirty="0"/>
              <a:t>Suma tych transakcji = saldo bilansu płatniczego </a:t>
            </a:r>
            <a:endParaRPr lang="pl-PL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Transakcje wyrównawcze 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Operacje banku centralnego, których celem jest równoważenie bilansu płatniczego, a treścią zmiana stanu rezerw walutowych.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70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dirty="0"/>
              <a:t>Bilans płatniczy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Rezydent -</a:t>
            </a:r>
            <a:r>
              <a:rPr lang="pl-PL" dirty="0"/>
              <a:t> w rozumieniu art.2 ust. 1 pkt 1 lit. a) ustawy z dnia 27 lipca 2002 r. Prawo dewizowe - to osoby fizyczne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mające miejsce zamieszkania w kraju oraz osoby prawne mające siedzibę w kraju</a:t>
            </a:r>
            <a:r>
              <a:rPr lang="pl-PL" dirty="0"/>
              <a:t>,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także inne podmioty mające siedzibę w kraju</a:t>
            </a:r>
            <a:r>
              <a:rPr lang="pl-PL" dirty="0"/>
              <a:t>, posiadające zdolność zaciągania zobowiązań i nabywania praw we własnym imieniu; rezydentami są również znajdujące się w kraju oddziały, przedstawicielstwa i przedsiębiorstwa utworzone przez nierezydentów. 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Nierezydent - </a:t>
            </a:r>
            <a:r>
              <a:rPr lang="pl-PL" dirty="0"/>
              <a:t>w rozumieniu art. 2 ust. 1 pkt 2 lit. a) ustawy z dnia 27 lipca 2002 r. Prawo dewizowe – to osoby fizyczne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mające miejsce zamieszkania za granicą oraz osoby prawne mające siedzibę za granicą, a także inne podmioty mające siedzibę za granicą</a:t>
            </a:r>
            <a:r>
              <a:rPr lang="pl-PL" dirty="0"/>
              <a:t>, posiadające zdolność zaciągania zobowiązań i nabywania praw we własnym imieniu; nierezydentami są również znajdujące się za granicą oddziały, przedstawicielstwa i przedsiębiorstwa utworzone przez rezydentów.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19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/>
              <a:t>Transakcje autonomiczne i wyrównawcze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96752"/>
            <a:ext cx="59766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68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Równowaga bilansu płatniczego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Formalnie zachodzi wtedy, kiedy </a:t>
            </a:r>
            <a:r>
              <a:rPr lang="pl-PL" b="1" dirty="0"/>
              <a:t>suma transakcji </a:t>
            </a:r>
            <a:r>
              <a:rPr lang="pl-PL" dirty="0"/>
              <a:t>autonomicznych, wynosi </a:t>
            </a:r>
            <a:r>
              <a:rPr lang="pl-PL" b="1" dirty="0"/>
              <a:t>zero</a:t>
            </a:r>
            <a:r>
              <a:rPr lang="pl-PL" dirty="0"/>
              <a:t>, </a:t>
            </a:r>
          </a:p>
          <a:p>
            <a:pPr algn="just"/>
            <a:r>
              <a:rPr lang="pl-PL" b="1" dirty="0"/>
              <a:t>Nie ma zatem potrzeby </a:t>
            </a:r>
            <a:r>
              <a:rPr lang="pl-PL" dirty="0"/>
              <a:t>przeprowadzania transakcji wyrównawczych, czyli nie zmienia się poziom oficjalnych rezerw walutowych, </a:t>
            </a:r>
          </a:p>
          <a:p>
            <a:pPr algn="just"/>
            <a:r>
              <a:rPr lang="pl-PL" b="1" dirty="0"/>
              <a:t>Nadwyżka </a:t>
            </a:r>
            <a:r>
              <a:rPr lang="pl-PL" dirty="0"/>
              <a:t>bilansu płatniczego oznacza </a:t>
            </a:r>
            <a:r>
              <a:rPr lang="pl-PL" b="1" dirty="0"/>
              <a:t>wzrost </a:t>
            </a:r>
            <a:r>
              <a:rPr lang="pl-PL" dirty="0"/>
              <a:t>rezerw walutowych, </a:t>
            </a:r>
            <a:r>
              <a:rPr lang="pl-PL" b="1" dirty="0"/>
              <a:t>deficyt </a:t>
            </a:r>
            <a:r>
              <a:rPr lang="pl-PL" dirty="0"/>
              <a:t>– ich </a:t>
            </a:r>
            <a:r>
              <a:rPr lang="pl-PL" b="1" dirty="0"/>
              <a:t>spadek. 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101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Źródła pochodzenia rezerw walutowych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algn="just"/>
            <a:r>
              <a:rPr lang="pl-PL" dirty="0"/>
              <a:t>Kumulująca się nadwyżka eksportowa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Napływ bezpośrednich inwestycji zagranicznych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Napływ kapitału krótkoterminowego i inwestycji portfelowych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872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Kumulująca się nadwyżka eksportowa - 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Kraj A osiąga systematycznie </a:t>
            </a:r>
            <a:r>
              <a:rPr lang="pl-PL" b="1" dirty="0"/>
              <a:t>nadwyżkę eksportową </a:t>
            </a:r>
            <a:r>
              <a:rPr lang="pl-PL" dirty="0"/>
              <a:t>5 mld USD, przy eksporcie 40 mld USD i imporcie 35 mld USD, </a:t>
            </a:r>
          </a:p>
          <a:p>
            <a:pPr algn="just"/>
            <a:r>
              <a:rPr lang="pl-PL" dirty="0"/>
              <a:t>Zakładamy, że eksporterzy </a:t>
            </a:r>
            <a:r>
              <a:rPr lang="pl-PL" b="1" dirty="0"/>
              <a:t>nie inwestują za granicą </a:t>
            </a:r>
            <a:r>
              <a:rPr lang="pl-PL" dirty="0"/>
              <a:t>i całość wpływów odsprzedają bankom komercyjnym, </a:t>
            </a:r>
          </a:p>
          <a:p>
            <a:pPr algn="just"/>
            <a:r>
              <a:rPr lang="pl-PL" dirty="0"/>
              <a:t>Banki, które również nie inwestują za granicą, 35 z odkupionych 40 mld USD sprzedają importerom, a pozostałe 5 mld USD sprzedają do banku centralnego </a:t>
            </a:r>
            <a:r>
              <a:rPr lang="pl-PL" b="1" dirty="0"/>
              <a:t>w zamian za ekwiwalent w walucie krajowej, </a:t>
            </a:r>
            <a:endParaRPr lang="pl-PL" dirty="0"/>
          </a:p>
          <a:p>
            <a:pPr algn="just"/>
            <a:r>
              <a:rPr lang="pl-PL" dirty="0"/>
              <a:t>Bank centralny </a:t>
            </a:r>
            <a:r>
              <a:rPr lang="pl-PL" b="1" dirty="0"/>
              <a:t>powiększa zatem oficjalne rezerwy walutowe </a:t>
            </a:r>
            <a:r>
              <a:rPr lang="pl-PL" dirty="0"/>
              <a:t>o 5 mld USD i dokonuje emisji pieniądza krajowego o wartości równej tej kwocie.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487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Napływ bezpośrednich inwestycji zagranicznych - 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/>
          </a:p>
          <a:p>
            <a:endParaRPr lang="pl-PL" dirty="0"/>
          </a:p>
          <a:p>
            <a:pPr algn="just"/>
            <a:r>
              <a:rPr lang="pl-PL" dirty="0"/>
              <a:t>Kraj B ma deficyt handlowy w wysokości 2 mld USD (eksport 38 mld USD, import 40 mld USD), jednak każdego roku napływają do niego inwestycje bezpośrednie na sumę 8 mld USD, </a:t>
            </a:r>
          </a:p>
          <a:p>
            <a:pPr algn="just"/>
            <a:r>
              <a:rPr lang="pl-PL" dirty="0"/>
              <a:t>W rezultacie na rynku walutowym tego kraju pojawia się </a:t>
            </a:r>
            <a:r>
              <a:rPr lang="pl-PL" b="1" dirty="0"/>
              <a:t>nadwyżka </a:t>
            </a:r>
            <a:r>
              <a:rPr lang="pl-PL" dirty="0"/>
              <a:t>w wysokości 6 mld USD, którą odkupuje od banków komercyjnych bank centralny, </a:t>
            </a:r>
            <a:r>
              <a:rPr lang="pl-PL" b="1" dirty="0"/>
              <a:t>powiększając oficjalne rezerwy walutowe, </a:t>
            </a:r>
            <a:endParaRPr lang="pl-PL" dirty="0"/>
          </a:p>
          <a:p>
            <a:pPr algn="just"/>
            <a:r>
              <a:rPr lang="pl-PL" dirty="0"/>
              <a:t>Jednocześnie następuje </a:t>
            </a:r>
            <a:r>
              <a:rPr lang="pl-PL" b="1" dirty="0"/>
              <a:t>emisja pieniądza krajowego </a:t>
            </a:r>
            <a:r>
              <a:rPr lang="pl-PL" dirty="0"/>
              <a:t>o wartości 6 mld USD, </a:t>
            </a:r>
          </a:p>
          <a:p>
            <a:pPr algn="just"/>
            <a:r>
              <a:rPr lang="pl-PL" dirty="0"/>
              <a:t>BIZ tworzą przyszłe potencjalne </a:t>
            </a:r>
            <a:r>
              <a:rPr lang="pl-PL" b="1" dirty="0"/>
              <a:t>zobowiązania wobec zagranicy</a:t>
            </a:r>
            <a:r>
              <a:rPr lang="pl-PL" dirty="0"/>
              <a:t>, ponieważ inwestorzy mają prawo do transferu zysków i wyjścia z inwestycji.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993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Napływ kapitału krótkoterminowego i inwestycji portfelowych - 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Kraj C ma </a:t>
            </a:r>
            <a:r>
              <a:rPr lang="pl-PL" b="1" dirty="0"/>
              <a:t>deficyt w bilansie handlowym </a:t>
            </a:r>
            <a:r>
              <a:rPr lang="pl-PL" dirty="0"/>
              <a:t>równy 8 mld USD (eksport 32 mld USD, import 40 mld USD), notuje </a:t>
            </a:r>
            <a:r>
              <a:rPr lang="pl-PL" b="1" dirty="0"/>
              <a:t>napływ bezpośrednich inwestycji </a:t>
            </a:r>
            <a:r>
              <a:rPr lang="pl-PL" dirty="0"/>
              <a:t>zagranicznych na sumę 3 mld USD oraz </a:t>
            </a:r>
            <a:r>
              <a:rPr lang="pl-PL" b="1" dirty="0"/>
              <a:t>napływ inwestycji portfelowych i kapitału </a:t>
            </a:r>
            <a:r>
              <a:rPr lang="pl-PL" dirty="0"/>
              <a:t>krótkoterminowego w kwocie 10 mld USD, </a:t>
            </a:r>
          </a:p>
          <a:p>
            <a:pPr algn="just"/>
            <a:r>
              <a:rPr lang="pl-PL" dirty="0"/>
              <a:t>Na rynku walutowym pojawia się zatem </a:t>
            </a:r>
            <a:r>
              <a:rPr lang="pl-PL" b="1" dirty="0"/>
              <a:t>nadwyżka walut obcych </a:t>
            </a:r>
            <a:r>
              <a:rPr lang="pl-PL" dirty="0"/>
              <a:t>w wysokości 5 mld USD, </a:t>
            </a:r>
          </a:p>
          <a:p>
            <a:pPr algn="just"/>
            <a:r>
              <a:rPr lang="pl-PL" dirty="0"/>
              <a:t>Bank centralny odkupuje od banków komercyjnych tę nadwyżkę i </a:t>
            </a:r>
            <a:r>
              <a:rPr lang="pl-PL" b="1" dirty="0"/>
              <a:t>powiększa </a:t>
            </a:r>
            <a:r>
              <a:rPr lang="pl-PL" dirty="0"/>
              <a:t>o 5 mld USD </a:t>
            </a:r>
            <a:r>
              <a:rPr lang="pl-PL" b="1" dirty="0"/>
              <a:t>oficjalne rezerwy walutowe</a:t>
            </a:r>
            <a:r>
              <a:rPr lang="pl-PL" dirty="0"/>
              <a:t>, a emisja pieniądza daje impuls inflacyjny.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748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Zasady sporządzania bilansu płatniczego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księgowości bilansu płatniczego przyjmuje się zasadę memoriałową, tj. transakcje są ujmowane w momencie transferu, przekazania, tj.:</a:t>
            </a:r>
          </a:p>
          <a:p>
            <a:pPr algn="just"/>
            <a:r>
              <a:rPr lang="pl-PL" dirty="0"/>
              <a:t>transakcja kupna/sprzedaży dóbr w momencie przekazania dóbr</a:t>
            </a:r>
          </a:p>
          <a:p>
            <a:pPr algn="just"/>
            <a:r>
              <a:rPr lang="pl-PL" dirty="0"/>
              <a:t>usługi w momencie ich świadczenia</a:t>
            </a:r>
          </a:p>
          <a:p>
            <a:pPr algn="just"/>
            <a:r>
              <a:rPr lang="pl-PL" dirty="0"/>
              <a:t>dochody zagraniczne - gdy stają się należne</a:t>
            </a:r>
          </a:p>
          <a:p>
            <a:pPr algn="just"/>
            <a:r>
              <a:rPr lang="pl-PL" dirty="0"/>
              <a:t>transfery jednostronne – gdy spełnione zostały warunki ich otrzymania</a:t>
            </a:r>
          </a:p>
          <a:p>
            <a:pPr algn="just"/>
            <a:r>
              <a:rPr lang="pl-PL" dirty="0"/>
              <a:t>transakcje na aktywach finansowych – gdy następuje zmiana własności danego instrumentu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203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Zasady sporządzania bilansu płatniczego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Zgodnie z podstawową zasadą transakcje, które są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źródłem wpływów dla rezydentów </a:t>
            </a:r>
            <a:r>
              <a:rPr lang="pl-PL" dirty="0"/>
              <a:t>ujmowane są po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stronie kredytowej (+)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Transakcje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skutkujące odpływem </a:t>
            </a:r>
            <a:r>
              <a:rPr lang="pl-PL" dirty="0"/>
              <a:t>środków, funduszy – są zapisywane po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stronie debetowej (-)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758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64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/>
              <a:t>Przykłady transakcji - eksport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800" dirty="0"/>
              <a:t>Przedsiębiorstwo Volkswagen Polska sp. z o.o. sprzedało i dostarczyło kontrahentowi niemieckiemu samochody dostawcze o wartości 10 mln. EUR (równowartość 40 mln PLN) W umowie handlowej uzgodniono termin płatności przypadający 30 dni po dostawie produktów.</a:t>
            </a:r>
          </a:p>
          <a:p>
            <a:pPr marL="0" indent="0" algn="just">
              <a:buNone/>
            </a:pPr>
            <a:r>
              <a:rPr lang="pl-PL" sz="2800" dirty="0"/>
              <a:t>W okresie, w którym zostanie zrealizowana dostawa towaru w bilansie płatniczym Polski pojawi się </a:t>
            </a:r>
            <a:r>
              <a:rPr lang="pl-PL" sz="2800" u="sng" dirty="0"/>
              <a:t>zapis kredytowy </a:t>
            </a:r>
            <a:r>
              <a:rPr lang="pl-PL" sz="2800" dirty="0"/>
              <a:t>na rachunku obrotów bieżących (eksport jako źródło funduszy, wynikające ze zmniejszenia się stanu produktów w Polsce) oraz zapis debetowy na rachunku finansowym (zwiększenie aktywów zagranicznych – należności względem nierezydentów).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dirty="0"/>
              <a:t>				</a:t>
            </a:r>
            <a:r>
              <a:rPr lang="pl-PL" sz="2800" dirty="0" err="1"/>
              <a:t>Wn</a:t>
            </a:r>
            <a:r>
              <a:rPr lang="pl-PL" sz="2800" dirty="0"/>
              <a:t>(debet)		Cr(kredyt)</a:t>
            </a:r>
          </a:p>
          <a:p>
            <a:pPr marL="0" indent="0" algn="just">
              <a:buNone/>
            </a:pPr>
            <a:r>
              <a:rPr lang="pl-PL" sz="2800" dirty="0"/>
              <a:t>Eksport						             40 mln PLN</a:t>
            </a:r>
          </a:p>
          <a:p>
            <a:pPr marL="0" indent="0" algn="just">
              <a:buNone/>
            </a:pPr>
            <a:r>
              <a:rPr lang="pl-PL" sz="2800" dirty="0"/>
              <a:t>Prywatne aktywa zagraniczne    40 mln PLN</a:t>
            </a:r>
          </a:p>
          <a:p>
            <a:pPr marL="0" indent="0" algn="just">
              <a:buNone/>
            </a:pPr>
            <a:r>
              <a:rPr lang="pl-PL" sz="2800" dirty="0"/>
              <a:t>(należności handlowe)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76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pl-PL" dirty="0"/>
              <a:t>Współpraca z instytucjami zewnętrznymi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Główny Urząd Statystyczny (GUS)</a:t>
            </a:r>
          </a:p>
          <a:p>
            <a:r>
              <a:rPr lang="pl-PL" dirty="0"/>
              <a:t>Ministerstwo Finansów (MF)</a:t>
            </a:r>
          </a:p>
          <a:p>
            <a:r>
              <a:rPr lang="pl-PL" dirty="0"/>
              <a:t>Zakład Ubezpieczeń Społecznych (ZUS)</a:t>
            </a:r>
          </a:p>
          <a:p>
            <a:r>
              <a:rPr lang="pl-PL" dirty="0"/>
              <a:t>Ministerstwo Pracy i Polityki Społecznej (</a:t>
            </a:r>
            <a:r>
              <a:rPr lang="pl-PL" dirty="0" err="1"/>
              <a:t>MPiPS</a:t>
            </a:r>
            <a:r>
              <a:rPr lang="pl-PL" dirty="0"/>
              <a:t>)</a:t>
            </a:r>
          </a:p>
          <a:p>
            <a:r>
              <a:rPr lang="pl-PL" dirty="0"/>
              <a:t>Europejski Bank Centralny (EBC), </a:t>
            </a:r>
          </a:p>
          <a:p>
            <a:r>
              <a:rPr lang="pl-PL" dirty="0"/>
              <a:t>Eurostat, </a:t>
            </a:r>
          </a:p>
          <a:p>
            <a:r>
              <a:rPr lang="pl-PL" dirty="0"/>
              <a:t>Międzynarodowy Fundusz Walutowy (MFW),</a:t>
            </a:r>
          </a:p>
          <a:p>
            <a:r>
              <a:rPr lang="pl-PL" dirty="0"/>
              <a:t>Organizacja Współpracy Gospodarczej i Rozwoju (OECD), </a:t>
            </a:r>
          </a:p>
          <a:p>
            <a:r>
              <a:rPr lang="pl-PL" dirty="0"/>
              <a:t>Bank Światowy (BŚ) oraz </a:t>
            </a:r>
          </a:p>
          <a:p>
            <a:r>
              <a:rPr lang="pl-PL" dirty="0"/>
              <a:t>Bank Rozrachunków Międzynarodowych (BIS)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613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transakcji - import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Przedsiębiorstwo LLP S.A. zakupiło od kontrahenta chińskiego towary odzieżowe o wartości 5 mln USD (równowartość 15 mln PLN).Płatność nastąpiła w momencie dostawy.</a:t>
            </a:r>
          </a:p>
          <a:p>
            <a:pPr marL="0" indent="0" algn="just">
              <a:buNone/>
            </a:pPr>
            <a:r>
              <a:rPr lang="pl-PL" dirty="0"/>
              <a:t>Polskie przedsiębiorstwo w celu uregulowania zobowiązania handlowego wykorzystało własne zasoby na rachunku walutowym w szwajcarskim banku </a:t>
            </a:r>
            <a:r>
              <a:rPr lang="pl-PL" dirty="0" err="1"/>
              <a:t>Credit</a:t>
            </a:r>
            <a:r>
              <a:rPr lang="pl-PL" dirty="0"/>
              <a:t> Suisse.</a:t>
            </a:r>
          </a:p>
          <a:p>
            <a:pPr marL="0" indent="0" algn="just">
              <a:buNone/>
            </a:pPr>
            <a:r>
              <a:rPr lang="pl-PL" dirty="0"/>
              <a:t>W okresie, w którym zostanie zrealizowana dostawa towaru w bilansie płatniczym Polski pojawi się </a:t>
            </a:r>
            <a:r>
              <a:rPr lang="pl-PL" u="sng" dirty="0"/>
              <a:t>zapis debetowy </a:t>
            </a:r>
            <a:r>
              <a:rPr lang="pl-PL" dirty="0"/>
              <a:t>na rachunku obrotów bieżących (import jako odpływ funduszy, wynikający ze zwiększenia stanu produktów w Polsce) oraz zapis kredytowy na rachunku finansowym (zmniejszenie aktywów zagranicznych rezydenta).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				</a:t>
            </a:r>
            <a:r>
              <a:rPr lang="pl-PL" dirty="0" err="1"/>
              <a:t>Wn</a:t>
            </a:r>
            <a:r>
              <a:rPr lang="pl-PL" dirty="0"/>
              <a:t>(debet)	Cr(kredyt)</a:t>
            </a:r>
          </a:p>
          <a:p>
            <a:pPr marL="0" indent="0" algn="just">
              <a:buNone/>
            </a:pPr>
            <a:r>
              <a:rPr lang="pl-PL" dirty="0"/>
              <a:t>Import				15 mln PLN</a:t>
            </a:r>
          </a:p>
          <a:p>
            <a:pPr marL="0" indent="0" algn="just">
              <a:buNone/>
            </a:pPr>
            <a:r>
              <a:rPr lang="pl-PL" dirty="0"/>
              <a:t>Prywatne aktywa zagraniczne			15 mln PLN</a:t>
            </a:r>
          </a:p>
          <a:p>
            <a:pPr marL="0" indent="0" algn="just">
              <a:buNone/>
            </a:pPr>
            <a:r>
              <a:rPr lang="pl-PL" dirty="0"/>
              <a:t>(depozyt walutowy)			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32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Przykłady transakcji – transfer bieżący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600" dirty="0"/>
              <a:t>Fundacja Polska Akcja Humanitarna udzieliła pomocy materialnej (w postaci środków żywnościowych i higienicznych) ludności zamieszkałej w Afganistanie. Wartość pomocy to 1 mln PLN.</a:t>
            </a:r>
          </a:p>
          <a:p>
            <a:pPr marL="0" indent="0" algn="just">
              <a:buNone/>
            </a:pPr>
            <a:r>
              <a:rPr lang="pl-PL" sz="2600" dirty="0"/>
              <a:t>W okresie, w którym zostanie udzielona pomoc na rachunku obrotów bieżących w bilansie płatniczym Polski pojawi się zapis kredytowy (eksport wynikający ze zmniejszenia stanu produktów w Polsce) oraz zapis debetowy (transfer bieżący, czyli odpływ funduszy).</a:t>
            </a:r>
          </a:p>
          <a:p>
            <a:pPr marL="0" indent="0" algn="just">
              <a:buNone/>
            </a:pPr>
            <a:r>
              <a:rPr lang="pl-PL" sz="2600" dirty="0"/>
              <a:t>				</a:t>
            </a:r>
            <a:r>
              <a:rPr lang="pl-PL" sz="2600" dirty="0" err="1"/>
              <a:t>Wn</a:t>
            </a:r>
            <a:r>
              <a:rPr lang="pl-PL" sz="2600" dirty="0"/>
              <a:t> (debet)		Cr(kredyt)</a:t>
            </a:r>
          </a:p>
          <a:p>
            <a:pPr marL="0" indent="0" algn="just">
              <a:buNone/>
            </a:pPr>
            <a:r>
              <a:rPr lang="pl-PL" sz="2400" dirty="0"/>
              <a:t>Eksport towarów					1 mln PLN</a:t>
            </a:r>
          </a:p>
          <a:p>
            <a:pPr marL="0" indent="0" algn="just">
              <a:buNone/>
            </a:pPr>
            <a:r>
              <a:rPr lang="pl-PL" sz="2400" dirty="0"/>
              <a:t>Transfer bieżący		1 mln PLN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752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34E7CE-E51A-8918-0053-DBE69237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/>
              <a:t>Dziękuję </a:t>
            </a:r>
            <a:r>
              <a:rPr lang="pl-PL" dirty="0"/>
              <a:t>za uwagę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47F425-3E81-FEB1-26E6-C9C14FD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42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95D2C5-207A-BE76-2920-76090529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595025"/>
            <a:ext cx="226790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7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Tradycyjna struktura bilansu płatniczego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l-PL" dirty="0"/>
          </a:p>
          <a:p>
            <a:pPr algn="just"/>
            <a:r>
              <a:rPr lang="pl-PL" dirty="0"/>
              <a:t>Bilans obrotów bieżących (rachunek bieżący)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Bilans kapitałowy (rachunek kapitałowy)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Bilans obrotów finansowych (rachunek finansowy)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Bilans obrotów wyrównawczych (zmiana aktywów rezerwowych)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86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Tradycyjny bilans obrotów bieżących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Bilans handlowy</a:t>
            </a:r>
          </a:p>
          <a:p>
            <a:pPr algn="just"/>
            <a:r>
              <a:rPr lang="pl-PL" dirty="0"/>
              <a:t>Bilans usług</a:t>
            </a:r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dochodów</a:t>
            </a:r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transferów bieżących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99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Bilans obrotów bieżących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5271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handlowy </a:t>
            </a:r>
            <a:r>
              <a:rPr lang="pl-PL" dirty="0"/>
              <a:t>- zestawienie płatności z tytułu: </a:t>
            </a:r>
          </a:p>
          <a:p>
            <a:pPr algn="just">
              <a:buFontTx/>
              <a:buChar char="-"/>
            </a:pPr>
            <a:r>
              <a:rPr lang="pl-PL" dirty="0"/>
              <a:t>eksportu i importu dóbr (obrót dobrami między rezydentami i nierezydentami),</a:t>
            </a:r>
          </a:p>
          <a:p>
            <a:pPr algn="just">
              <a:buFontTx/>
              <a:buChar char="-"/>
            </a:pPr>
            <a:r>
              <a:rPr lang="pl-PL" dirty="0"/>
              <a:t>„</a:t>
            </a:r>
            <a:r>
              <a:rPr lang="pl-PL" dirty="0" err="1"/>
              <a:t>merchanting</a:t>
            </a:r>
            <a:r>
              <a:rPr lang="pl-PL" dirty="0"/>
              <a:t>” – transakcje dotyczące pośrednictwa w międzynarodowym handlu towarami, które nie przekraczają granic Polski (zakupie towarów przez rezydenta od nierezydenta a następnie ich odsprzedaży innemu nierezydentowi)</a:t>
            </a:r>
          </a:p>
          <a:p>
            <a:pPr algn="just">
              <a:buFontTx/>
              <a:buChar char="-"/>
            </a:pPr>
            <a:r>
              <a:rPr lang="pl-PL" dirty="0"/>
              <a:t>transakcje zakupu lub sprzedaży złota niemonetarnego (bez udziału BC).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Jeżeli wpłaty uzyskane z eksportu przewyższają wypłaty wynikające z importu, mówimy o </a:t>
            </a:r>
            <a:r>
              <a:rPr lang="pl-PL" u="sng" dirty="0"/>
              <a:t>nadwyżce obrotów handlowych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Gdy import przewyższa eksport – mówimy o </a:t>
            </a:r>
            <a:r>
              <a:rPr lang="pl-PL" u="sng" dirty="0"/>
              <a:t>deficycie bilansu handlowego.</a:t>
            </a:r>
          </a:p>
          <a:p>
            <a:pPr marL="0" indent="0" algn="just">
              <a:buNone/>
            </a:pPr>
            <a:endParaRPr lang="pl-PL" u="sng" dirty="0"/>
          </a:p>
          <a:p>
            <a:pPr marL="0" indent="0" algn="just">
              <a:buNone/>
            </a:pPr>
            <a:r>
              <a:rPr lang="pl-PL" u="sng" dirty="0"/>
              <a:t>Sposób zbierania danych:</a:t>
            </a:r>
          </a:p>
          <a:p>
            <a:pPr algn="just">
              <a:buFontTx/>
              <a:buChar char="-"/>
            </a:pPr>
            <a:r>
              <a:rPr lang="pl-PL" dirty="0"/>
              <a:t>wyłączenie kosztów transportu,</a:t>
            </a:r>
            <a:endParaRPr lang="pl-PL" u="sng" dirty="0"/>
          </a:p>
          <a:p>
            <a:pPr algn="just">
              <a:buFontTx/>
              <a:buChar char="-"/>
            </a:pPr>
            <a:r>
              <a:rPr lang="pl-PL" dirty="0"/>
              <a:t>doszacowanie obrotów towarowych (nieujętych w </a:t>
            </a:r>
            <a:r>
              <a:rPr lang="pl-PL" dirty="0" err="1"/>
              <a:t>Intrastat</a:t>
            </a:r>
            <a:r>
              <a:rPr lang="pl-PL" dirty="0"/>
              <a:t> i SAD): towary przewożone przez podróżnych (w ruchu turystycznym), zakupione z zamiarem ich odsprzedaży; pozostałe towary, przewożone przez granicę bez wypełnionych deklaracji INTRASTAT lub dokumentów celnych SAD, tj. warzywa, owoce, meble, obuwie, odzież; dane dotyczące handlu zagranicznego, powiększane o wartość importu używanych samochodów z Unii Europejskiej; transakcje gospodarki nielegalnej - transakcje te dotyczą nielegalnego obrotu narkotykami, papierosami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00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Bilans obrotów bieżących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usług </a:t>
            </a:r>
            <a:r>
              <a:rPr lang="pl-PL" dirty="0"/>
              <a:t>- zestawienie transakcji nabycia i sprzedaży usług pomiędzy rezydentami i nierezydentami.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Najważniejszą pozycję tej części bilansu obrotów bieżących stanowią na ogół transakcje;</a:t>
            </a:r>
          </a:p>
          <a:p>
            <a:pPr algn="just">
              <a:buFontTx/>
              <a:buChar char="-"/>
            </a:pPr>
            <a:r>
              <a:rPr lang="pl-PL" dirty="0"/>
              <a:t>zakupu i sprzedaży usług transportowych, </a:t>
            </a:r>
          </a:p>
          <a:p>
            <a:pPr algn="just">
              <a:buFontTx/>
              <a:buChar char="-"/>
            </a:pPr>
            <a:r>
              <a:rPr lang="pl-PL" dirty="0"/>
              <a:t>usługi pocztowe i telekomunikacyjne, </a:t>
            </a:r>
          </a:p>
          <a:p>
            <a:pPr algn="just">
              <a:buFontTx/>
              <a:buChar char="-"/>
            </a:pPr>
            <a:r>
              <a:rPr lang="pl-PL" dirty="0"/>
              <a:t>budowlane, </a:t>
            </a:r>
          </a:p>
          <a:p>
            <a:pPr algn="just">
              <a:buFontTx/>
              <a:buChar char="-"/>
            </a:pPr>
            <a:r>
              <a:rPr lang="pl-PL" dirty="0"/>
              <a:t>ubezpieczeniowe i finansowe, </a:t>
            </a:r>
          </a:p>
          <a:p>
            <a:pPr algn="just">
              <a:buFontTx/>
              <a:buChar char="-"/>
            </a:pPr>
            <a:r>
              <a:rPr lang="pl-PL" dirty="0"/>
              <a:t>informatyczne, serwisowe,</a:t>
            </a:r>
          </a:p>
          <a:p>
            <a:pPr algn="just">
              <a:buFontTx/>
              <a:buChar char="-"/>
            </a:pPr>
            <a:r>
              <a:rPr lang="pl-PL" dirty="0"/>
              <a:t>załadunek i rozładunek kontenerów, </a:t>
            </a:r>
          </a:p>
          <a:p>
            <a:pPr algn="just">
              <a:buFontTx/>
              <a:buChar char="-"/>
            </a:pPr>
            <a:r>
              <a:rPr lang="pl-PL" dirty="0"/>
              <a:t>składowanie i magazynowanie, </a:t>
            </a:r>
          </a:p>
          <a:p>
            <a:pPr algn="just">
              <a:buFontTx/>
              <a:buChar char="-"/>
            </a:pPr>
            <a:r>
              <a:rPr lang="pl-PL" dirty="0"/>
              <a:t>przepakowywanie, </a:t>
            </a:r>
          </a:p>
          <a:p>
            <a:pPr algn="just">
              <a:buFontTx/>
              <a:buChar char="-"/>
            </a:pPr>
            <a:r>
              <a:rPr lang="pl-PL" dirty="0"/>
              <a:t>holowanie i kontrolę ruchu, </a:t>
            </a:r>
          </a:p>
          <a:p>
            <a:pPr algn="just">
              <a:buFontTx/>
              <a:buChar char="-"/>
            </a:pPr>
            <a:r>
              <a:rPr lang="pl-PL" dirty="0"/>
              <a:t>naprawy konserwacyjne i czyszczenie sprzętu oraz </a:t>
            </a:r>
          </a:p>
          <a:p>
            <a:pPr algn="just">
              <a:buFontTx/>
              <a:buChar char="-"/>
            </a:pPr>
            <a:r>
              <a:rPr lang="pl-PL" dirty="0"/>
              <a:t>operacje ratownicze.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63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Bilans obrotów bieżących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dochodów </a:t>
            </a:r>
            <a:r>
              <a:rPr lang="pl-PL" dirty="0"/>
              <a:t>-  zestawienie dochodów należnych w zamian za udostępnienie czynników produkcji (kapitał, ziemia, praca) nierezydentom przez rezydentów i odwrotnie.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Dochody są realizowane w postaci:</a:t>
            </a:r>
          </a:p>
          <a:p>
            <a:pPr algn="just">
              <a:buFontTx/>
              <a:buChar char="-"/>
            </a:pPr>
            <a:r>
              <a:rPr lang="pl-PL" dirty="0"/>
              <a:t>odsetek od instrumentów dłużnych (na bazie memoriału), </a:t>
            </a:r>
          </a:p>
          <a:p>
            <a:pPr algn="just">
              <a:buFontTx/>
              <a:buChar char="-"/>
            </a:pPr>
            <a:r>
              <a:rPr lang="pl-PL" dirty="0"/>
              <a:t>zysków, </a:t>
            </a:r>
          </a:p>
          <a:p>
            <a:pPr algn="just">
              <a:buFontTx/>
              <a:buChar char="-"/>
            </a:pPr>
            <a:r>
              <a:rPr lang="pl-PL" dirty="0"/>
              <a:t>wynagrodzenia pracowników (rez. i </a:t>
            </a:r>
            <a:r>
              <a:rPr lang="pl-PL" dirty="0" err="1"/>
              <a:t>nierez</a:t>
            </a:r>
            <a:r>
              <a:rPr lang="pl-PL" dirty="0"/>
              <a:t>.), </a:t>
            </a:r>
          </a:p>
          <a:p>
            <a:pPr algn="just">
              <a:buFontTx/>
              <a:buChar char="-"/>
            </a:pPr>
            <a:r>
              <a:rPr lang="pl-PL" dirty="0"/>
              <a:t>czynszu,</a:t>
            </a:r>
          </a:p>
          <a:p>
            <a:pPr algn="just">
              <a:buFontTx/>
              <a:buChar char="-"/>
            </a:pPr>
            <a:r>
              <a:rPr lang="pl-PL" dirty="0"/>
              <a:t>dochody z akcji – dywidendy (na bazie memoriału)</a:t>
            </a:r>
          </a:p>
          <a:p>
            <a:pPr algn="just">
              <a:buFontTx/>
              <a:buChar char="-"/>
            </a:pPr>
            <a:r>
              <a:rPr lang="pl-PL" dirty="0"/>
              <a:t>udziały w zyskach, zyski reinwestowane (na bazie memoriału),</a:t>
            </a:r>
          </a:p>
          <a:p>
            <a:pPr algn="just">
              <a:buFontTx/>
              <a:buChar char="-"/>
            </a:pPr>
            <a:r>
              <a:rPr lang="pl-PL" dirty="0"/>
              <a:t>odsetki od kredytów udzielonych i otrzymanych, </a:t>
            </a:r>
          </a:p>
          <a:p>
            <a:pPr algn="just">
              <a:buFontTx/>
              <a:buChar char="-"/>
            </a:pPr>
            <a:r>
              <a:rPr lang="pl-PL" dirty="0"/>
              <a:t>odsetki od lokat i depozytów łącznie z odsetkami od trans-akcji </a:t>
            </a:r>
            <a:r>
              <a:rPr lang="pl-PL" dirty="0" err="1"/>
              <a:t>repo</a:t>
            </a:r>
            <a:r>
              <a:rPr lang="pl-PL" dirty="0"/>
              <a:t>,</a:t>
            </a:r>
          </a:p>
          <a:p>
            <a:pPr algn="just">
              <a:buFontTx/>
              <a:buChar char="-"/>
            </a:pPr>
            <a:r>
              <a:rPr lang="pl-PL" dirty="0"/>
              <a:t>dochody przypisane posiadaczom polis </a:t>
            </a:r>
            <a:r>
              <a:rPr lang="pl-PL" dirty="0" err="1"/>
              <a:t>ubez</a:t>
            </a:r>
            <a:r>
              <a:rPr lang="pl-PL" dirty="0"/>
              <a:t>-pieczeniowych.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EC95-51AB-43D2-99B6-63F0C5C8E39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185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3354</Words>
  <Application>Microsoft Office PowerPoint</Application>
  <PresentationFormat>Pokaz na ekranie (4:3)</PresentationFormat>
  <Paragraphs>348</Paragraphs>
  <Slides>42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6" baseType="lpstr">
      <vt:lpstr>Arial</vt:lpstr>
      <vt:lpstr>Calibri</vt:lpstr>
      <vt:lpstr>Motyw pakietu Office</vt:lpstr>
      <vt:lpstr>Arkusz</vt:lpstr>
      <vt:lpstr>Bilans płatniczy</vt:lpstr>
      <vt:lpstr>Bilans płatniczy - definicja</vt:lpstr>
      <vt:lpstr>Bilans płatniczy </vt:lpstr>
      <vt:lpstr>Współpraca z instytucjami zewnętrznymi</vt:lpstr>
      <vt:lpstr>Tradycyjna struktura bilansu płatniczego</vt:lpstr>
      <vt:lpstr>Tradycyjny bilans obrotów bieżących</vt:lpstr>
      <vt:lpstr>Bilans obrotów bieżących</vt:lpstr>
      <vt:lpstr>Bilans obrotów bieżących</vt:lpstr>
      <vt:lpstr>Bilans obrotów bieżących</vt:lpstr>
      <vt:lpstr>Bilans obrotów bieżących</vt:lpstr>
      <vt:lpstr>Bilans obrotów bieżących</vt:lpstr>
      <vt:lpstr>Bilans obrotów finansowych</vt:lpstr>
      <vt:lpstr>Bilans obrotów finansowych</vt:lpstr>
      <vt:lpstr>Inwestycje typu greenfield </vt:lpstr>
      <vt:lpstr>Inwestycje typu fuzje i przejęcia </vt:lpstr>
      <vt:lpstr>Bilans obrotów finansowych</vt:lpstr>
      <vt:lpstr>Bilans obrotów finansowych</vt:lpstr>
      <vt:lpstr>Bilans obrotów finansowych</vt:lpstr>
      <vt:lpstr>Bilans obrotów finansowych</vt:lpstr>
      <vt:lpstr>Nowy podręcznik do bilansu płatniczego BPM6</vt:lpstr>
      <vt:lpstr>Nowy podręcznik do bilansu płatniczego BPM6</vt:lpstr>
      <vt:lpstr>Zmiany wprowadzone przez BPM6 w zakresie prezentacji danych bilansu</vt:lpstr>
      <vt:lpstr>Prezentacja programu PowerPoint</vt:lpstr>
      <vt:lpstr>Zmiany wprowadzone przez BPM6 w zakresie prezentacji danych bilansu</vt:lpstr>
      <vt:lpstr>Zmiany wprowadzone przez BPM6 w zakresie prezentacji danych bilansu</vt:lpstr>
      <vt:lpstr>Prezentacja programu PowerPoint</vt:lpstr>
      <vt:lpstr>Zmiany wprowadzone przez BPM6 w zakresie prezentacji danych bilansu – inwestycje portfelowe i inne</vt:lpstr>
      <vt:lpstr>Bilans aktywów wyrównawczych</vt:lpstr>
      <vt:lpstr>Rodzaje transakcji</vt:lpstr>
      <vt:lpstr>Transakcje autonomiczne i wyrównawcze </vt:lpstr>
      <vt:lpstr>Równowaga bilansu płatniczego</vt:lpstr>
      <vt:lpstr>Źródła pochodzenia rezerw walutowych</vt:lpstr>
      <vt:lpstr> Kumulująca się nadwyżka eksportowa - przykład</vt:lpstr>
      <vt:lpstr> Napływ bezpośrednich inwestycji zagranicznych - przykład</vt:lpstr>
      <vt:lpstr> Napływ kapitału krótkoterminowego i inwestycji portfelowych - przykład</vt:lpstr>
      <vt:lpstr>Zasady sporządzania bilansu płatniczego</vt:lpstr>
      <vt:lpstr>Zasady sporządzania bilansu płatniczego</vt:lpstr>
      <vt:lpstr>Prezentacja programu PowerPoint</vt:lpstr>
      <vt:lpstr>Przykłady transakcji - eksport</vt:lpstr>
      <vt:lpstr>Przykłady transakcji - import</vt:lpstr>
      <vt:lpstr>Przykłady transakcji – transfer bieżący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zadaniowy</dc:title>
  <dc:creator>Agnieszka</dc:creator>
  <cp:lastModifiedBy>Agnieszka Kłos</cp:lastModifiedBy>
  <cp:revision>54</cp:revision>
  <dcterms:created xsi:type="dcterms:W3CDTF">2014-10-25T14:28:09Z</dcterms:created>
  <dcterms:modified xsi:type="dcterms:W3CDTF">2023-10-30T09:18:33Z</dcterms:modified>
</cp:coreProperties>
</file>